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notesSlides/notesSlide13.xml" ContentType="application/vnd.openxmlformats-officedocument.presentationml.notesSlide+xml"/>
  <Default Extension="wdp" ContentType="image/vnd.ms-photo"/>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9"/>
  </p:notesMasterIdLst>
  <p:handoutMasterIdLst>
    <p:handoutMasterId r:id="rId170"/>
  </p:handoutMasterIdLst>
  <p:sldIdLst>
    <p:sldId id="256" r:id="rId2"/>
    <p:sldId id="257" r:id="rId3"/>
    <p:sldId id="258" r:id="rId4"/>
    <p:sldId id="282" r:id="rId5"/>
    <p:sldId id="371" r:id="rId6"/>
    <p:sldId id="372" r:id="rId7"/>
    <p:sldId id="373" r:id="rId8"/>
    <p:sldId id="374" r:id="rId9"/>
    <p:sldId id="431" r:id="rId10"/>
    <p:sldId id="432" r:id="rId11"/>
    <p:sldId id="375" r:id="rId12"/>
    <p:sldId id="376" r:id="rId13"/>
    <p:sldId id="377" r:id="rId14"/>
    <p:sldId id="378" r:id="rId15"/>
    <p:sldId id="381" r:id="rId16"/>
    <p:sldId id="397" r:id="rId17"/>
    <p:sldId id="260" r:id="rId18"/>
    <p:sldId id="524" r:id="rId19"/>
    <p:sldId id="525" r:id="rId20"/>
    <p:sldId id="526" r:id="rId21"/>
    <p:sldId id="527" r:id="rId22"/>
    <p:sldId id="528" r:id="rId23"/>
    <p:sldId id="529" r:id="rId24"/>
    <p:sldId id="530" r:id="rId25"/>
    <p:sldId id="531" r:id="rId26"/>
    <p:sldId id="532" r:id="rId27"/>
    <p:sldId id="534" r:id="rId28"/>
    <p:sldId id="542" r:id="rId29"/>
    <p:sldId id="541" r:id="rId30"/>
    <p:sldId id="368" r:id="rId31"/>
    <p:sldId id="345" r:id="rId32"/>
    <p:sldId id="387" r:id="rId33"/>
    <p:sldId id="382" r:id="rId34"/>
    <p:sldId id="383" r:id="rId35"/>
    <p:sldId id="384" r:id="rId36"/>
    <p:sldId id="385" r:id="rId37"/>
    <p:sldId id="407" r:id="rId38"/>
    <p:sldId id="408" r:id="rId39"/>
    <p:sldId id="409" r:id="rId40"/>
    <p:sldId id="410" r:id="rId41"/>
    <p:sldId id="411" r:id="rId42"/>
    <p:sldId id="412" r:id="rId43"/>
    <p:sldId id="413" r:id="rId44"/>
    <p:sldId id="414" r:id="rId45"/>
    <p:sldId id="415" r:id="rId46"/>
    <p:sldId id="416" r:id="rId47"/>
    <p:sldId id="417" r:id="rId48"/>
    <p:sldId id="418" r:id="rId49"/>
    <p:sldId id="419" r:id="rId50"/>
    <p:sldId id="420" r:id="rId51"/>
    <p:sldId id="362" r:id="rId52"/>
    <p:sldId id="363" r:id="rId53"/>
    <p:sldId id="364" r:id="rId54"/>
    <p:sldId id="365" r:id="rId55"/>
    <p:sldId id="366" r:id="rId56"/>
    <p:sldId id="261" r:id="rId57"/>
    <p:sldId id="262" r:id="rId58"/>
    <p:sldId id="323" r:id="rId59"/>
    <p:sldId id="324" r:id="rId60"/>
    <p:sldId id="325" r:id="rId61"/>
    <p:sldId id="434" r:id="rId62"/>
    <p:sldId id="435" r:id="rId63"/>
    <p:sldId id="436" r:id="rId64"/>
    <p:sldId id="437" r:id="rId65"/>
    <p:sldId id="388" r:id="rId66"/>
    <p:sldId id="389" r:id="rId67"/>
    <p:sldId id="421" r:id="rId68"/>
    <p:sldId id="422" r:id="rId69"/>
    <p:sldId id="423" r:id="rId70"/>
    <p:sldId id="424" r:id="rId71"/>
    <p:sldId id="425" r:id="rId72"/>
    <p:sldId id="426" r:id="rId73"/>
    <p:sldId id="391" r:id="rId74"/>
    <p:sldId id="263" r:id="rId75"/>
    <p:sldId id="264" r:id="rId76"/>
    <p:sldId id="390" r:id="rId77"/>
    <p:sldId id="398" r:id="rId78"/>
    <p:sldId id="399" r:id="rId79"/>
    <p:sldId id="400" r:id="rId80"/>
    <p:sldId id="401" r:id="rId81"/>
    <p:sldId id="402" r:id="rId82"/>
    <p:sldId id="403" r:id="rId83"/>
    <p:sldId id="404" r:id="rId84"/>
    <p:sldId id="405" r:id="rId85"/>
    <p:sldId id="537" r:id="rId86"/>
    <p:sldId id="265" r:id="rId87"/>
    <p:sldId id="266" r:id="rId88"/>
    <p:sldId id="522" r:id="rId89"/>
    <p:sldId id="523" r:id="rId90"/>
    <p:sldId id="535" r:id="rId91"/>
    <p:sldId id="267" r:id="rId92"/>
    <p:sldId id="268" r:id="rId93"/>
    <p:sldId id="427" r:id="rId94"/>
    <p:sldId id="428" r:id="rId95"/>
    <p:sldId id="536" r:id="rId96"/>
    <p:sldId id="429" r:id="rId97"/>
    <p:sldId id="430" r:id="rId98"/>
    <p:sldId id="269" r:id="rId99"/>
    <p:sldId id="270" r:id="rId100"/>
    <p:sldId id="271" r:id="rId101"/>
    <p:sldId id="272" r:id="rId102"/>
    <p:sldId id="273" r:id="rId103"/>
    <p:sldId id="274" r:id="rId104"/>
    <p:sldId id="326" r:id="rId105"/>
    <p:sldId id="327" r:id="rId106"/>
    <p:sldId id="275" r:id="rId107"/>
    <p:sldId id="276" r:id="rId108"/>
    <p:sldId id="277" r:id="rId109"/>
    <p:sldId id="278" r:id="rId110"/>
    <p:sldId id="279" r:id="rId111"/>
    <p:sldId id="280" r:id="rId112"/>
    <p:sldId id="490" r:id="rId113"/>
    <p:sldId id="491" r:id="rId114"/>
    <p:sldId id="492" r:id="rId115"/>
    <p:sldId id="493" r:id="rId116"/>
    <p:sldId id="494" r:id="rId117"/>
    <p:sldId id="495" r:id="rId118"/>
    <p:sldId id="496" r:id="rId119"/>
    <p:sldId id="497" r:id="rId120"/>
    <p:sldId id="498" r:id="rId121"/>
    <p:sldId id="499" r:id="rId122"/>
    <p:sldId id="500" r:id="rId123"/>
    <p:sldId id="503" r:id="rId124"/>
    <p:sldId id="504" r:id="rId125"/>
    <p:sldId id="505" r:id="rId126"/>
    <p:sldId id="538" r:id="rId127"/>
    <p:sldId id="539" r:id="rId128"/>
    <p:sldId id="507" r:id="rId129"/>
    <p:sldId id="508" r:id="rId130"/>
    <p:sldId id="509" r:id="rId131"/>
    <p:sldId id="510" r:id="rId132"/>
    <p:sldId id="511" r:id="rId133"/>
    <p:sldId id="512" r:id="rId134"/>
    <p:sldId id="513" r:id="rId135"/>
    <p:sldId id="514" r:id="rId136"/>
    <p:sldId id="515" r:id="rId137"/>
    <p:sldId id="540" r:id="rId138"/>
    <p:sldId id="516" r:id="rId139"/>
    <p:sldId id="517" r:id="rId140"/>
    <p:sldId id="518" r:id="rId141"/>
    <p:sldId id="519" r:id="rId142"/>
    <p:sldId id="520" r:id="rId143"/>
    <p:sldId id="442" r:id="rId144"/>
    <p:sldId id="446" r:id="rId145"/>
    <p:sldId id="447" r:id="rId146"/>
    <p:sldId id="449" r:id="rId147"/>
    <p:sldId id="450" r:id="rId148"/>
    <p:sldId id="451" r:id="rId149"/>
    <p:sldId id="452" r:id="rId150"/>
    <p:sldId id="453" r:id="rId151"/>
    <p:sldId id="454" r:id="rId152"/>
    <p:sldId id="455" r:id="rId153"/>
    <p:sldId id="456" r:id="rId154"/>
    <p:sldId id="457" r:id="rId155"/>
    <p:sldId id="458" r:id="rId156"/>
    <p:sldId id="459" r:id="rId157"/>
    <p:sldId id="472" r:id="rId158"/>
    <p:sldId id="473" r:id="rId159"/>
    <p:sldId id="474" r:id="rId160"/>
    <p:sldId id="475" r:id="rId161"/>
    <p:sldId id="476" r:id="rId162"/>
    <p:sldId id="477" r:id="rId163"/>
    <p:sldId id="478" r:id="rId164"/>
    <p:sldId id="479" r:id="rId165"/>
    <p:sldId id="501" r:id="rId166"/>
    <p:sldId id="502" r:id="rId167"/>
    <p:sldId id="322" r:id="rId168"/>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A4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93BD8C42-FE17-46AB-B9F3-150F36EA9E93}" type="datetimeFigureOut">
              <a:rPr lang="it-IT" smtClean="0"/>
              <a:pPr/>
              <a:t>03/10/2016</a:t>
            </a:fld>
            <a:endParaRPr lang="it-IT"/>
          </a:p>
        </p:txBody>
      </p:sp>
      <p:sp>
        <p:nvSpPr>
          <p:cNvPr id="4" name="Segnaposto piè di pagina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5" name="Segnaposto numero diapositiva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42DD629D-42CD-4F30-95B8-D2146F3965B1}" type="slidenum">
              <a:rPr lang="it-IT" smtClean="0"/>
              <a:pPr/>
              <a:t>‹N›</a:t>
            </a:fld>
            <a:endParaRPr lang="it-IT"/>
          </a:p>
        </p:txBody>
      </p:sp>
    </p:spTree>
    <p:extLst>
      <p:ext uri="{BB962C8B-B14F-4D97-AF65-F5344CB8AC3E}">
        <p14:creationId xmlns:p14="http://schemas.microsoft.com/office/powerpoint/2010/main" xmlns="" val="729604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427286-D6B9-453E-94B5-5060AE9B1B99}" type="datetimeFigureOut">
              <a:rPr lang="it-IT" smtClean="0"/>
              <a:pPr/>
              <a:t>03/10/2016</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B6C81A8-CA35-4FF1-9911-016CB0466EB8}" type="slidenum">
              <a:rPr lang="it-IT" smtClean="0"/>
              <a:pPr/>
              <a:t>‹N›</a:t>
            </a:fld>
            <a:endParaRPr lang="it-IT"/>
          </a:p>
        </p:txBody>
      </p:sp>
    </p:spTree>
    <p:extLst>
      <p:ext uri="{BB962C8B-B14F-4D97-AF65-F5344CB8AC3E}">
        <p14:creationId xmlns:p14="http://schemas.microsoft.com/office/powerpoint/2010/main" xmlns="" val="111801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xfrm>
            <a:off x="990600" y="777875"/>
            <a:ext cx="5118100" cy="3838575"/>
          </a:xfrm>
          <a:solidFill>
            <a:srgbClr val="FFFFFF"/>
          </a:solidFill>
          <a:ln>
            <a:solidFill>
              <a:srgbClr val="000000"/>
            </a:solidFill>
            <a:miter lim="800000"/>
          </a:ln>
        </p:spPr>
      </p:sp>
      <p:sp>
        <p:nvSpPr>
          <p:cNvPr id="65539" name="Rectangle 2"/>
          <p:cNvSpPr>
            <a:spLocks noGrp="1" noChangeArrowheads="1"/>
          </p:cNvSpPr>
          <p:nvPr>
            <p:ph type="body" idx="1"/>
          </p:nvPr>
        </p:nvSpPr>
        <p:spPr>
          <a:xfrm>
            <a:off x="709930" y="4861441"/>
            <a:ext cx="5679440" cy="4605576"/>
          </a:xfrm>
          <a:noFill/>
          <a:ln/>
        </p:spPr>
        <p:txBody>
          <a:bodyPr wrap="none" anchor="ctr"/>
          <a:lstStyle/>
          <a:p>
            <a:endParaRPr lang="it-IT" smtClean="0"/>
          </a:p>
        </p:txBody>
      </p:sp>
    </p:spTree>
    <p:extLst>
      <p:ext uri="{BB962C8B-B14F-4D97-AF65-F5344CB8AC3E}">
        <p14:creationId xmlns:p14="http://schemas.microsoft.com/office/powerpoint/2010/main" xmlns="" val="4281584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a:xfrm>
            <a:off x="990600" y="768350"/>
            <a:ext cx="5116513" cy="3838575"/>
          </a:xfrm>
          <a:ln/>
        </p:spPr>
      </p:sp>
      <p:sp>
        <p:nvSpPr>
          <p:cNvPr id="63491" name="Segnaposto note 2"/>
          <p:cNvSpPr>
            <a:spLocks noGrp="1"/>
          </p:cNvSpPr>
          <p:nvPr>
            <p:ph type="body" idx="1"/>
          </p:nvPr>
        </p:nvSpPr>
        <p:spPr>
          <a:xfrm>
            <a:off x="709593" y="4862874"/>
            <a:ext cx="5680116" cy="4604348"/>
          </a:xfrm>
          <a:noFill/>
          <a:ln/>
        </p:spPr>
        <p:txBody>
          <a:bodyPr lIns="104569" tIns="52282" rIns="104569" bIns="52282"/>
          <a:lstStyle/>
          <a:p>
            <a:endParaRPr lang="it-IT" smtClean="0"/>
          </a:p>
        </p:txBody>
      </p:sp>
    </p:spTree>
    <p:extLst>
      <p:ext uri="{BB962C8B-B14F-4D97-AF65-F5344CB8AC3E}">
        <p14:creationId xmlns:p14="http://schemas.microsoft.com/office/powerpoint/2010/main" xmlns="" val="3166383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76FE6AD-61D3-4957-B728-0E47D24FDC0D}" type="slidenum">
              <a:rPr lang="it-IT" smtClean="0"/>
              <a:pPr/>
              <a:t>124</a:t>
            </a:fld>
            <a:endParaRPr lang="it-IT"/>
          </a:p>
        </p:txBody>
      </p:sp>
      <p:sp>
        <p:nvSpPr>
          <p:cNvPr id="5" name="Segnaposto intestazione 4"/>
          <p:cNvSpPr>
            <a:spLocks noGrp="1"/>
          </p:cNvSpPr>
          <p:nvPr>
            <p:ph type="hdr" sz="quarter" idx="11"/>
          </p:nvPr>
        </p:nvSpPr>
        <p:spPr/>
        <p:txBody>
          <a:bodyPr/>
          <a:lstStyle/>
          <a:p>
            <a:r>
              <a:rPr lang="it-IT" smtClean="0"/>
              <a:t>Come gestire e organizzare la dematerializzazione nella scuola</a:t>
            </a:r>
            <a:endParaRPr lang="it-IT"/>
          </a:p>
        </p:txBody>
      </p:sp>
    </p:spTree>
    <p:extLst>
      <p:ext uri="{BB962C8B-B14F-4D97-AF65-F5344CB8AC3E}">
        <p14:creationId xmlns:p14="http://schemas.microsoft.com/office/powerpoint/2010/main" xmlns="" val="2013319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5059"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4506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3B9F5D-FE79-4F6A-BE5F-419BC72482DC}" type="slidenum">
              <a:rPr lang="it-IT" smtClean="0"/>
              <a:pPr/>
              <a:t>143</a:t>
            </a:fld>
            <a:endParaRPr lang="it-IT" smtClean="0"/>
          </a:p>
        </p:txBody>
      </p:sp>
    </p:spTree>
    <p:extLst>
      <p:ext uri="{BB962C8B-B14F-4D97-AF65-F5344CB8AC3E}">
        <p14:creationId xmlns:p14="http://schemas.microsoft.com/office/powerpoint/2010/main" xmlns="" val="3031677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9155" name="Segnaposto note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eaLnBrk="1" hangingPunct="1">
              <a:spcBef>
                <a:spcPct val="0"/>
              </a:spcBef>
            </a:pPr>
            <a:r>
              <a:rPr lang="it-IT" smtClean="0"/>
              <a:t>Con l'approvazione dello schema di D.P.R. sul codice di comportamento dei dipendenti pubblici, il varo delle linee guida per il piano nazionale anticorruzione e la pubblicazione  del D.Lgs. sul riordino della normativa in materia di trasparenza, che il Ministro per la Pubblica Amministrazione nel convegno dell'11 marzo alla SSPA sulla corruzione, ha dichiarato imminente, dirigenti e funzionari della PA si troveranno a smaltire nelle prossime settimane un ingorgo adempimentale di notevoli proporzioni.</a:t>
            </a:r>
          </a:p>
          <a:p>
            <a:pPr eaLnBrk="1" hangingPunct="1">
              <a:spcBef>
                <a:spcPct val="0"/>
              </a:spcBef>
            </a:pPr>
            <a:r>
              <a:rPr lang="it-IT" smtClean="0"/>
              <a:t>In una sorta di tempesta perfetta (perché non bisogna dimenticare che gli Enti Locali, come postazioni sul fronte, sono principalmente impegnati a fronteggiare le richieste di servizi da parte dei cittadini e a rispondere alle imprese che rischiano di fallire per i ritardi dei pagamenti imposti dal patto di stabilità) si dovranno  attuare una pluralità di norme di grande complessità, che si intersecano, quando non si sovrappongono, sulle quali intervengono più Autorità chiamate a indirizzare, a vigilare e a sanzionare (Ministero della Funzione Pubblica, Corte dei Conti, CIVIT).</a:t>
            </a:r>
          </a:p>
          <a:p>
            <a:pPr eaLnBrk="1" hangingPunct="1">
              <a:spcBef>
                <a:spcPct val="0"/>
              </a:spcBef>
            </a:pPr>
            <a:r>
              <a:rPr lang="it-IT" smtClean="0"/>
              <a:t>Si parla oggi di "accessibilità totale", come obbligo, da parte delle amministrazioni pubbliche di fornire tutte le "...informazioni concernenti ogni aspetto dell'organizzazione, degli indicatori relativi agli andamenti gestionali all'utilizzo delle risorse per il perseguimento delle funzioni istituzionali, dei risultati dell'attività di misurazione e valutazione (...)" (articolo 11, comma 1 del Dlgs 150/2009). In questa accezione la trasparenza serve a "...favorire forme diffuse di controllo del rispetto dei principi di buon andamento e imparzialità" (ibidem) e non a tutelare una posizione soggettiva di un titolare di interesse, azionabile davanti al giudice (diritto di accesso). Il concetto "evoluto" di trasparenza non è più o non è più soltanto il diritto di accesso ai documenti amministrativi ex legge 241/1990 o il conformarsi al paradigma del "rispetto delle regole" così come si evince dalla lettura dei regolamenti comunitari.</a:t>
            </a:r>
          </a:p>
          <a:p>
            <a:pPr eaLnBrk="1" hangingPunct="1">
              <a:spcBef>
                <a:spcPct val="0"/>
              </a:spcBef>
            </a:pPr>
            <a:r>
              <a:rPr lang="it-IT" smtClean="0"/>
              <a:t>Continuando la lettura dell’art.1 del decreto di riordino (n. 33 del 14/3/2013) , troviamo che:</a:t>
            </a:r>
          </a:p>
          <a:p>
            <a:pPr eaLnBrk="1" hangingPunct="1">
              <a:spcBef>
                <a:spcPct val="0"/>
              </a:spcBef>
            </a:pPr>
            <a:r>
              <a:rPr lang="it-IT" i="1" smtClean="0"/>
              <a:t>«2. La trasparenza concorre ad attuare il principio democratico e i principi costituzionali di eguaglianza, di imparzialità, buon andamento, responsabilità, efficacia ed efficienza nell’utilizzo di risorse pubbliche, integrità e lealtà nel servizio alla nazione. Essa è condizione di garanzia delle libertà individuali e collettive, nonché dei diritti civili, politici e sociali, integra il diritto ad una buona amministrazione e concorre alla realizzazione di una amministrazione aperta, al servizio del cittadino.</a:t>
            </a:r>
          </a:p>
          <a:p>
            <a:pPr eaLnBrk="1" hangingPunct="1">
              <a:spcBef>
                <a:spcPct val="0"/>
              </a:spcBef>
            </a:pPr>
            <a:r>
              <a:rPr lang="it-IT" i="1" smtClean="0"/>
              <a:t>3. Le disposizioni del presente decreto, nonché le norme di attuazione adottate ai sensi dell’articolo 49, integrano l’individuazione del livello essenziale delle prestazioni erogate dalle amministrazioni pubbliche a fini di trasparenza, prevenzione, contrasto della corruzione e della cattiva amministrazione, a nonna dell’articolo 117, secondo comma, lettera m), della Costituzione e costituiscono altresì esercizio della funzione di coordinamento informativo statistico e informatico dei dati dell’amministrazione statale, regionale e locale, di cui all’articolo 117, secondo comma, lettera r), della Costituzione.»</a:t>
            </a:r>
          </a:p>
          <a:p>
            <a:pPr eaLnBrk="1" hangingPunct="1">
              <a:spcBef>
                <a:spcPct val="0"/>
              </a:spcBef>
            </a:pPr>
            <a:endParaRPr lang="it-IT" smtClean="0"/>
          </a:p>
        </p:txBody>
      </p:sp>
      <p:sp>
        <p:nvSpPr>
          <p:cNvPr id="49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4A6942-DCC8-41E5-A6E1-7B69F91A1BE2}" type="slidenum">
              <a:rPr lang="it-IT" smtClean="0"/>
              <a:pPr/>
              <a:t>144</a:t>
            </a:fld>
            <a:endParaRPr lang="it-IT" smtClean="0"/>
          </a:p>
        </p:txBody>
      </p:sp>
    </p:spTree>
    <p:extLst>
      <p:ext uri="{BB962C8B-B14F-4D97-AF65-F5344CB8AC3E}">
        <p14:creationId xmlns:p14="http://schemas.microsoft.com/office/powerpoint/2010/main" xmlns="" val="1149693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01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018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BF22DC-EE13-4F91-97CE-5AC48388C2B4}" type="slidenum">
              <a:rPr lang="it-IT" smtClean="0"/>
              <a:pPr/>
              <a:t>145</a:t>
            </a:fld>
            <a:endParaRPr lang="it-IT" smtClean="0"/>
          </a:p>
        </p:txBody>
      </p:sp>
    </p:spTree>
    <p:extLst>
      <p:ext uri="{BB962C8B-B14F-4D97-AF65-F5344CB8AC3E}">
        <p14:creationId xmlns:p14="http://schemas.microsoft.com/office/powerpoint/2010/main" xmlns="" val="1544170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22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222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A4CEA8-33F6-4E8F-8AD9-57D3F9DF18CB}" type="slidenum">
              <a:rPr lang="it-IT" smtClean="0"/>
              <a:pPr/>
              <a:t>146</a:t>
            </a:fld>
            <a:endParaRPr lang="it-IT" smtClean="0"/>
          </a:p>
        </p:txBody>
      </p:sp>
    </p:spTree>
    <p:extLst>
      <p:ext uri="{BB962C8B-B14F-4D97-AF65-F5344CB8AC3E}">
        <p14:creationId xmlns:p14="http://schemas.microsoft.com/office/powerpoint/2010/main" xmlns="" val="2270286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1" i="1" smtClean="0"/>
              <a:t>Art. 5 Accesso civico</a:t>
            </a:r>
          </a:p>
          <a:p>
            <a:r>
              <a:rPr lang="it-IT" smtClean="0"/>
              <a:t>3. L'amministrazione, entro trenta giorni, procede alla pubblicazione nel sito del documento, dell'informazione o del dato richiesto e lo trasmette contestualmente al richiedente, ovvero comunica al medesimo l'avvenuta pubblicazione, indicando il collegamento ipertestuale a quanto richiesto. Se il documento, l'informazione o il dato richiesti risultano gia' pubblicati nel rispetto della normativa vigente, l'amministrazione indica al richiedente il relativo collegamento ipertestuale.</a:t>
            </a:r>
          </a:p>
          <a:p>
            <a:r>
              <a:rPr lang="it-IT" smtClean="0"/>
              <a:t>4. Nei casi di ritardo o mancata risposta il richiedente </a:t>
            </a:r>
            <a:r>
              <a:rPr lang="it-IT" b="1" smtClean="0"/>
              <a:t>puo‘ ricorrere al titolare del potere sostitutivo </a:t>
            </a:r>
            <a:r>
              <a:rPr lang="it-IT" smtClean="0"/>
              <a:t>di cui all'articolo 2, comma 9-bis della legge 7 agosto 1990, n. 241, e successive modificazioni, che, verificata la sussistenza dell'obbligo di pubblicazione, nei termini di cui al comma 9-ter del medesimo</a:t>
            </a:r>
          </a:p>
          <a:p>
            <a:r>
              <a:rPr lang="it-IT" smtClean="0"/>
              <a:t>articolo, provvede ai sensi del comma 3.</a:t>
            </a:r>
          </a:p>
          <a:p>
            <a:r>
              <a:rPr lang="it-IT" smtClean="0"/>
              <a:t>5. La tutela del diritto di accesso civico e' disciplinata dalle disposizioni di cui al decreto legislativo 2 luglio 2010, n. 104, cosi' come modificato dal presente decreto.</a:t>
            </a:r>
          </a:p>
          <a:p>
            <a:r>
              <a:rPr lang="it-IT" smtClean="0"/>
              <a:t>6. La richiesta di accesso civico comporta, da parte del Responsabile della trasparenza, </a:t>
            </a:r>
            <a:r>
              <a:rPr lang="it-IT" b="1" smtClean="0"/>
              <a:t>l'obbligo di segnalazione </a:t>
            </a:r>
            <a:r>
              <a:rPr lang="it-IT" smtClean="0"/>
              <a:t>di cui all'articolo 43, comma 5.</a:t>
            </a:r>
          </a:p>
        </p:txBody>
      </p:sp>
      <p:sp>
        <p:nvSpPr>
          <p:cNvPr id="5325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1264F9-F552-46DC-BD38-6C1B8595F472}" type="slidenum">
              <a:rPr lang="it-IT" smtClean="0"/>
              <a:pPr/>
              <a:t>147</a:t>
            </a:fld>
            <a:endParaRPr lang="it-IT" smtClean="0"/>
          </a:p>
        </p:txBody>
      </p:sp>
    </p:spTree>
    <p:extLst>
      <p:ext uri="{BB962C8B-B14F-4D97-AF65-F5344CB8AC3E}">
        <p14:creationId xmlns:p14="http://schemas.microsoft.com/office/powerpoint/2010/main" xmlns="" val="4093702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4275" name="Segnaposto note 2"/>
          <p:cNvSpPr>
            <a:spLocks noGrp="1"/>
          </p:cNvSpPr>
          <p:nvPr>
            <p:ph type="body" idx="1"/>
          </p:nvPr>
        </p:nvSpPr>
        <p:spPr bwMode="auto">
          <a:noFill/>
        </p:spPr>
        <p:txBody>
          <a:bodyPr wrap="square" numCol="1" anchor="t" anchorCtr="0" compatLnSpc="1">
            <a:prstTxWarp prst="textNoShape">
              <a:avLst/>
            </a:prstTxWarp>
          </a:bodyPr>
          <a:lstStyle/>
          <a:p>
            <a:r>
              <a:rPr lang="it-IT" b="1" i="1" smtClean="0"/>
              <a:t>Art. 6 Qualità delle informazioni</a:t>
            </a:r>
          </a:p>
          <a:p>
            <a:pPr eaLnBrk="1" hangingPunct="1">
              <a:spcBef>
                <a:spcPct val="0"/>
              </a:spcBef>
            </a:pPr>
            <a:r>
              <a:rPr lang="it-IT" smtClean="0"/>
              <a:t>2. L’esigenza di assicurare adeguata qualità delle informazioni diffuse non può, in ogni caso, costituire motivo per l’omessa o ritardata pubblicazione dai dati, delle informazioni e dei documenti.</a:t>
            </a:r>
          </a:p>
          <a:p>
            <a:pPr eaLnBrk="1" hangingPunct="1">
              <a:spcBef>
                <a:spcPct val="0"/>
              </a:spcBef>
            </a:pPr>
            <a:r>
              <a:rPr lang="it-IT" b="1" i="1" smtClean="0"/>
              <a:t>Art. 7 Dati aperti e riutilizzo</a:t>
            </a:r>
          </a:p>
          <a:p>
            <a:pPr eaLnBrk="1" hangingPunct="1">
              <a:spcBef>
                <a:spcPct val="0"/>
              </a:spcBef>
            </a:pPr>
            <a:r>
              <a:rPr lang="it-IT" smtClean="0"/>
              <a:t>1. I documenti, le informazioni e i dati oggetto di pubblicazione obbligatoria ai sensi della normativa vigente, resi disponibili anche a seguito dell’accesso civico di cui all’articolo 5 costituiscono dati di tipo aperto ai sensi dell’articolo 68 del Codice dell’amministrazione digitale, di cui al decreto legislativo 7 marzo 2005, n. 82 e sono liberamente riutilizzabili secondo la normativa vigente.</a:t>
            </a:r>
          </a:p>
          <a:p>
            <a:pPr eaLnBrk="1" hangingPunct="1">
              <a:spcBef>
                <a:spcPct val="0"/>
              </a:spcBef>
            </a:pPr>
            <a:endParaRPr lang="it-IT" smtClean="0"/>
          </a:p>
          <a:p>
            <a:pPr eaLnBrk="1" hangingPunct="1">
              <a:spcBef>
                <a:spcPct val="0"/>
              </a:spcBef>
            </a:pPr>
            <a:endParaRPr lang="it-IT" smtClean="0"/>
          </a:p>
        </p:txBody>
      </p:sp>
      <p:sp>
        <p:nvSpPr>
          <p:cNvPr id="542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CDCD60-24EC-41E7-8D1A-B62DBF785000}" type="slidenum">
              <a:rPr lang="it-IT" smtClean="0"/>
              <a:pPr/>
              <a:t>148</a:t>
            </a:fld>
            <a:endParaRPr lang="it-IT" smtClean="0"/>
          </a:p>
        </p:txBody>
      </p:sp>
    </p:spTree>
    <p:extLst>
      <p:ext uri="{BB962C8B-B14F-4D97-AF65-F5344CB8AC3E}">
        <p14:creationId xmlns:p14="http://schemas.microsoft.com/office/powerpoint/2010/main" xmlns="" val="588323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52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1" i="1" smtClean="0"/>
              <a:t>Art. 7 Dati aperti e riutilizzo</a:t>
            </a:r>
          </a:p>
          <a:p>
            <a:pPr eaLnBrk="1" hangingPunct="1">
              <a:spcBef>
                <a:spcPct val="0"/>
              </a:spcBef>
            </a:pPr>
            <a:r>
              <a:rPr lang="it-IT" smtClean="0"/>
              <a:t>1. I documenti, le informazioni e i dati oggetto di pubblicazione obbligatoria ai sensi della normativa vigente, resi disponibili anche a seguito dell’accesso civico di cui all’articolo 5 costituiscono dati di tipo aperto ai sensi dell’articolo 68 del Codice dell’amministrazione digitale, di cui al decreto legislativo 7 marzo 2005, n. 82 e sono liberamente riutilizzabili secondo la normativa vigente.</a:t>
            </a:r>
          </a:p>
          <a:p>
            <a:pPr eaLnBrk="1" hangingPunct="1">
              <a:spcBef>
                <a:spcPct val="0"/>
              </a:spcBef>
            </a:pPr>
            <a:endParaRPr lang="it-IT" smtClean="0"/>
          </a:p>
          <a:p>
            <a:pPr eaLnBrk="1" hangingPunct="1">
              <a:spcBef>
                <a:spcPct val="0"/>
              </a:spcBef>
            </a:pPr>
            <a:endParaRPr lang="it-IT" smtClean="0"/>
          </a:p>
        </p:txBody>
      </p:sp>
      <p:sp>
        <p:nvSpPr>
          <p:cNvPr id="553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95D27A-0A9D-4170-B08C-CE3F611B68AC}" type="slidenum">
              <a:rPr lang="it-IT" smtClean="0"/>
              <a:pPr/>
              <a:t>149</a:t>
            </a:fld>
            <a:endParaRPr lang="it-IT" smtClean="0"/>
          </a:p>
        </p:txBody>
      </p:sp>
    </p:spTree>
    <p:extLst>
      <p:ext uri="{BB962C8B-B14F-4D97-AF65-F5344CB8AC3E}">
        <p14:creationId xmlns:p14="http://schemas.microsoft.com/office/powerpoint/2010/main" xmlns="" val="714433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632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941BD7-E448-4BF9-B2C7-42988FF25CCF}" type="slidenum">
              <a:rPr lang="it-IT" smtClean="0"/>
              <a:pPr/>
              <a:t>150</a:t>
            </a:fld>
            <a:endParaRPr lang="it-IT" smtClean="0"/>
          </a:p>
        </p:txBody>
      </p:sp>
    </p:spTree>
    <p:extLst>
      <p:ext uri="{BB962C8B-B14F-4D97-AF65-F5344CB8AC3E}">
        <p14:creationId xmlns:p14="http://schemas.microsoft.com/office/powerpoint/2010/main" xmlns="" val="161183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xfrm>
            <a:off x="990600" y="777875"/>
            <a:ext cx="5118100" cy="3838575"/>
          </a:xfrm>
          <a:solidFill>
            <a:srgbClr val="FFFFFF"/>
          </a:solidFill>
          <a:ln>
            <a:solidFill>
              <a:srgbClr val="000000"/>
            </a:solidFill>
            <a:miter lim="800000"/>
          </a:ln>
        </p:spPr>
      </p:sp>
      <p:sp>
        <p:nvSpPr>
          <p:cNvPr id="69635" name="Rectangle 2"/>
          <p:cNvSpPr>
            <a:spLocks noGrp="1" noChangeArrowheads="1"/>
          </p:cNvSpPr>
          <p:nvPr>
            <p:ph type="body" idx="1"/>
          </p:nvPr>
        </p:nvSpPr>
        <p:spPr>
          <a:xfrm>
            <a:off x="709930" y="4861441"/>
            <a:ext cx="5679440" cy="4605576"/>
          </a:xfrm>
          <a:noFill/>
          <a:ln/>
        </p:spPr>
        <p:txBody>
          <a:bodyPr wrap="none" anchor="ctr"/>
          <a:lstStyle/>
          <a:p>
            <a:endParaRPr lang="it-IT" smtClean="0"/>
          </a:p>
        </p:txBody>
      </p:sp>
    </p:spTree>
    <p:extLst>
      <p:ext uri="{BB962C8B-B14F-4D97-AF65-F5344CB8AC3E}">
        <p14:creationId xmlns:p14="http://schemas.microsoft.com/office/powerpoint/2010/main" xmlns="" val="1113644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7347" name="Segnaposto note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it-IT" smtClean="0"/>
              <a:t>Il decreto separa gli obblighi di pubblicazione sovvenzioni, contributi e sussidi (ex art. 18 DL 83) da quelli concernenti i contratti pubblici di lavori servizi e forniture. Viene mantenuto (prima era eliminato) il limite dei 1.000 € e, per i lavori servizi forniture, mentre prima si specificavano due diverse modalità di pubblicazione in funzione dell’importo dell’appalto, ora si mantiene l’impianto del comma 32 art. 1 l.190/2012.</a:t>
            </a:r>
          </a:p>
          <a:p>
            <a:pPr eaLnBrk="1" hangingPunct="1">
              <a:spcBef>
                <a:spcPct val="0"/>
              </a:spcBef>
            </a:pPr>
            <a:endParaRPr lang="it-IT" smtClean="0"/>
          </a:p>
          <a:p>
            <a:r>
              <a:rPr lang="it-IT" smtClean="0"/>
              <a:t>1. Le pubbliche amministrazioni pubblicano gli atti con i quali sono determinati, ai sensi dell'articolo 12 della legge 7 agosto 1990, n. 241, i criteri e le modalita' cui le amministrazioni stesse devono attenersi per la concessione di sovvenzioni, contributi, sussidi ed ausili finanziari e per l'attribuzione di vantaggi economici di qualunque genere a persone ed enti pubblici e privati.</a:t>
            </a:r>
          </a:p>
          <a:p>
            <a:r>
              <a:rPr lang="it-IT" smtClean="0"/>
              <a:t>2. Le pubbliche amministrazioni pubblicano gli atti di concessione delle sovvenzioni, contributi, sussidi ed ausili finanziari alle imprese, e comunque di vantaggi economici di qualunque genere a persone ed enti pubblici e privati ai sensi del citato articolo 12 della legge n. 241 del 1990, di importo superiore a mille euro.</a:t>
            </a:r>
          </a:p>
          <a:p>
            <a:r>
              <a:rPr lang="it-IT" smtClean="0"/>
              <a:t>3. La pubblicazione ai sensi del presente articolo costituisce condizione legale di efficacia dei provvedimenti che dispongano concessioni e attribuzioni di importo complessivo superiore a mille euro nel corso dell'anno solare al medesimo beneficiario; la sua eventuale omissione o incompletezza e' rilevata d'ufficio dagli organi dirigenziali, sotto la propria responsabilita' amministrativa, patrimoniale e contabile per l'indebita concessione o attribuzione</a:t>
            </a:r>
          </a:p>
          <a:p>
            <a:r>
              <a:rPr lang="it-IT" smtClean="0"/>
              <a:t>del beneficio economico. La mancata, incompleta o ritardata pubblicazione rilevata d'ufficio dagli organi di controllo e‘ altresi' rilevabile dal destinatario della prevista concessione o attribuzione e da chiunque altro abbia interesse, anche ai fini del risarcimento del danno da ritardo da parte dell'amministrazione, ai</a:t>
            </a:r>
          </a:p>
          <a:p>
            <a:r>
              <a:rPr lang="it-IT" smtClean="0"/>
              <a:t>sensi dell'articolo 30 del decreto legislativo 2 luglio 2010, n. 104.</a:t>
            </a:r>
          </a:p>
          <a:p>
            <a:r>
              <a:rPr lang="it-IT" smtClean="0"/>
              <a:t>4. E' esclusa la pubblicazione dei dati identificativi delle persone fisiche destinatarie dei provvedimenti di cui al presente articolo, qualora da tali dati sia possibile ricavare informazioni relative allo stato di salute ovvero alla situazione di disagio economico-sociale degli interessati.</a:t>
            </a:r>
          </a:p>
        </p:txBody>
      </p:sp>
      <p:sp>
        <p:nvSpPr>
          <p:cNvPr id="5734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20151F-A4BF-46E3-89EB-B722547A59B3}" type="slidenum">
              <a:rPr lang="it-IT" smtClean="0"/>
              <a:pPr/>
              <a:t>151</a:t>
            </a:fld>
            <a:endParaRPr lang="it-IT" smtClean="0"/>
          </a:p>
        </p:txBody>
      </p:sp>
    </p:spTree>
    <p:extLst>
      <p:ext uri="{BB962C8B-B14F-4D97-AF65-F5344CB8AC3E}">
        <p14:creationId xmlns:p14="http://schemas.microsoft.com/office/powerpoint/2010/main" xmlns="" val="193352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83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837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4B90B2-796F-42DB-9D1F-05FF001A8D89}" type="slidenum">
              <a:rPr lang="it-IT" smtClean="0"/>
              <a:pPr/>
              <a:t>152</a:t>
            </a:fld>
            <a:endParaRPr lang="it-IT" smtClean="0"/>
          </a:p>
        </p:txBody>
      </p:sp>
    </p:spTree>
    <p:extLst>
      <p:ext uri="{BB962C8B-B14F-4D97-AF65-F5344CB8AC3E}">
        <p14:creationId xmlns:p14="http://schemas.microsoft.com/office/powerpoint/2010/main" xmlns="" val="3779546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9395" name="Segnaposto note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it-IT" smtClean="0"/>
              <a:t>l.190/2012 – art. 1 comma 32. Con riferimento ai procedimenti di cui al comma 16, lettera b) [appalti lavori e servizi], del presente articolo, le stazioni appaltanti sono in ogni caso tenute a pubblicare nei propri siti web istituzionali: la struttura proponente; l'oggetto del bando; l'elenco degli operatori invitati a presentare offerte; l'aggiudicatario; l'importo di aggiudicazione; i tempi di completamento dell'opera, servizio o fornitura; l'importo delle somme liquidate. Entro il 31 gennaio di ogni anno, tali informazioni, relativamente all'anno precedente, sono pubblicate in tabelle riassuntive rese liberamente scaricabili in un formato digitale standard aperto che consenta di analizzare e rielaborare, anche a fini statistici, i dati informatici. Le amministrazioni trasmettono in formato digitale tali informazioni all'Autorità per la vigilanza sui contratti pubblici di lavori, servizi e forniture, che le pubblica nel proprio sito web in una sezione liberamente consultabile da tutti i cittadini, catalogate in base alla tipologia di stazione appaltante e per regione. L'Autorità individua con propria deliberazione le informazioni rilevanti e le relative modalità di trasmissione. Entro il 30 aprile di ciascun anno, l'Autorità per la vigilanza sui contratti pubblici di lavori, servizi e forniture trasmette alla Corte dei conti l'elenco delle amministrazioni che hanno omesso di trasmettere e pubblicare, in tutto o in parte, le informazioni di cui al presente comma in formato digitale standard aperto. Si applica l'articolo 6, comma 11, del codice di cui al decreto legislativo 12 aprile 2006, n. 163. </a:t>
            </a:r>
          </a:p>
          <a:p>
            <a:pPr eaLnBrk="1" hangingPunct="1">
              <a:spcBef>
                <a:spcPct val="0"/>
              </a:spcBef>
            </a:pPr>
            <a:endParaRPr lang="it-IT" smtClean="0"/>
          </a:p>
          <a:p>
            <a:r>
              <a:rPr lang="it-IT" smtClean="0"/>
              <a:t>Art. 37 Obblighi di pubblicazione concernenti i contratti pubblici di lavori, servizi e forniture</a:t>
            </a:r>
          </a:p>
          <a:p>
            <a:r>
              <a:rPr lang="it-IT" smtClean="0"/>
              <a:t>1. Fermi restando gli altri obblighi di pubblicita' legale e, in particolare, quelli previsti dall'articolo 1, comma 32, della legge 6 novembre 2012, n. 190, ciascuna amministrazione pubblica, secondo quanto previsto dal decreto legislativo 12 aprile 2006, n. 163, e, in particolare, dagli articoli 63, 65, 66 (bandi e avvisi), 122, 124, (sotto soglia) 206 e 223, (settori speciali) le informazioni relative alle procedure per l'affidamento e l'esecuzione di opere e lavori pubblici, servizi e forniture.</a:t>
            </a:r>
          </a:p>
          <a:p>
            <a:r>
              <a:rPr lang="it-IT" smtClean="0"/>
              <a:t>2. Le pubbliche amministrazioni sono tenute altresi' a pubblicare, nell'ipotesi di cui all'articolo 57 (Procedura negoziata senza previa pubblicazione di un bando di gara), comma 6, del decreto legislativo 12 aprile 2006, n. 163, la delibera a contrarre.</a:t>
            </a:r>
          </a:p>
        </p:txBody>
      </p:sp>
      <p:sp>
        <p:nvSpPr>
          <p:cNvPr id="593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661EE6-9A49-4924-8D16-485033780FB7}" type="slidenum">
              <a:rPr lang="it-IT" smtClean="0"/>
              <a:pPr/>
              <a:t>153</a:t>
            </a:fld>
            <a:endParaRPr lang="it-IT" smtClean="0"/>
          </a:p>
        </p:txBody>
      </p:sp>
    </p:spTree>
    <p:extLst>
      <p:ext uri="{BB962C8B-B14F-4D97-AF65-F5344CB8AC3E}">
        <p14:creationId xmlns:p14="http://schemas.microsoft.com/office/powerpoint/2010/main" xmlns="" val="4132100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0419" name="Segnaposto note 2"/>
          <p:cNvSpPr>
            <a:spLocks noGrp="1"/>
          </p:cNvSpPr>
          <p:nvPr>
            <p:ph type="body" idx="1"/>
          </p:nvPr>
        </p:nvSpPr>
        <p:spPr bwMode="auto">
          <a:noFill/>
        </p:spPr>
        <p:txBody>
          <a:bodyPr wrap="square" numCol="1" anchor="t" anchorCtr="0" compatLnSpc="1">
            <a:prstTxWarp prst="textNoShape">
              <a:avLst/>
            </a:prstTxWarp>
          </a:bodyPr>
          <a:lstStyle/>
          <a:p>
            <a:r>
              <a:rPr lang="it-IT" smtClean="0"/>
              <a:t>190/2012 – COMMA 16. Fermo restando quanto stabilito nell'articolo 53 del decreto legislativo 30 marzo 2001, n. 165, come da ultimo modificato dal comma 42 del presente articolo, nell'articolo 54 del codice dell'amministrazione digitale, di cui al decreto legislativo 7 marzo 2005, n. 82, e successive modificazioni, nell'articolo 21 della legge 18 giugno 2009, n. 69, e successive modificazioni, e nell'articolo 11 del decreto legislativo 27 ottobre 2009, n. 150, le pubbliche amministrazioni assicurano i livelli essenziali di cui al comma 15 del presente articolo con particolare riferimento ai procedimenti di: </a:t>
            </a:r>
          </a:p>
          <a:p>
            <a:r>
              <a:rPr lang="it-IT" smtClean="0"/>
              <a:t>a) autorizzazione o concessione; </a:t>
            </a:r>
          </a:p>
          <a:p>
            <a:r>
              <a:rPr lang="it-IT" u="sng" smtClean="0">
                <a:solidFill>
                  <a:srgbClr val="FF0000"/>
                </a:solidFill>
              </a:rPr>
              <a:t>b) scelta del contraente per l'affidamento di lavori, forniture e servizi, anche con riferimento alla modalità di selezione prescelta ai sensi del codice dei contratti pubblici relativi a lavori, servizi e forniture, di cui al decreto legislativo 12 aprile 2006, n.163; </a:t>
            </a:r>
          </a:p>
          <a:p>
            <a:r>
              <a:rPr lang="it-IT" smtClean="0"/>
              <a:t>c) concessione ed erogazione di sovvenzioni, contributi, sussidi, ausili finanziari, nonché attribuzione di vantaggi economici di qualunque genere a persone ed enti pubblici e privati; </a:t>
            </a:r>
          </a:p>
          <a:p>
            <a:r>
              <a:rPr lang="it-IT" smtClean="0"/>
              <a:t>d) concorsi e prove selettive per l'assunzione del personale e progressioni di carriera di cui all'articolo 24 del citato decreto legislativo n.150 del 2009. </a:t>
            </a:r>
          </a:p>
        </p:txBody>
      </p:sp>
      <p:sp>
        <p:nvSpPr>
          <p:cNvPr id="604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3E1993-9373-4486-BF37-CD5228C90BB8}" type="slidenum">
              <a:rPr lang="it-IT" smtClean="0"/>
              <a:pPr/>
              <a:t>154</a:t>
            </a:fld>
            <a:endParaRPr lang="it-IT" smtClean="0"/>
          </a:p>
        </p:txBody>
      </p:sp>
    </p:spTree>
    <p:extLst>
      <p:ext uri="{BB962C8B-B14F-4D97-AF65-F5344CB8AC3E}">
        <p14:creationId xmlns:p14="http://schemas.microsoft.com/office/powerpoint/2010/main" xmlns="" val="498911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3227C0-4FAC-44A3-9189-34A3BA98B215}" type="slidenum">
              <a:rPr lang="it-IT" smtClean="0"/>
              <a:pPr/>
              <a:t>155</a:t>
            </a:fld>
            <a:endParaRPr lang="it-IT" smtClean="0"/>
          </a:p>
        </p:txBody>
      </p:sp>
    </p:spTree>
    <p:extLst>
      <p:ext uri="{BB962C8B-B14F-4D97-AF65-F5344CB8AC3E}">
        <p14:creationId xmlns:p14="http://schemas.microsoft.com/office/powerpoint/2010/main" xmlns="" val="3750963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3C1C1B-9717-43B7-A68A-CFD1A5675225}" type="slidenum">
              <a:rPr lang="it-IT" smtClean="0"/>
              <a:pPr/>
              <a:t>156</a:t>
            </a:fld>
            <a:endParaRPr lang="it-IT" smtClean="0"/>
          </a:p>
        </p:txBody>
      </p:sp>
    </p:spTree>
    <p:extLst>
      <p:ext uri="{BB962C8B-B14F-4D97-AF65-F5344CB8AC3E}">
        <p14:creationId xmlns:p14="http://schemas.microsoft.com/office/powerpoint/2010/main" xmlns="" val="4007819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57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7578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824386-9BF9-4CEE-AF7F-50FE465146EE}" type="slidenum">
              <a:rPr lang="it-IT" smtClean="0"/>
              <a:pPr/>
              <a:t>157</a:t>
            </a:fld>
            <a:endParaRPr lang="it-IT" smtClean="0"/>
          </a:p>
        </p:txBody>
      </p:sp>
    </p:spTree>
    <p:extLst>
      <p:ext uri="{BB962C8B-B14F-4D97-AF65-F5344CB8AC3E}">
        <p14:creationId xmlns:p14="http://schemas.microsoft.com/office/powerpoint/2010/main" xmlns="" val="2780664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680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7680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C3342D-3DB1-4F99-8E05-B2FC872CAB81}" type="slidenum">
              <a:rPr lang="it-IT" smtClean="0"/>
              <a:pPr/>
              <a:t>158</a:t>
            </a:fld>
            <a:endParaRPr lang="it-IT" smtClean="0"/>
          </a:p>
        </p:txBody>
      </p:sp>
    </p:spTree>
    <p:extLst>
      <p:ext uri="{BB962C8B-B14F-4D97-AF65-F5344CB8AC3E}">
        <p14:creationId xmlns:p14="http://schemas.microsoft.com/office/powerpoint/2010/main" xmlns="" val="1413196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782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7782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6CCF36-E08F-4A45-B575-9819A90E2C6B}" type="slidenum">
              <a:rPr lang="it-IT" smtClean="0"/>
              <a:pPr/>
              <a:t>159</a:t>
            </a:fld>
            <a:endParaRPr lang="it-IT" smtClean="0"/>
          </a:p>
        </p:txBody>
      </p:sp>
    </p:spTree>
    <p:extLst>
      <p:ext uri="{BB962C8B-B14F-4D97-AF65-F5344CB8AC3E}">
        <p14:creationId xmlns:p14="http://schemas.microsoft.com/office/powerpoint/2010/main" xmlns="" val="3274997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885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7885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08A468-EE8E-41EB-834D-8DA493FB3FED}" type="slidenum">
              <a:rPr lang="it-IT" smtClean="0"/>
              <a:pPr/>
              <a:t>160</a:t>
            </a:fld>
            <a:endParaRPr lang="it-IT" smtClean="0"/>
          </a:p>
        </p:txBody>
      </p:sp>
    </p:spTree>
    <p:extLst>
      <p:ext uri="{BB962C8B-B14F-4D97-AF65-F5344CB8AC3E}">
        <p14:creationId xmlns:p14="http://schemas.microsoft.com/office/powerpoint/2010/main" xmlns="" val="2075907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a:xfrm>
            <a:off x="990600" y="777875"/>
            <a:ext cx="5118100" cy="3838575"/>
          </a:xfrm>
          <a:solidFill>
            <a:srgbClr val="FFFFFF"/>
          </a:solidFill>
          <a:ln>
            <a:solidFill>
              <a:srgbClr val="000000"/>
            </a:solidFill>
            <a:miter lim="800000"/>
          </a:ln>
        </p:spPr>
      </p:sp>
      <p:sp>
        <p:nvSpPr>
          <p:cNvPr id="75779" name="Rectangle 2"/>
          <p:cNvSpPr>
            <a:spLocks noGrp="1" noChangeArrowheads="1"/>
          </p:cNvSpPr>
          <p:nvPr>
            <p:ph type="body" idx="1"/>
          </p:nvPr>
        </p:nvSpPr>
        <p:spPr>
          <a:xfrm>
            <a:off x="709930" y="4861441"/>
            <a:ext cx="5679440" cy="4605576"/>
          </a:xfrm>
          <a:noFill/>
          <a:ln/>
        </p:spPr>
        <p:txBody>
          <a:bodyPr wrap="none" anchor="ctr"/>
          <a:lstStyle/>
          <a:p>
            <a:endParaRPr lang="it-IT" smtClean="0"/>
          </a:p>
        </p:txBody>
      </p:sp>
    </p:spTree>
    <p:extLst>
      <p:ext uri="{BB962C8B-B14F-4D97-AF65-F5344CB8AC3E}">
        <p14:creationId xmlns:p14="http://schemas.microsoft.com/office/powerpoint/2010/main" xmlns="" val="451713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9875"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798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406C0A-9FCB-42D2-A25F-27D1A54EE38A}" type="slidenum">
              <a:rPr lang="it-IT" smtClean="0"/>
              <a:pPr/>
              <a:t>161</a:t>
            </a:fld>
            <a:endParaRPr lang="it-IT" smtClean="0"/>
          </a:p>
        </p:txBody>
      </p:sp>
    </p:spTree>
    <p:extLst>
      <p:ext uri="{BB962C8B-B14F-4D97-AF65-F5344CB8AC3E}">
        <p14:creationId xmlns:p14="http://schemas.microsoft.com/office/powerpoint/2010/main" xmlns="" val="3825041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0899"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809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93F91-3544-4905-8456-CC61728A5A70}" type="slidenum">
              <a:rPr lang="it-IT" smtClean="0"/>
              <a:pPr/>
              <a:t>162</a:t>
            </a:fld>
            <a:endParaRPr lang="it-IT" smtClean="0"/>
          </a:p>
        </p:txBody>
      </p:sp>
    </p:spTree>
    <p:extLst>
      <p:ext uri="{BB962C8B-B14F-4D97-AF65-F5344CB8AC3E}">
        <p14:creationId xmlns:p14="http://schemas.microsoft.com/office/powerpoint/2010/main" xmlns="" val="764236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192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8192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5A6FDC-0E00-4ED3-950E-0A7132FC61C5}" type="slidenum">
              <a:rPr lang="it-IT" smtClean="0"/>
              <a:pPr/>
              <a:t>163</a:t>
            </a:fld>
            <a:endParaRPr lang="it-IT" smtClean="0"/>
          </a:p>
        </p:txBody>
      </p:sp>
    </p:spTree>
    <p:extLst>
      <p:ext uri="{BB962C8B-B14F-4D97-AF65-F5344CB8AC3E}">
        <p14:creationId xmlns:p14="http://schemas.microsoft.com/office/powerpoint/2010/main" xmlns="" val="3754493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294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8294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106A0F-55F1-485E-993F-81A0BA52B874}" type="slidenum">
              <a:rPr lang="it-IT" smtClean="0"/>
              <a:pPr/>
              <a:t>164</a:t>
            </a:fld>
            <a:endParaRPr lang="it-IT" smtClean="0"/>
          </a:p>
        </p:txBody>
      </p:sp>
    </p:spTree>
    <p:extLst>
      <p:ext uri="{BB962C8B-B14F-4D97-AF65-F5344CB8AC3E}">
        <p14:creationId xmlns:p14="http://schemas.microsoft.com/office/powerpoint/2010/main" xmlns="" val="1361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p:cNvSpPr>
            <a:spLocks noGrp="1" noRot="1" noChangeAspect="1" noChangeArrowheads="1" noTextEdit="1"/>
          </p:cNvSpPr>
          <p:nvPr>
            <p:ph type="sldImg"/>
          </p:nvPr>
        </p:nvSpPr>
        <p:spPr>
          <a:xfrm>
            <a:off x="990600" y="777875"/>
            <a:ext cx="5118100" cy="3838575"/>
          </a:xfrm>
          <a:solidFill>
            <a:srgbClr val="FFFFFF"/>
          </a:solidFill>
          <a:ln>
            <a:solidFill>
              <a:srgbClr val="000000"/>
            </a:solidFill>
            <a:miter lim="800000"/>
          </a:ln>
        </p:spPr>
      </p:sp>
      <p:sp>
        <p:nvSpPr>
          <p:cNvPr id="76803" name="Rectangle 2"/>
          <p:cNvSpPr>
            <a:spLocks noGrp="1" noChangeArrowheads="1"/>
          </p:cNvSpPr>
          <p:nvPr>
            <p:ph type="body" idx="1"/>
          </p:nvPr>
        </p:nvSpPr>
        <p:spPr>
          <a:xfrm>
            <a:off x="709930" y="4861441"/>
            <a:ext cx="5679440" cy="4605576"/>
          </a:xfrm>
          <a:noFill/>
          <a:ln/>
        </p:spPr>
        <p:txBody>
          <a:bodyPr wrap="none" anchor="ctr"/>
          <a:lstStyle/>
          <a:p>
            <a:endParaRPr lang="it-IT" smtClean="0"/>
          </a:p>
        </p:txBody>
      </p:sp>
    </p:spTree>
    <p:extLst>
      <p:ext uri="{BB962C8B-B14F-4D97-AF65-F5344CB8AC3E}">
        <p14:creationId xmlns:p14="http://schemas.microsoft.com/office/powerpoint/2010/main" xmlns="" val="391017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a:spLocks noGrp="1" noRot="1" noChangeAspect="1" noChangeArrowheads="1" noTextEdit="1"/>
          </p:cNvSpPr>
          <p:nvPr>
            <p:ph type="sldImg"/>
          </p:nvPr>
        </p:nvSpPr>
        <p:spPr>
          <a:xfrm>
            <a:off x="990600" y="777875"/>
            <a:ext cx="5118100" cy="3838575"/>
          </a:xfrm>
          <a:solidFill>
            <a:srgbClr val="FFFFFF"/>
          </a:solidFill>
          <a:ln>
            <a:solidFill>
              <a:srgbClr val="000000"/>
            </a:solidFill>
            <a:miter lim="800000"/>
          </a:ln>
        </p:spPr>
      </p:sp>
      <p:sp>
        <p:nvSpPr>
          <p:cNvPr id="78851" name="Rectangle 2"/>
          <p:cNvSpPr>
            <a:spLocks noGrp="1" noChangeArrowheads="1"/>
          </p:cNvSpPr>
          <p:nvPr>
            <p:ph type="body" idx="1"/>
          </p:nvPr>
        </p:nvSpPr>
        <p:spPr>
          <a:xfrm>
            <a:off x="709930" y="4861441"/>
            <a:ext cx="5679440" cy="4605576"/>
          </a:xfrm>
          <a:noFill/>
          <a:ln/>
        </p:spPr>
        <p:txBody>
          <a:bodyPr wrap="none" anchor="ctr"/>
          <a:lstStyle/>
          <a:p>
            <a:endParaRPr lang="it-IT" smtClean="0"/>
          </a:p>
        </p:txBody>
      </p:sp>
    </p:spTree>
    <p:extLst>
      <p:ext uri="{BB962C8B-B14F-4D97-AF65-F5344CB8AC3E}">
        <p14:creationId xmlns:p14="http://schemas.microsoft.com/office/powerpoint/2010/main" xmlns="" val="523268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a:spLocks noGrp="1" noRot="1" noChangeAspect="1" noChangeArrowheads="1" noTextEdit="1"/>
          </p:cNvSpPr>
          <p:nvPr>
            <p:ph type="sldImg"/>
          </p:nvPr>
        </p:nvSpPr>
        <p:spPr>
          <a:xfrm>
            <a:off x="990600" y="777875"/>
            <a:ext cx="5118100" cy="3838575"/>
          </a:xfrm>
          <a:solidFill>
            <a:srgbClr val="FFFFFF"/>
          </a:solidFill>
          <a:ln>
            <a:solidFill>
              <a:srgbClr val="000000"/>
            </a:solidFill>
            <a:miter lim="800000"/>
          </a:ln>
        </p:spPr>
      </p:sp>
      <p:sp>
        <p:nvSpPr>
          <p:cNvPr id="79875" name="Rectangle 2"/>
          <p:cNvSpPr>
            <a:spLocks noGrp="1" noChangeArrowheads="1"/>
          </p:cNvSpPr>
          <p:nvPr>
            <p:ph type="body" idx="1"/>
          </p:nvPr>
        </p:nvSpPr>
        <p:spPr>
          <a:xfrm>
            <a:off x="709930" y="4861441"/>
            <a:ext cx="5679440" cy="4605576"/>
          </a:xfrm>
          <a:noFill/>
          <a:ln/>
        </p:spPr>
        <p:txBody>
          <a:bodyPr wrap="none" anchor="ctr"/>
          <a:lstStyle/>
          <a:p>
            <a:endParaRPr lang="it-IT" smtClean="0"/>
          </a:p>
        </p:txBody>
      </p:sp>
    </p:spTree>
    <p:extLst>
      <p:ext uri="{BB962C8B-B14F-4D97-AF65-F5344CB8AC3E}">
        <p14:creationId xmlns:p14="http://schemas.microsoft.com/office/powerpoint/2010/main" xmlns="" val="22841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Grp="1" noRot="1" noChangeAspect="1" noChangeArrowheads="1" noTextEdit="1"/>
          </p:cNvSpPr>
          <p:nvPr>
            <p:ph type="sldImg"/>
          </p:nvPr>
        </p:nvSpPr>
        <p:spPr>
          <a:xfrm>
            <a:off x="990600" y="777875"/>
            <a:ext cx="5118100" cy="3838575"/>
          </a:xfrm>
          <a:solidFill>
            <a:srgbClr val="FFFFFF"/>
          </a:solidFill>
          <a:ln>
            <a:solidFill>
              <a:srgbClr val="000000"/>
            </a:solidFill>
            <a:miter lim="800000"/>
          </a:ln>
        </p:spPr>
      </p:sp>
      <p:sp>
        <p:nvSpPr>
          <p:cNvPr id="80899" name="Rectangle 2"/>
          <p:cNvSpPr>
            <a:spLocks noGrp="1" noChangeArrowheads="1"/>
          </p:cNvSpPr>
          <p:nvPr>
            <p:ph type="body" idx="1"/>
          </p:nvPr>
        </p:nvSpPr>
        <p:spPr>
          <a:xfrm>
            <a:off x="709930" y="4861441"/>
            <a:ext cx="5679440" cy="4605576"/>
          </a:xfrm>
          <a:noFill/>
          <a:ln/>
        </p:spPr>
        <p:txBody>
          <a:bodyPr wrap="none" anchor="ctr"/>
          <a:lstStyle/>
          <a:p>
            <a:endParaRPr lang="it-IT" smtClean="0"/>
          </a:p>
        </p:txBody>
      </p:sp>
    </p:spTree>
    <p:extLst>
      <p:ext uri="{BB962C8B-B14F-4D97-AF65-F5344CB8AC3E}">
        <p14:creationId xmlns:p14="http://schemas.microsoft.com/office/powerpoint/2010/main" xmlns="" val="102978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a:spLocks noGrp="1" noRot="1" noChangeAspect="1" noChangeArrowheads="1" noTextEdit="1"/>
          </p:cNvSpPr>
          <p:nvPr>
            <p:ph type="sldImg"/>
          </p:nvPr>
        </p:nvSpPr>
        <p:spPr>
          <a:xfrm>
            <a:off x="990600" y="777875"/>
            <a:ext cx="5118100" cy="3838575"/>
          </a:xfrm>
          <a:solidFill>
            <a:srgbClr val="FFFFFF"/>
          </a:solidFill>
          <a:ln>
            <a:solidFill>
              <a:srgbClr val="000000"/>
            </a:solidFill>
            <a:miter lim="800000"/>
          </a:ln>
        </p:spPr>
      </p:sp>
      <p:sp>
        <p:nvSpPr>
          <p:cNvPr id="81923" name="Rectangle 2"/>
          <p:cNvSpPr>
            <a:spLocks noGrp="1" noChangeArrowheads="1"/>
          </p:cNvSpPr>
          <p:nvPr>
            <p:ph type="body" idx="1"/>
          </p:nvPr>
        </p:nvSpPr>
        <p:spPr>
          <a:xfrm>
            <a:off x="709930" y="4861441"/>
            <a:ext cx="5679440" cy="4605576"/>
          </a:xfrm>
          <a:noFill/>
          <a:ln/>
        </p:spPr>
        <p:txBody>
          <a:bodyPr wrap="none" anchor="ctr"/>
          <a:lstStyle/>
          <a:p>
            <a:endParaRPr lang="it-IT" smtClean="0"/>
          </a:p>
        </p:txBody>
      </p:sp>
    </p:spTree>
    <p:extLst>
      <p:ext uri="{BB962C8B-B14F-4D97-AF65-F5344CB8AC3E}">
        <p14:creationId xmlns:p14="http://schemas.microsoft.com/office/powerpoint/2010/main" xmlns="" val="1639518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a:spLocks noGrp="1" noRot="1" noChangeAspect="1" noChangeArrowheads="1" noTextEdit="1"/>
          </p:cNvSpPr>
          <p:nvPr>
            <p:ph type="sldImg"/>
          </p:nvPr>
        </p:nvSpPr>
        <p:spPr>
          <a:xfrm>
            <a:off x="990600" y="777875"/>
            <a:ext cx="5118100" cy="3838575"/>
          </a:xfrm>
          <a:solidFill>
            <a:srgbClr val="FFFFFF"/>
          </a:solidFill>
          <a:ln>
            <a:solidFill>
              <a:srgbClr val="000000"/>
            </a:solidFill>
            <a:miter lim="800000"/>
          </a:ln>
        </p:spPr>
      </p:sp>
      <p:sp>
        <p:nvSpPr>
          <p:cNvPr id="84995" name="Rectangle 2"/>
          <p:cNvSpPr>
            <a:spLocks noGrp="1" noChangeArrowheads="1"/>
          </p:cNvSpPr>
          <p:nvPr>
            <p:ph type="body" idx="1"/>
          </p:nvPr>
        </p:nvSpPr>
        <p:spPr>
          <a:xfrm>
            <a:off x="709930" y="4861441"/>
            <a:ext cx="5679440" cy="4605576"/>
          </a:xfrm>
          <a:noFill/>
          <a:ln/>
        </p:spPr>
        <p:txBody>
          <a:bodyPr wrap="none" anchor="ctr"/>
          <a:lstStyle/>
          <a:p>
            <a:endParaRPr lang="it-IT" smtClean="0"/>
          </a:p>
        </p:txBody>
      </p:sp>
    </p:spTree>
    <p:extLst>
      <p:ext uri="{BB962C8B-B14F-4D97-AF65-F5344CB8AC3E}">
        <p14:creationId xmlns:p14="http://schemas.microsoft.com/office/powerpoint/2010/main" xmlns="" val="384572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fld id="{17703D78-1B54-4231-A565-7053DB62D507}" type="datetime1">
              <a:rPr lang="it-IT" smtClean="0"/>
              <a:pPr/>
              <a:t>03/10/2016</a:t>
            </a:fld>
            <a:endParaRPr lang="it-IT"/>
          </a:p>
        </p:txBody>
      </p:sp>
      <p:sp>
        <p:nvSpPr>
          <p:cNvPr id="20" name="Segnaposto piè di pagina 19"/>
          <p:cNvSpPr>
            <a:spLocks noGrp="1"/>
          </p:cNvSpPr>
          <p:nvPr>
            <p:ph type="ftr" sz="quarter" idx="11"/>
          </p:nvPr>
        </p:nvSpPr>
        <p:spPr/>
        <p:txBody>
          <a:bodyPr/>
          <a:lstStyle>
            <a:extLst/>
          </a:lstStyle>
          <a:p>
            <a:r>
              <a:rPr lang="it-IT" smtClean="0"/>
              <a:t>a cura dott. Maria Rosaria Tosiani</a:t>
            </a:r>
            <a:endParaRPr lang="it-IT"/>
          </a:p>
        </p:txBody>
      </p:sp>
      <p:sp>
        <p:nvSpPr>
          <p:cNvPr id="10" name="Segnaposto numero diapositiva 9"/>
          <p:cNvSpPr>
            <a:spLocks noGrp="1"/>
          </p:cNvSpPr>
          <p:nvPr>
            <p:ph type="sldNum" sz="quarter" idx="12"/>
          </p:nvPr>
        </p:nvSpPr>
        <p:spPr/>
        <p:txBody>
          <a:bodyPr/>
          <a:lstStyle>
            <a:extLst/>
          </a:lstStyle>
          <a:p>
            <a:fld id="{627F6494-B03F-4C12-A990-E3E34D56AA4A}" type="slidenum">
              <a:rPr lang="it-IT" smtClean="0"/>
              <a:pPr/>
              <a:t>‹N›</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A776FE9-7D94-49B0-AEE2-CF718210E43B}" type="datetime1">
              <a:rPr lang="it-IT" smtClean="0"/>
              <a:pPr/>
              <a:t>03/10/2016</a:t>
            </a:fld>
            <a:endParaRPr lang="it-IT"/>
          </a:p>
        </p:txBody>
      </p:sp>
      <p:sp>
        <p:nvSpPr>
          <p:cNvPr id="5" name="Segnaposto piè di pagina 4"/>
          <p:cNvSpPr>
            <a:spLocks noGrp="1"/>
          </p:cNvSpPr>
          <p:nvPr>
            <p:ph type="ftr" sz="quarter" idx="11"/>
          </p:nvPr>
        </p:nvSpPr>
        <p:spPr/>
        <p:txBody>
          <a:bodyPr/>
          <a:lstStyle>
            <a:extLst/>
          </a:lstStyle>
          <a:p>
            <a:r>
              <a:rPr lang="it-IT" smtClean="0"/>
              <a:t>a cura dott. Maria Rosaria Tosiani</a:t>
            </a:r>
            <a:endParaRPr lang="it-IT"/>
          </a:p>
        </p:txBody>
      </p:sp>
      <p:sp>
        <p:nvSpPr>
          <p:cNvPr id="6" name="Segnaposto numero diapositiva 5"/>
          <p:cNvSpPr>
            <a:spLocks noGrp="1"/>
          </p:cNvSpPr>
          <p:nvPr>
            <p:ph type="sldNum" sz="quarter" idx="12"/>
          </p:nvPr>
        </p:nvSpPr>
        <p:spPr/>
        <p:txBody>
          <a:bodyPr/>
          <a:lstStyle>
            <a:extLst/>
          </a:lstStyle>
          <a:p>
            <a:fld id="{627F6494-B03F-4C12-A990-E3E34D56AA4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6CB1776D-37A4-427F-9FF6-005F414D778F}" type="datetime1">
              <a:rPr lang="it-IT" smtClean="0"/>
              <a:pPr/>
              <a:t>03/10/2016</a:t>
            </a:fld>
            <a:endParaRPr lang="it-IT"/>
          </a:p>
        </p:txBody>
      </p:sp>
      <p:sp>
        <p:nvSpPr>
          <p:cNvPr id="5" name="Segnaposto piè di pagina 4"/>
          <p:cNvSpPr>
            <a:spLocks noGrp="1"/>
          </p:cNvSpPr>
          <p:nvPr>
            <p:ph type="ftr" sz="quarter" idx="11"/>
          </p:nvPr>
        </p:nvSpPr>
        <p:spPr/>
        <p:txBody>
          <a:bodyPr/>
          <a:lstStyle>
            <a:extLst/>
          </a:lstStyle>
          <a:p>
            <a:r>
              <a:rPr lang="it-IT" smtClean="0"/>
              <a:t>a cura dott. Maria Rosaria Tosiani</a:t>
            </a:r>
            <a:endParaRPr lang="it-IT"/>
          </a:p>
        </p:txBody>
      </p:sp>
      <p:sp>
        <p:nvSpPr>
          <p:cNvPr id="6" name="Segnaposto numero diapositiva 5"/>
          <p:cNvSpPr>
            <a:spLocks noGrp="1"/>
          </p:cNvSpPr>
          <p:nvPr>
            <p:ph type="sldNum" sz="quarter" idx="12"/>
          </p:nvPr>
        </p:nvSpPr>
        <p:spPr/>
        <p:txBody>
          <a:bodyPr/>
          <a:lstStyle>
            <a:extLst/>
          </a:lstStyle>
          <a:p>
            <a:fld id="{627F6494-B03F-4C12-A990-E3E34D56AA4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53AEBC6D-74D9-4C61-A14C-2BEA964BD9A0}"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enerica">
    <p:spTree>
      <p:nvGrpSpPr>
        <p:cNvPr id="1" name=""/>
        <p:cNvGrpSpPr/>
        <p:nvPr/>
      </p:nvGrpSpPr>
      <p:grpSpPr>
        <a:xfrm>
          <a:off x="0" y="0"/>
          <a:ext cx="0" cy="0"/>
          <a:chOff x="0" y="0"/>
          <a:chExt cx="0" cy="0"/>
        </a:xfrm>
      </p:grpSpPr>
      <p:sp>
        <p:nvSpPr>
          <p:cNvPr id="7" name="Title 2"/>
          <p:cNvSpPr>
            <a:spLocks noGrp="1" noChangeArrowheads="1"/>
          </p:cNvSpPr>
          <p:nvPr>
            <p:ph type="title"/>
          </p:nvPr>
        </p:nvSpPr>
        <p:spPr bwMode="auto">
          <a:xfrm>
            <a:off x="294954" y="360000"/>
            <a:ext cx="8460000" cy="355225"/>
          </a:xfrm>
          <a:prstGeom prst="rect">
            <a:avLst/>
          </a:prstGeom>
          <a:noFill/>
          <a:ln>
            <a:noFill/>
          </a:ln>
          <a:effectLst/>
          <a:extLst/>
        </p:spPr>
        <p:txBody>
          <a:bodyPr/>
          <a:lstStyle>
            <a:lvl1pPr>
              <a:defRPr>
                <a:solidFill>
                  <a:srgbClr val="A2C037"/>
                </a:solidFill>
              </a:defRPr>
            </a:lvl1pPr>
          </a:lstStyle>
          <a:p>
            <a:r>
              <a:rPr lang="it-IT" dirty="0" smtClean="0"/>
              <a:t>Fare clic per modificare lo stile del titolo</a:t>
            </a:r>
          </a:p>
        </p:txBody>
      </p:sp>
      <p:sp>
        <p:nvSpPr>
          <p:cNvPr id="5" name="Segnaposto data 4"/>
          <p:cNvSpPr>
            <a:spLocks noGrp="1"/>
          </p:cNvSpPr>
          <p:nvPr>
            <p:ph type="dt" sz="half" idx="10"/>
          </p:nvPr>
        </p:nvSpPr>
        <p:spPr>
          <a:xfrm>
            <a:off x="2843213" y="6303963"/>
            <a:ext cx="5689600" cy="365125"/>
          </a:xfrm>
          <a:prstGeom prst="rect">
            <a:avLst/>
          </a:prstGeom>
        </p:spPr>
        <p:txBody>
          <a:bodyPr/>
          <a:lstStyle>
            <a:lvl1pPr>
              <a:defRPr/>
            </a:lvl1pPr>
          </a:lstStyle>
          <a:p>
            <a:pPr>
              <a:defRPr/>
            </a:pPr>
            <a:r>
              <a:rPr lang="it-IT" dirty="0" smtClean="0"/>
              <a:t>SPID e Identità Digitale</a:t>
            </a:r>
            <a:endParaRPr lang="it-IT" dirty="0"/>
          </a:p>
        </p:txBody>
      </p:sp>
      <p:sp>
        <p:nvSpPr>
          <p:cNvPr id="6" name="Segnaposto piè di pagina 5"/>
          <p:cNvSpPr>
            <a:spLocks noGrp="1"/>
          </p:cNvSpPr>
          <p:nvPr>
            <p:ph type="ftr" sz="quarter" idx="11"/>
          </p:nvPr>
        </p:nvSpPr>
        <p:spPr>
          <a:xfrm>
            <a:off x="2843213" y="6448425"/>
            <a:ext cx="5689600" cy="365125"/>
          </a:xfrm>
          <a:prstGeom prst="rect">
            <a:avLst/>
          </a:prstGeom>
        </p:spPr>
        <p:txBody>
          <a:bodyPr/>
          <a:lstStyle>
            <a:lvl1pPr>
              <a:defRPr/>
            </a:lvl1pPr>
          </a:lstStyle>
          <a:p>
            <a:pPr>
              <a:defRPr/>
            </a:pPr>
            <a:r>
              <a:rPr lang="it-IT" dirty="0" smtClean="0"/>
              <a:t>Guido Allegrezza – 20 febbraio 2015</a:t>
            </a:r>
            <a:endParaRPr lang="it-IT" dirty="0"/>
          </a:p>
        </p:txBody>
      </p:sp>
    </p:spTree>
    <p:extLst>
      <p:ext uri="{BB962C8B-B14F-4D97-AF65-F5344CB8AC3E}">
        <p14:creationId xmlns:p14="http://schemas.microsoft.com/office/powerpoint/2010/main" xmlns="" val="168783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C8D05B2F-D5DC-4BCF-9F61-3AB73C19DCFC}" type="datetime1">
              <a:rPr lang="it-IT" smtClean="0"/>
              <a:pPr/>
              <a:t>03/10/2016</a:t>
            </a:fld>
            <a:endParaRPr lang="it-IT"/>
          </a:p>
        </p:txBody>
      </p:sp>
      <p:sp>
        <p:nvSpPr>
          <p:cNvPr id="5" name="Segnaposto piè di pagina 4"/>
          <p:cNvSpPr>
            <a:spLocks noGrp="1"/>
          </p:cNvSpPr>
          <p:nvPr>
            <p:ph type="ftr" sz="quarter" idx="11"/>
          </p:nvPr>
        </p:nvSpPr>
        <p:spPr/>
        <p:txBody>
          <a:bodyPr/>
          <a:lstStyle>
            <a:extLst/>
          </a:lstStyle>
          <a:p>
            <a:r>
              <a:rPr lang="it-IT" smtClean="0"/>
              <a:t>a cura dott. Maria Rosaria Tosiani</a:t>
            </a:r>
            <a:endParaRPr lang="it-IT"/>
          </a:p>
        </p:txBody>
      </p:sp>
      <p:sp>
        <p:nvSpPr>
          <p:cNvPr id="6" name="Segnaposto numero diapositiva 5"/>
          <p:cNvSpPr>
            <a:spLocks noGrp="1"/>
          </p:cNvSpPr>
          <p:nvPr>
            <p:ph type="sldNum" sz="quarter" idx="12"/>
          </p:nvPr>
        </p:nvSpPr>
        <p:spPr/>
        <p:txBody>
          <a:bodyPr/>
          <a:lstStyle>
            <a:extLst/>
          </a:lstStyle>
          <a:p>
            <a:fld id="{627F6494-B03F-4C12-A990-E3E34D56AA4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50585514-5A0E-4035-8DB0-B76FCB7B8354}" type="datetime1">
              <a:rPr lang="it-IT" smtClean="0"/>
              <a:pPr/>
              <a:t>03/10/2016</a:t>
            </a:fld>
            <a:endParaRPr lang="it-IT"/>
          </a:p>
        </p:txBody>
      </p:sp>
      <p:sp>
        <p:nvSpPr>
          <p:cNvPr id="5" name="Segnaposto piè di pagina 4"/>
          <p:cNvSpPr>
            <a:spLocks noGrp="1"/>
          </p:cNvSpPr>
          <p:nvPr>
            <p:ph type="ftr" sz="quarter" idx="11"/>
          </p:nvPr>
        </p:nvSpPr>
        <p:spPr/>
        <p:txBody>
          <a:bodyPr/>
          <a:lstStyle>
            <a:extLst/>
          </a:lstStyle>
          <a:p>
            <a:r>
              <a:rPr lang="it-IT" smtClean="0"/>
              <a:t>a cura dott. Maria Rosaria Tosiani</a:t>
            </a:r>
            <a:endParaRPr lang="it-IT"/>
          </a:p>
        </p:txBody>
      </p:sp>
      <p:sp>
        <p:nvSpPr>
          <p:cNvPr id="6" name="Segnaposto numero diapositiva 5"/>
          <p:cNvSpPr>
            <a:spLocks noGrp="1"/>
          </p:cNvSpPr>
          <p:nvPr>
            <p:ph type="sldNum" sz="quarter" idx="12"/>
          </p:nvPr>
        </p:nvSpPr>
        <p:spPr/>
        <p:txBody>
          <a:bodyPr/>
          <a:lstStyle>
            <a:extLst/>
          </a:lstStyle>
          <a:p>
            <a:fld id="{627F6494-B03F-4C12-A990-E3E34D56AA4A}" type="slidenum">
              <a:rPr lang="it-IT" smtClean="0"/>
              <a:pPr/>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0DB9B5FA-88A3-427F-AC79-9E59573E5388}" type="datetime1">
              <a:rPr lang="it-IT" smtClean="0"/>
              <a:pPr/>
              <a:t>03/10/2016</a:t>
            </a:fld>
            <a:endParaRPr lang="it-IT"/>
          </a:p>
        </p:txBody>
      </p:sp>
      <p:sp>
        <p:nvSpPr>
          <p:cNvPr id="6" name="Segnaposto piè di pagina 5"/>
          <p:cNvSpPr>
            <a:spLocks noGrp="1"/>
          </p:cNvSpPr>
          <p:nvPr>
            <p:ph type="ftr" sz="quarter" idx="11"/>
          </p:nvPr>
        </p:nvSpPr>
        <p:spPr/>
        <p:txBody>
          <a:bodyPr/>
          <a:lstStyle>
            <a:extLst/>
          </a:lstStyle>
          <a:p>
            <a:r>
              <a:rPr lang="it-IT" smtClean="0"/>
              <a:t>a cura dott. Maria Rosaria Tosiani</a:t>
            </a:r>
            <a:endParaRPr lang="it-IT"/>
          </a:p>
        </p:txBody>
      </p:sp>
      <p:sp>
        <p:nvSpPr>
          <p:cNvPr id="7" name="Segnaposto numero diapositiva 6"/>
          <p:cNvSpPr>
            <a:spLocks noGrp="1"/>
          </p:cNvSpPr>
          <p:nvPr>
            <p:ph type="sldNum" sz="quarter" idx="12"/>
          </p:nvPr>
        </p:nvSpPr>
        <p:spPr/>
        <p:txBody>
          <a:bodyPr/>
          <a:lstStyle>
            <a:extLst/>
          </a:lstStyle>
          <a:p>
            <a:fld id="{627F6494-B03F-4C12-A990-E3E34D56AA4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CA0C06E4-2565-4A0C-B09E-EEAF478E058E}" type="datetime1">
              <a:rPr lang="it-IT" smtClean="0"/>
              <a:pPr/>
              <a:t>03/10/2016</a:t>
            </a:fld>
            <a:endParaRPr lang="it-IT"/>
          </a:p>
        </p:txBody>
      </p:sp>
      <p:sp>
        <p:nvSpPr>
          <p:cNvPr id="8" name="Segnaposto piè di pagina 7"/>
          <p:cNvSpPr>
            <a:spLocks noGrp="1"/>
          </p:cNvSpPr>
          <p:nvPr>
            <p:ph type="ftr" sz="quarter" idx="11"/>
          </p:nvPr>
        </p:nvSpPr>
        <p:spPr/>
        <p:txBody>
          <a:bodyPr/>
          <a:lstStyle>
            <a:extLst/>
          </a:lstStyle>
          <a:p>
            <a:r>
              <a:rPr lang="it-IT" smtClean="0"/>
              <a:t>a cura dott. Maria Rosaria Tosiani</a:t>
            </a:r>
            <a:endParaRPr lang="it-IT"/>
          </a:p>
        </p:txBody>
      </p:sp>
      <p:sp>
        <p:nvSpPr>
          <p:cNvPr id="9" name="Segnaposto numero diapositiva 8"/>
          <p:cNvSpPr>
            <a:spLocks noGrp="1"/>
          </p:cNvSpPr>
          <p:nvPr>
            <p:ph type="sldNum" sz="quarter" idx="12"/>
          </p:nvPr>
        </p:nvSpPr>
        <p:spPr/>
        <p:txBody>
          <a:bodyPr/>
          <a:lstStyle>
            <a:extLst/>
          </a:lstStyle>
          <a:p>
            <a:fld id="{627F6494-B03F-4C12-A990-E3E34D56AA4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85659445-B61E-45E6-97DC-5B35C96B847B}" type="datetime1">
              <a:rPr lang="it-IT" smtClean="0"/>
              <a:pPr/>
              <a:t>03/10/2016</a:t>
            </a:fld>
            <a:endParaRPr lang="it-IT"/>
          </a:p>
        </p:txBody>
      </p:sp>
      <p:sp>
        <p:nvSpPr>
          <p:cNvPr id="4" name="Segnaposto piè di pagina 3"/>
          <p:cNvSpPr>
            <a:spLocks noGrp="1"/>
          </p:cNvSpPr>
          <p:nvPr>
            <p:ph type="ftr" sz="quarter" idx="11"/>
          </p:nvPr>
        </p:nvSpPr>
        <p:spPr/>
        <p:txBody>
          <a:bodyPr/>
          <a:lstStyle>
            <a:extLst/>
          </a:lstStyle>
          <a:p>
            <a:r>
              <a:rPr lang="it-IT" smtClean="0"/>
              <a:t>a cura dott. Maria Rosaria Tosiani</a:t>
            </a:r>
            <a:endParaRPr lang="it-IT"/>
          </a:p>
        </p:txBody>
      </p:sp>
      <p:sp>
        <p:nvSpPr>
          <p:cNvPr id="5" name="Segnaposto numero diapositiva 4"/>
          <p:cNvSpPr>
            <a:spLocks noGrp="1"/>
          </p:cNvSpPr>
          <p:nvPr>
            <p:ph type="sldNum" sz="quarter" idx="12"/>
          </p:nvPr>
        </p:nvSpPr>
        <p:spPr/>
        <p:txBody>
          <a:bodyPr/>
          <a:lstStyle>
            <a:extLst/>
          </a:lstStyle>
          <a:p>
            <a:fld id="{627F6494-B03F-4C12-A990-E3E34D56AA4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20BD6CB0-3487-4583-9674-6A11FE16BE68}" type="datetime1">
              <a:rPr lang="it-IT" smtClean="0"/>
              <a:pPr/>
              <a:t>03/10/2016</a:t>
            </a:fld>
            <a:endParaRPr lang="it-IT"/>
          </a:p>
        </p:txBody>
      </p:sp>
      <p:sp>
        <p:nvSpPr>
          <p:cNvPr id="3" name="Segnaposto piè di pagina 2"/>
          <p:cNvSpPr>
            <a:spLocks noGrp="1"/>
          </p:cNvSpPr>
          <p:nvPr>
            <p:ph type="ftr" sz="quarter" idx="11"/>
          </p:nvPr>
        </p:nvSpPr>
        <p:spPr/>
        <p:txBody>
          <a:bodyPr/>
          <a:lstStyle>
            <a:extLst/>
          </a:lstStyle>
          <a:p>
            <a:r>
              <a:rPr lang="it-IT" smtClean="0"/>
              <a:t>a cura dott. Maria Rosaria Tosiani</a:t>
            </a:r>
            <a:endParaRPr lang="it-IT"/>
          </a:p>
        </p:txBody>
      </p:sp>
      <p:sp>
        <p:nvSpPr>
          <p:cNvPr id="4" name="Segnaposto numero diapositiva 3"/>
          <p:cNvSpPr>
            <a:spLocks noGrp="1"/>
          </p:cNvSpPr>
          <p:nvPr>
            <p:ph type="sldNum" sz="quarter" idx="12"/>
          </p:nvPr>
        </p:nvSpPr>
        <p:spPr/>
        <p:txBody>
          <a:bodyPr/>
          <a:lstStyle>
            <a:extLst/>
          </a:lstStyle>
          <a:p>
            <a:fld id="{627F6494-B03F-4C12-A990-E3E34D56AA4A}" type="slidenum">
              <a:rPr lang="it-IT" smtClean="0"/>
              <a:pPr/>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76D95E77-9707-41A8-A228-29EFB29FAE19}" type="datetime1">
              <a:rPr lang="it-IT" smtClean="0"/>
              <a:pPr/>
              <a:t>03/10/2016</a:t>
            </a:fld>
            <a:endParaRPr lang="it-IT"/>
          </a:p>
        </p:txBody>
      </p:sp>
      <p:sp>
        <p:nvSpPr>
          <p:cNvPr id="6" name="Segnaposto piè di pagina 5"/>
          <p:cNvSpPr>
            <a:spLocks noGrp="1"/>
          </p:cNvSpPr>
          <p:nvPr>
            <p:ph type="ftr" sz="quarter" idx="11"/>
          </p:nvPr>
        </p:nvSpPr>
        <p:spPr/>
        <p:txBody>
          <a:bodyPr/>
          <a:lstStyle>
            <a:extLst/>
          </a:lstStyle>
          <a:p>
            <a:r>
              <a:rPr lang="it-IT" smtClean="0"/>
              <a:t>a cura dott. Maria Rosaria Tosiani</a:t>
            </a:r>
            <a:endParaRPr lang="it-IT"/>
          </a:p>
        </p:txBody>
      </p:sp>
      <p:sp>
        <p:nvSpPr>
          <p:cNvPr id="7" name="Segnaposto numero diapositiva 6"/>
          <p:cNvSpPr>
            <a:spLocks noGrp="1"/>
          </p:cNvSpPr>
          <p:nvPr>
            <p:ph type="sldNum" sz="quarter" idx="12"/>
          </p:nvPr>
        </p:nvSpPr>
        <p:spPr/>
        <p:txBody>
          <a:bodyPr/>
          <a:lstStyle>
            <a:extLst/>
          </a:lstStyle>
          <a:p>
            <a:fld id="{627F6494-B03F-4C12-A990-E3E34D56AA4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fld id="{EB21E714-BCC4-44B6-B596-E21F50EFB502}" type="datetime1">
              <a:rPr lang="it-IT" smtClean="0"/>
              <a:pPr/>
              <a:t>03/10/2016</a:t>
            </a:fld>
            <a:endParaRPr lang="it-IT"/>
          </a:p>
        </p:txBody>
      </p:sp>
      <p:sp>
        <p:nvSpPr>
          <p:cNvPr id="6" name="Segnaposto piè di pagina 5"/>
          <p:cNvSpPr>
            <a:spLocks noGrp="1"/>
          </p:cNvSpPr>
          <p:nvPr>
            <p:ph type="ftr" sz="quarter" idx="11"/>
          </p:nvPr>
        </p:nvSpPr>
        <p:spPr/>
        <p:txBody>
          <a:bodyPr/>
          <a:lstStyle>
            <a:extLst/>
          </a:lstStyle>
          <a:p>
            <a:r>
              <a:rPr lang="it-IT" smtClean="0"/>
              <a:t>a cura dott. Maria Rosaria Tosiani</a:t>
            </a:r>
            <a:endParaRPr lang="it-IT"/>
          </a:p>
        </p:txBody>
      </p:sp>
      <p:sp>
        <p:nvSpPr>
          <p:cNvPr id="7" name="Segnaposto numero diapositiva 6"/>
          <p:cNvSpPr>
            <a:spLocks noGrp="1"/>
          </p:cNvSpPr>
          <p:nvPr>
            <p:ph type="sldNum" sz="quarter" idx="12"/>
          </p:nvPr>
        </p:nvSpPr>
        <p:spPr/>
        <p:txBody>
          <a:bodyPr/>
          <a:lstStyle>
            <a:extLst/>
          </a:lstStyle>
          <a:p>
            <a:fld id="{627F6494-B03F-4C12-A990-E3E34D56AA4A}" type="slidenum">
              <a:rPr lang="it-IT" smtClean="0"/>
              <a:pPr/>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FF050D9-C9B4-43D9-96A1-E3CF3068AA0B}" type="datetime1">
              <a:rPr lang="it-IT" smtClean="0"/>
              <a:pPr/>
              <a:t>03/10/2016</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it-IT" smtClean="0"/>
              <a:t>a cura dott. Maria Rosaria Tosiani</a:t>
            </a:r>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27F6494-B03F-4C12-A990-E3E34D56AA4A}" type="slidenum">
              <a:rPr lang="it-IT" smtClean="0"/>
              <a:pPr/>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hyperlink" Target="http://www.normattiva.it/atto/caricaDettaglioAtto?atto.dataPubblicazioneGazzetta=2005-05-16&amp;atto.codiceRedazionale=005G0104" TargetMode="Externa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jpe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ALLEGATO%20B%20DLVO%20196_03.docx"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ART.%205%20MANUALE%20DI%20GESTIONE.docx"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3" Type="http://schemas.openxmlformats.org/officeDocument/2006/relationships/hyperlink" Target="http://www.avcp.it/portal/public/classic/AttivitaAutorita/AttiDellAutorita/_Atto?ca=5396"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hyperlink" Target="http://www.avcp.it/portal/public/classic/Servizi/Modulistica/DichAdempLegge_190_2012" TargetMode="External"/><Relationship Id="rId4" Type="http://schemas.openxmlformats.org/officeDocument/2006/relationships/hyperlink" Target="http://www.avcp.it/portal/public/classic/AttivitaAutorita/AttiDellAutorita/_Atto?ca=5397" TargetMode="Externa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gazzettaufficiale.it/eli/id/2012/12/18/12A13158/s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www.gazzettaufficiale.it/moduli/DL_181012_179.pdf"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99792" y="620688"/>
            <a:ext cx="6264696" cy="1800200"/>
          </a:xfrm>
        </p:spPr>
        <p:txBody>
          <a:bodyPr>
            <a:normAutofit fontScale="90000"/>
          </a:bodyPr>
          <a:lstStyle/>
          <a:p>
            <a:r>
              <a:rPr lang="it-IT" dirty="0" smtClean="0"/>
              <a:t>Segreteria digitalizzata e </a:t>
            </a:r>
            <a:r>
              <a:rPr lang="it-IT" dirty="0" err="1" smtClean="0"/>
              <a:t>dematerializzata</a:t>
            </a:r>
            <a:endParaRPr lang="it-IT" dirty="0"/>
          </a:p>
        </p:txBody>
      </p:sp>
      <p:sp>
        <p:nvSpPr>
          <p:cNvPr id="3" name="Sottotitolo 2"/>
          <p:cNvSpPr>
            <a:spLocks noGrp="1"/>
          </p:cNvSpPr>
          <p:nvPr>
            <p:ph type="body" idx="1"/>
          </p:nvPr>
        </p:nvSpPr>
        <p:spPr>
          <a:xfrm>
            <a:off x="2627784" y="3861048"/>
            <a:ext cx="5616624" cy="648072"/>
          </a:xfrm>
        </p:spPr>
        <p:txBody>
          <a:bodyPr>
            <a:noAutofit/>
          </a:bodyPr>
          <a:lstStyle/>
          <a:p>
            <a:r>
              <a:rPr lang="it-IT" sz="2400" dirty="0" smtClean="0"/>
              <a:t>Competenze e responsabilità, procedure amministrative, manuale di gestione, protocollo e flussi documentali, normativa di riferimento e organi di controllo</a:t>
            </a:r>
            <a:endParaRPr lang="it-IT" sz="2400" dirty="0"/>
          </a:p>
        </p:txBody>
      </p:sp>
      <p:pic>
        <p:nvPicPr>
          <p:cNvPr id="5" name="Immagine 4" descr="gestione-documentale-archiviazione-digitale.jpg"/>
          <p:cNvPicPr>
            <a:picLocks noChangeAspect="1"/>
          </p:cNvPicPr>
          <p:nvPr/>
        </p:nvPicPr>
        <p:blipFill>
          <a:blip r:embed="rId2" cstate="print"/>
          <a:stretch>
            <a:fillRect/>
          </a:stretch>
        </p:blipFill>
        <p:spPr>
          <a:xfrm>
            <a:off x="179512" y="5085184"/>
            <a:ext cx="3068147" cy="1469101"/>
          </a:xfrm>
          <a:prstGeom prst="rect">
            <a:avLst/>
          </a:prstGeom>
        </p:spPr>
      </p:pic>
      <p:sp>
        <p:nvSpPr>
          <p:cNvPr id="6" name="Segnaposto piè di pagina 5"/>
          <p:cNvSpPr>
            <a:spLocks noGrp="1"/>
          </p:cNvSpPr>
          <p:nvPr>
            <p:ph type="ftr" sz="quarter" idx="11"/>
          </p:nvPr>
        </p:nvSpPr>
        <p:spPr/>
        <p:txBody>
          <a:bodyPr/>
          <a:lstStyle/>
          <a:p>
            <a:r>
              <a:rPr lang="it-IT" smtClean="0"/>
              <a:t>a cura dott. Maria Rosaria Tosiani</a:t>
            </a:r>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Posta Elettronica Certificata </a:t>
            </a:r>
            <a:br>
              <a:rPr lang="it-IT" b="1" dirty="0" smtClean="0"/>
            </a:br>
            <a:r>
              <a:rPr lang="it-IT" dirty="0" smtClean="0"/>
              <a:t>Diffusione </a:t>
            </a:r>
            <a:endParaRPr lang="it-IT" dirty="0"/>
          </a:p>
        </p:txBody>
      </p:sp>
      <p:sp>
        <p:nvSpPr>
          <p:cNvPr id="3" name="Segnaposto contenuto 2"/>
          <p:cNvSpPr>
            <a:spLocks noGrp="1"/>
          </p:cNvSpPr>
          <p:nvPr>
            <p:ph idx="1"/>
          </p:nvPr>
        </p:nvSpPr>
        <p:spPr/>
        <p:txBody>
          <a:bodyPr>
            <a:normAutofit fontScale="55000" lnSpcReduction="20000"/>
          </a:bodyPr>
          <a:lstStyle/>
          <a:p>
            <a:r>
              <a:rPr lang="it-IT" dirty="0" smtClean="0"/>
              <a:t>Le modifiche normative sono state accompagnate da azioni volte alla diffusione della PEC fra i cittadini e fra i professionisti</a:t>
            </a:r>
          </a:p>
          <a:p>
            <a:r>
              <a:rPr lang="it-IT" dirty="0" smtClean="0"/>
              <a:t>Così come previsto dal d.lgs. 179/2016 diversamente da quanto previsto per imprese e professionisti, la Pec non è un obbligo per i cittadini ma un domicilio digitale sarà comunque messo a disposizione sull'Anagrafe nazionale della popolazione residente (</a:t>
            </a:r>
            <a:r>
              <a:rPr lang="it-IT" dirty="0" err="1" smtClean="0"/>
              <a:t>Anpr</a:t>
            </a:r>
            <a:r>
              <a:rPr lang="it-IT" dirty="0" smtClean="0"/>
              <a:t>), secondo le modalità individuate con decreto ministeriale.</a:t>
            </a:r>
          </a:p>
          <a:p>
            <a:r>
              <a:rPr lang="it-IT" dirty="0" smtClean="0"/>
              <a:t>CEC PAC </a:t>
            </a:r>
          </a:p>
          <a:p>
            <a:pPr lvl="1"/>
            <a:r>
              <a:rPr lang="it-IT" dirty="0" smtClean="0"/>
              <a:t>Ad aprile 2010 è stata avviata l’iniziativa CEC-PAC </a:t>
            </a:r>
            <a:r>
              <a:rPr lang="it-IT" dirty="0" err="1" smtClean="0"/>
              <a:t>Postacertificat@</a:t>
            </a:r>
            <a:r>
              <a:rPr lang="it-IT" dirty="0" smtClean="0"/>
              <a:t>: </a:t>
            </a:r>
            <a:r>
              <a:rPr lang="it-IT" b="1" dirty="0" smtClean="0"/>
              <a:t>PEC gratuita ai cittadini per le comunicazioni con le PA iscritte all’indice IPA www.indicepa.gov.it </a:t>
            </a:r>
          </a:p>
          <a:p>
            <a:pPr lvl="1"/>
            <a:r>
              <a:rPr lang="it-IT" dirty="0" smtClean="0"/>
              <a:t>Il servizio CEC-PAC è stato progressivamente sospeso per far convergere tutte le comunicazioni sui sistemi standard PEC: </a:t>
            </a:r>
          </a:p>
          <a:p>
            <a:pPr lvl="1"/>
            <a:r>
              <a:rPr lang="it-IT" dirty="0" smtClean="0"/>
              <a:t>A partire dal 18 dicembre 2014 non sono state più rilasciate caselle CEC-PAC </a:t>
            </a:r>
          </a:p>
          <a:p>
            <a:pPr lvl="1"/>
            <a:r>
              <a:rPr lang="it-IT" dirty="0" smtClean="0"/>
              <a:t>Dal 18 marzo 2015 al 17 luglio 2015 le caselle CEC-PAC esistenti saranno mantenute in sola ricezione </a:t>
            </a:r>
          </a:p>
          <a:p>
            <a:pPr lvl="1"/>
            <a:r>
              <a:rPr lang="it-IT" dirty="0" smtClean="0"/>
              <a:t>Dal 18 luglio 2015 e fino al 17 settembre 2015 l’utente potrà solo accedere in consultazione </a:t>
            </a:r>
          </a:p>
          <a:p>
            <a:pPr lvl="1"/>
            <a:r>
              <a:rPr lang="it-IT" dirty="0" smtClean="0"/>
              <a:t>Dal 18 settembre 2015 e fino al 17 marzo 2018 potrà essere richiesto accesso ai soli log della casella </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Responsabile del Protocollo e degli archivi</a:t>
            </a:r>
            <a:endParaRPr lang="it-IT" dirty="0"/>
          </a:p>
        </p:txBody>
      </p:sp>
      <p:sp>
        <p:nvSpPr>
          <p:cNvPr id="3" name="Segnaposto contenuto 2"/>
          <p:cNvSpPr>
            <a:spLocks noGrp="1"/>
          </p:cNvSpPr>
          <p:nvPr>
            <p:ph idx="1"/>
          </p:nvPr>
        </p:nvSpPr>
        <p:spPr>
          <a:solidFill>
            <a:schemeClr val="accent2">
              <a:lumMod val="40000"/>
              <a:lumOff val="60000"/>
            </a:schemeClr>
          </a:solidFill>
        </p:spPr>
        <p:txBody>
          <a:bodyPr>
            <a:normAutofit fontScale="55000" lnSpcReduction="20000"/>
          </a:bodyPr>
          <a:lstStyle/>
          <a:p>
            <a:endParaRPr lang="it-IT" dirty="0" smtClean="0"/>
          </a:p>
          <a:p>
            <a:r>
              <a:rPr lang="it-IT" dirty="0" smtClean="0"/>
              <a:t>Attribuisce il livello di autorizzazione per l'accesso alle funzioni della procedura. </a:t>
            </a:r>
          </a:p>
          <a:p>
            <a:r>
              <a:rPr lang="it-IT" dirty="0" smtClean="0"/>
              <a:t>Garantisce la corretta produzione e la conservazione del registro giornaliero di protocollo </a:t>
            </a:r>
          </a:p>
          <a:p>
            <a:r>
              <a:rPr lang="it-IT" dirty="0" smtClean="0"/>
              <a:t>Cura la funzionalità del sistema; in caso di guasti o anomalie ripristinare entro 24 ore dal blocco delle attività e, comunque, nel più breve tempo possibile </a:t>
            </a:r>
          </a:p>
          <a:p>
            <a:r>
              <a:rPr lang="it-IT" dirty="0" smtClean="0"/>
              <a:t>Conserva le copie dei dati e del registro di emergenza in luoghi sicuri e differenti </a:t>
            </a:r>
          </a:p>
          <a:p>
            <a:r>
              <a:rPr lang="it-IT" dirty="0" smtClean="0"/>
              <a:t>Garantisce il buon funzionamento degli strumenti e dell'organizzazione delle attività di registrazione di protocollo, di gestione dei documenti e dei flussi documentali, incluse le funzionalità di accesso esterno o di altre amministrazioni e le attività di gestione degli archivi di deposito e storici </a:t>
            </a:r>
          </a:p>
          <a:p>
            <a:r>
              <a:rPr lang="it-IT" dirty="0" smtClean="0"/>
              <a:t>Autorizza le operazioni di annullamento </a:t>
            </a:r>
          </a:p>
          <a:p>
            <a:r>
              <a:rPr lang="it-IT" dirty="0" smtClean="0"/>
              <a:t>Vigila sull'osservanza delle normative da parte del personale autorizzato e degli incaricati</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Responsabile della Conservazione</a:t>
            </a:r>
            <a:endParaRPr lang="it-IT" dirty="0"/>
          </a:p>
        </p:txBody>
      </p:sp>
      <p:sp>
        <p:nvSpPr>
          <p:cNvPr id="3" name="Segnaposto contenuto 2"/>
          <p:cNvSpPr>
            <a:spLocks noGrp="1"/>
          </p:cNvSpPr>
          <p:nvPr>
            <p:ph idx="1"/>
          </p:nvPr>
        </p:nvSpPr>
        <p:spPr/>
        <p:txBody>
          <a:bodyPr>
            <a:normAutofit fontScale="92500"/>
          </a:bodyPr>
          <a:lstStyle/>
          <a:p>
            <a:r>
              <a:rPr lang="it-IT" dirty="0" smtClean="0"/>
              <a:t>Nelle pubbliche amministrazioni, il ruolo del responsabile della conservazione è svolto da un dirigente o da un funzionario formalmente designato. </a:t>
            </a:r>
          </a:p>
          <a:p>
            <a:r>
              <a:rPr lang="it-IT" dirty="0" smtClean="0"/>
              <a:t>Nelle pubbliche amministrazioni, il ruolo di responsabile della conservazione può essere svolto dal responsabile della gestione documentale ovvero dal coordinatore della gestione documentale, ove nominato.</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Responsabile per il trattamento dei dati personali</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Figura giuridicamente contenuta e definita nell'art. 4 del </a:t>
            </a:r>
            <a:r>
              <a:rPr lang="it-IT" dirty="0" err="1" smtClean="0"/>
              <a:t>DL</a:t>
            </a:r>
            <a:r>
              <a:rPr lang="it-IT" dirty="0" smtClean="0"/>
              <a:t> n.196/2003, il quale sancisce che il responsabile è la persona fisica, la persona giuridica, la pubblica amministrazione e qualsiasi altro ente, associazione od organismo preposti dal titolare al trattamento dei dati personali. </a:t>
            </a:r>
          </a:p>
          <a:p>
            <a:r>
              <a:rPr lang="it-IT" dirty="0" smtClean="0"/>
              <a:t>E' designato dal titolare del trattamento ed è individuato tra i soggetti che per esperienza, capacità ed affidabilità forniscano idonea garanzia del pieno rispetto delle vigenti disposizioni in materia di trattamento, ivi compreso il profilo relativo alla sicurezza. </a:t>
            </a:r>
          </a:p>
          <a:p>
            <a:r>
              <a:rPr lang="it-IT" dirty="0" smtClean="0"/>
              <a:t>Ove necessario, per esigenze organizzative, possono essere designati responsabili più soggetti, anche mediante suddivisione di compiti. </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Responsabile per il trattamento dei dati personali</a:t>
            </a:r>
            <a:endParaRPr lang="it-IT" dirty="0"/>
          </a:p>
        </p:txBody>
      </p:sp>
      <p:sp>
        <p:nvSpPr>
          <p:cNvPr id="3" name="Segnaposto contenuto 2"/>
          <p:cNvSpPr>
            <a:spLocks noGrp="1"/>
          </p:cNvSpPr>
          <p:nvPr>
            <p:ph idx="1"/>
          </p:nvPr>
        </p:nvSpPr>
        <p:spPr/>
        <p:txBody>
          <a:bodyPr>
            <a:normAutofit fontScale="55000" lnSpcReduction="20000"/>
          </a:bodyPr>
          <a:lstStyle/>
          <a:p>
            <a:r>
              <a:rPr lang="it-IT" dirty="0" smtClean="0"/>
              <a:t>I compiti sono per iscritto dal titolare, il quale vigila sulla puntuale osservanza delle disposizioni e delle proprie istruzioni. </a:t>
            </a:r>
          </a:p>
          <a:p>
            <a:r>
              <a:rPr lang="it-IT" dirty="0" smtClean="0"/>
              <a:t>La raccolta la registrazione il trattamento e conservazione dei dati personali e sensibili contenuti negli archivi, sia su supporto cartaceo che informatico. </a:t>
            </a:r>
          </a:p>
          <a:p>
            <a:r>
              <a:rPr lang="it-IT" dirty="0" smtClean="0"/>
              <a:t>Gli adempimenti relativi alla comunicazione dei dati ai soggetti esterni nelle forme previste dalla normativa e secondo le istruzioni contenute nel DPS. </a:t>
            </a:r>
          </a:p>
          <a:p>
            <a:r>
              <a:rPr lang="it-IT" dirty="0" smtClean="0"/>
              <a:t>La conservazione delle dichiarazioni di consenso al trattamento dei dati personale e sensibili da parte degli interessati. </a:t>
            </a:r>
          </a:p>
          <a:p>
            <a:r>
              <a:rPr lang="it-IT" dirty="0" smtClean="0"/>
              <a:t>Il controllo degli accessi nei luoghi un cui sono raccolti e custoditi i dati personli e sensibili, il rispetto del segreto professionale sui dati raccolti , la custodia delle credenziali di accesso agli strumenti elettronici e informatici secondo quanto stabilito da DPS Le altre funzioni e responsabilità attribuite dagli articoli 157,158,159 del </a:t>
            </a:r>
            <a:r>
              <a:rPr lang="it-IT" dirty="0" err="1" smtClean="0"/>
              <a:t>D.Lgs.</a:t>
            </a:r>
            <a:r>
              <a:rPr lang="it-IT" dirty="0" smtClean="0"/>
              <a:t> 196/2003 i quali sanciscono i principi di richiesta di informazioni e di esibizione di documenti; i principi di accertamento e le modalità con cui possono essere effettuati tali controlli</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t>Chi è nella scuola il responsabile per il trattamento dei dati ed il responsabile del Protocollo e degli archivi?</a:t>
            </a:r>
            <a:endParaRPr lang="it-IT" sz="2400" dirty="0"/>
          </a:p>
        </p:txBody>
      </p:sp>
      <p:sp>
        <p:nvSpPr>
          <p:cNvPr id="3" name="Segnaposto contenuto 2"/>
          <p:cNvSpPr>
            <a:spLocks noGrp="1"/>
          </p:cNvSpPr>
          <p:nvPr>
            <p:ph idx="1"/>
          </p:nvPr>
        </p:nvSpPr>
        <p:spPr/>
        <p:txBody>
          <a:bodyPr>
            <a:normAutofit fontScale="55000" lnSpcReduction="20000"/>
          </a:bodyPr>
          <a:lstStyle/>
          <a:p>
            <a:r>
              <a:rPr lang="it-IT" dirty="0" smtClean="0"/>
              <a:t>Il responsabile del trattamento dei dati così come il responsabile del protocollo ad avviso di chi scrive non può che essere il DSGA </a:t>
            </a:r>
          </a:p>
          <a:p>
            <a:r>
              <a:rPr lang="it-IT" dirty="0" smtClean="0"/>
              <a:t>Non si tratta, infatti, di assumere responsabilità diverse rispetto a quelle già esercitate, ma di svolgere le mansioni proprie dei diversi profili, così come sono descritte nel contratto di lavoro, nel rispetto delle nuove norme. Da questo punto di vista, il problema non si dovrebbe neppure porre, in quanto non è questione che, soprattutto in ambito pubblico, si possa operare senza tener conto delle leggi o in violazione di esse. </a:t>
            </a:r>
          </a:p>
          <a:p>
            <a:r>
              <a:rPr lang="it-IT" dirty="0" smtClean="0"/>
              <a:t>Ne consegue che la nomina a responsabile o a incaricato del trattamento non si ritiene possa essere rifiutata, a meno che non ci sia un giustificato grave motivo ostativo, in quanto è – in base alla normativa – presupposto per accedere ai dati stessi. </a:t>
            </a:r>
          </a:p>
          <a:p>
            <a:r>
              <a:rPr lang="it-IT" dirty="0" smtClean="0"/>
              <a:t>Nel quadro delineato dal </a:t>
            </a:r>
            <a:r>
              <a:rPr lang="it-IT" dirty="0" err="1" smtClean="0"/>
              <a:t>D.Lgs.</a:t>
            </a:r>
            <a:r>
              <a:rPr lang="it-IT" dirty="0" smtClean="0"/>
              <a:t> 196/2003, chiunque abbia accesso ai dati deve esservi legittimato da un incarico. Gli incarichi sono fondamentalmente tre: titolare, responsabile ed incaricato. </a:t>
            </a:r>
          </a:p>
          <a:p>
            <a:r>
              <a:rPr lang="it-IT" dirty="0" smtClean="0"/>
              <a:t>Nel caso delle pubbliche amministrazioni, titolare è la struttura nel suo complesso (art. 28): ma non c’è dubbio che, concretamente, la titolarità debba essere esercitata dal legale rappresentante della struttura stessa, cioè dal dirigente. </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Chi è nella scuola il responsabile per il trattamento dei dati ed il responsabile del Protocollo e degli archivi?</a:t>
            </a:r>
            <a:endParaRPr lang="it-IT" sz="2400" dirty="0"/>
          </a:p>
        </p:txBody>
      </p:sp>
      <p:sp>
        <p:nvSpPr>
          <p:cNvPr id="3" name="Segnaposto contenuto 2"/>
          <p:cNvSpPr>
            <a:spLocks noGrp="1"/>
          </p:cNvSpPr>
          <p:nvPr>
            <p:ph idx="1"/>
          </p:nvPr>
        </p:nvSpPr>
        <p:spPr/>
        <p:txBody>
          <a:bodyPr>
            <a:normAutofit fontScale="25000" lnSpcReduction="20000"/>
          </a:bodyPr>
          <a:lstStyle/>
          <a:p>
            <a:r>
              <a:rPr lang="it-IT" sz="3400" dirty="0" smtClean="0"/>
              <a:t>All’altro estremo della scala di responsabilità, la posizione dell’incaricato è definita dall’art. 30, nei seguenti termini: </a:t>
            </a:r>
          </a:p>
          <a:p>
            <a:r>
              <a:rPr lang="it-IT" sz="3400" dirty="0" smtClean="0"/>
              <a:t>“Art. 30. Incaricati del trattamento </a:t>
            </a:r>
          </a:p>
          <a:p>
            <a:pPr marL="916686" lvl="1" indent="-514350">
              <a:buFont typeface="+mj-lt"/>
              <a:buAutoNum type="arabicPeriod"/>
            </a:pPr>
            <a:r>
              <a:rPr lang="it-IT" dirty="0" smtClean="0"/>
              <a:t>Le operazioni di trattamento possono essere effettuate solo da incaricati che operano sotto la diretta autorità del titolare o del responsabile, attenendosi alle istruzioni impartite. </a:t>
            </a:r>
          </a:p>
          <a:p>
            <a:pPr marL="916686" lvl="1" indent="-514350">
              <a:buFont typeface="+mj-lt"/>
              <a:buAutoNum type="arabicPeriod"/>
            </a:pPr>
            <a:r>
              <a:rPr lang="it-IT" dirty="0" smtClean="0"/>
              <a:t>La designazione è effettuata per iscritto e individua puntualmente l'ambito del trattamento consentito. Si considera tale anche la documentata preposizione della persona fisica ad una unità per la quale è individuato, per iscritto, l'ambito del trattamento consentito agli addetti all'unità medesima”.</a:t>
            </a:r>
          </a:p>
          <a:p>
            <a:r>
              <a:rPr lang="it-IT" sz="3400" dirty="0" smtClean="0"/>
              <a:t>Ne deriva che chi “tratta” i dati non può che essere un incaricato. Poiché “trattamento” è (art. 4/1): “qualunque operazione o complesso di operazioni, effettuati anche senza l'ausilio di strumenti elettronici, concernenti la raccolta, la registrazione, l'organizzazione, la conservazione, la consultazione, l'elaborazione, la modificazione, la selezione, l'estrazione, il raffronto, l'utilizzo, l'interconnessione, il blocco, la comunicazione, la diffusione, la cancellazione e la distruzione di dati, anche se non registrati in una banca di dati”, non c’è dubbio che gli assistenti amministrativi debbano accettare la formale nomina ad incaricati del trattamento, in quanto questa è la precondizione per poter svolgere il lavoro che contrattualmente sono tenuti a svolgere. </a:t>
            </a:r>
          </a:p>
          <a:p>
            <a:r>
              <a:rPr lang="it-IT" sz="3400" dirty="0" smtClean="0"/>
              <a:t>Rifiutare la nomina equivale a non poter “trattare” alcun dato e quindi a non poter svolgere il lavoro per cui si è assunti. Al limite, il rifiuto potrebbe portare alla risoluzione del rapporto di impiego, o comunque ad una sanzione disciplinare. </a:t>
            </a:r>
          </a:p>
          <a:p>
            <a:r>
              <a:rPr lang="it-IT" sz="3400" dirty="0" smtClean="0"/>
              <a:t>Rimane il “responsabile”, che è figura intermedia e che (artt. 29 e 30) fornisce "idonea garanzia sul pieno rispetto delle vigenti disposizioni in materia di trattamento". Il DSGA ha, per contratto, il compito di coordinare ed organizzare l’attività degli assistenti amministrativi: non può svolgerlo, in relazione al trattamento dei dati (e tutta l’attività degli uffici è – in un modo o nell’altro – trattamento di dati), se non riveste la funzione di responsabile. Al limite, ma per paradosso, se rifiutasse di svolgere la funzione, potrebbe accedere solo ad un sottoinsieme individuato di dati come un incaricato qualunque, per diretta disposizione del dirigente: ma in questo modo non potrebbe esercitare le funzioni di coordinamento che sono proprie del suo ruolo contrattuale. Anche nel suo caso, quindi, non si vede come possa motivatamente rifiutare. </a:t>
            </a:r>
          </a:p>
          <a:p>
            <a:r>
              <a:rPr lang="it-IT" sz="3400" dirty="0" smtClean="0"/>
              <a:t>A livello più generale, gli articoli 5 e 17 del </a:t>
            </a:r>
            <a:r>
              <a:rPr lang="it-IT" sz="3400" dirty="0" err="1" smtClean="0"/>
              <a:t>D.Lgs.</a:t>
            </a:r>
            <a:r>
              <a:rPr lang="it-IT" sz="3400" dirty="0" smtClean="0"/>
              <a:t> 165/2001 riconoscono al dirigente rispettivamente il potere di organizzazione degli uffici e la facoltà di delegare funzioni ai dipendenti. Tale potere e tale facoltà non sono soggetti ad alcuna condizione (se non il rispetto delle norme – in questo caso il </a:t>
            </a:r>
            <a:r>
              <a:rPr lang="it-IT" sz="3400" dirty="0" err="1" smtClean="0"/>
              <a:t>D.Lgs.</a:t>
            </a:r>
            <a:r>
              <a:rPr lang="it-IT" sz="3400" dirty="0" smtClean="0"/>
              <a:t> 196/2003) e dei contratti di lavoro (che prevedono l’obbligo per i soggetti citati di svolgere le mansioni di trattamento dei dati: e quindi, automaticamente, di farlo nel rispetto delle norme di legge vigenti in materia). </a:t>
            </a:r>
          </a:p>
          <a:p>
            <a:r>
              <a:rPr lang="it-IT" sz="3400" dirty="0" smtClean="0"/>
              <a:t>Ne consegue che il dirigente, nel conferire l’incarico al DSGA ed agli assistenti amministrativi, esercita un potere/dovere legittimo, che non richiede e non prevede l’esercizio di una facoltà di accettazione, ma solo il puntuale adempimento. </a:t>
            </a:r>
            <a:endParaRPr lang="it-IT" sz="3400"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b="1" dirty="0" smtClean="0"/>
              <a:t>Manuali 1/2 </a:t>
            </a:r>
            <a:br>
              <a:rPr lang="it-IT" sz="2800" b="1" dirty="0" smtClean="0"/>
            </a:br>
            <a:r>
              <a:rPr lang="it-IT" sz="2800" dirty="0" smtClean="0"/>
              <a:t>Manuale di gestione del protocollo informatico, dei documenti e dell'archivio </a:t>
            </a:r>
            <a:endParaRPr lang="it-IT" sz="2800" dirty="0"/>
          </a:p>
        </p:txBody>
      </p:sp>
      <p:sp>
        <p:nvSpPr>
          <p:cNvPr id="3" name="Segnaposto contenuto 2"/>
          <p:cNvSpPr>
            <a:spLocks noGrp="1"/>
          </p:cNvSpPr>
          <p:nvPr>
            <p:ph idx="1"/>
          </p:nvPr>
        </p:nvSpPr>
        <p:spPr/>
        <p:txBody>
          <a:bodyPr>
            <a:normAutofit fontScale="77500" lnSpcReduction="20000"/>
          </a:bodyPr>
          <a:lstStyle/>
          <a:p>
            <a:r>
              <a:rPr lang="it-IT" dirty="0" smtClean="0"/>
              <a:t>Lo scopo del manuale di gestione è realizzare uno strumento di supporto organizzativo modulare, flessibile e completo per la gestione documentale, al fine di mettere a norma la gestione documentale dell'Ente. In particolare ha lo scopo di </a:t>
            </a:r>
          </a:p>
          <a:p>
            <a:pPr lvl="1"/>
            <a:r>
              <a:rPr lang="it-IT" dirty="0" smtClean="0"/>
              <a:t>fornire regole chiare nella gestione dei documenti </a:t>
            </a:r>
          </a:p>
          <a:p>
            <a:pPr lvl="1"/>
            <a:r>
              <a:rPr lang="it-IT" dirty="0" smtClean="0"/>
              <a:t>diminuire la movimentazione dei documenti cartacei </a:t>
            </a:r>
          </a:p>
          <a:p>
            <a:pPr lvl="1"/>
            <a:r>
              <a:rPr lang="it-IT" dirty="0" smtClean="0"/>
              <a:t>ridurre i rischi connessi alla perdita dei documenti </a:t>
            </a:r>
          </a:p>
          <a:p>
            <a:pPr lvl="1"/>
            <a:r>
              <a:rPr lang="it-IT" dirty="0" smtClean="0"/>
              <a:t>abbassare i tempi di ricerca degli originali cartacei e delle copie digitali all'interno del sistema Informatico </a:t>
            </a:r>
          </a:p>
          <a:p>
            <a:pPr lvl="1"/>
            <a:r>
              <a:rPr lang="it-IT" dirty="0" smtClean="0"/>
              <a:t>tracciare il disegno evolutivo del sistema informatico e organizzativo dell'Ente </a:t>
            </a:r>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Manuali 2/</a:t>
            </a:r>
            <a:r>
              <a:rPr lang="it-IT" b="1" dirty="0" err="1" smtClean="0"/>
              <a:t>2</a:t>
            </a:r>
            <a:r>
              <a:rPr lang="it-IT" b="1" dirty="0" smtClean="0"/>
              <a:t> </a:t>
            </a:r>
            <a:br>
              <a:rPr lang="it-IT" b="1" dirty="0" smtClean="0"/>
            </a:br>
            <a:r>
              <a:rPr lang="it-IT" dirty="0" smtClean="0"/>
              <a:t>Manuale della conservazione </a:t>
            </a:r>
            <a:endParaRPr lang="it-IT" dirty="0"/>
          </a:p>
        </p:txBody>
      </p:sp>
      <p:sp>
        <p:nvSpPr>
          <p:cNvPr id="3" name="Segnaposto contenuto 2"/>
          <p:cNvSpPr>
            <a:spLocks noGrp="1"/>
          </p:cNvSpPr>
          <p:nvPr>
            <p:ph idx="1"/>
          </p:nvPr>
        </p:nvSpPr>
        <p:spPr/>
        <p:txBody>
          <a:bodyPr>
            <a:normAutofit fontScale="70000" lnSpcReduction="20000"/>
          </a:bodyPr>
          <a:lstStyle/>
          <a:p>
            <a:pPr>
              <a:buNone/>
            </a:pPr>
            <a:r>
              <a:rPr lang="it-IT" dirty="0" smtClean="0"/>
              <a:t>Il manuale della Conservazione : </a:t>
            </a:r>
          </a:p>
          <a:p>
            <a:r>
              <a:rPr lang="it-IT" dirty="0" smtClean="0"/>
              <a:t>Illustra dettagliatamente i ruoli, le responsabilità, gli obblighi e le eventuali deleghe dei soggetti coinvolti, </a:t>
            </a:r>
          </a:p>
          <a:p>
            <a:r>
              <a:rPr lang="it-IT" dirty="0" smtClean="0"/>
              <a:t>le tipologie dei documenti conservati, </a:t>
            </a:r>
          </a:p>
          <a:p>
            <a:r>
              <a:rPr lang="it-IT" dirty="0" smtClean="0"/>
              <a:t>il modello di funzionamento e il processo di conservazione e di trattamento dei pacchetti di archiviazione (con particolare riferimento alle modalità di presa in carico dei pacchetti di versamento e della predisposizione del rapporto di versamento), </a:t>
            </a:r>
          </a:p>
          <a:p>
            <a:r>
              <a:rPr lang="it-IT" dirty="0" smtClean="0"/>
              <a:t>le procedure per la produzione di duplicati o copie </a:t>
            </a:r>
          </a:p>
          <a:p>
            <a:r>
              <a:rPr lang="it-IT" dirty="0" smtClean="0"/>
              <a:t>le normative in vigore nei luoghi dove sono conservati i documenti </a:t>
            </a:r>
          </a:p>
          <a:p>
            <a:r>
              <a:rPr lang="it-IT" dirty="0" smtClean="0"/>
              <a:t>le infrastrutture utilizzate e le misure di sicurezza adottate. </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Scadenze PA </a:t>
            </a:r>
            <a:br>
              <a:rPr lang="it-IT" b="1" dirty="0" smtClean="0"/>
            </a:br>
            <a:r>
              <a:rPr lang="it-IT" dirty="0" smtClean="0"/>
              <a:t>Elenco scadenze adempimenti 1/2 </a:t>
            </a:r>
            <a:endParaRPr lang="it-IT" dirty="0"/>
          </a:p>
        </p:txBody>
      </p:sp>
      <p:graphicFrame>
        <p:nvGraphicFramePr>
          <p:cNvPr id="5" name="Segnaposto contenuto 4"/>
          <p:cNvGraphicFramePr>
            <a:graphicFrameLocks noGrp="1"/>
          </p:cNvGraphicFramePr>
          <p:nvPr>
            <p:ph idx="1"/>
          </p:nvPr>
        </p:nvGraphicFramePr>
        <p:xfrm>
          <a:off x="1435100" y="1447800"/>
          <a:ext cx="7499352" cy="4943475"/>
        </p:xfrm>
        <a:graphic>
          <a:graphicData uri="http://schemas.openxmlformats.org/drawingml/2006/table">
            <a:tbl>
              <a:tblPr firstRow="1" bandRow="1">
                <a:tableStyleId>{5C22544A-7EE6-4342-B048-85BDC9FD1C3A}</a:tableStyleId>
              </a:tblPr>
              <a:tblGrid>
                <a:gridCol w="1874838"/>
                <a:gridCol w="1046038"/>
                <a:gridCol w="720080"/>
                <a:gridCol w="3858396"/>
              </a:tblGrid>
              <a:tr h="370840">
                <a:tc>
                  <a:txBody>
                    <a:bodyPr/>
                    <a:lstStyle/>
                    <a:p>
                      <a:pPr algn="just" fontAlgn="auto"/>
                      <a:r>
                        <a:rPr lang="it-IT" sz="1150" b="1" i="0" u="none" strike="noStrike" dirty="0">
                          <a:solidFill>
                            <a:srgbClr val="000000"/>
                          </a:solidFill>
                          <a:latin typeface="Calibri"/>
                        </a:rPr>
                        <a:t>Descrizione </a:t>
                      </a:r>
                    </a:p>
                  </a:txBody>
                  <a:tcPr marL="9525" marR="9525" marT="9525" marB="0" anchor="b"/>
                </a:tc>
                <a:tc>
                  <a:txBody>
                    <a:bodyPr/>
                    <a:lstStyle/>
                    <a:p>
                      <a:pPr algn="just" fontAlgn="auto"/>
                      <a:r>
                        <a:rPr lang="it-IT" sz="1150" b="1" i="0" u="none" strike="noStrike">
                          <a:solidFill>
                            <a:srgbClr val="000000"/>
                          </a:solidFill>
                          <a:latin typeface="Calibri"/>
                        </a:rPr>
                        <a:t>Scadenza </a:t>
                      </a:r>
                    </a:p>
                  </a:txBody>
                  <a:tcPr marL="9525" marR="9525" marT="9525" marB="0" anchor="b"/>
                </a:tc>
                <a:tc>
                  <a:txBody>
                    <a:bodyPr/>
                    <a:lstStyle/>
                    <a:p>
                      <a:pPr algn="just" fontAlgn="auto"/>
                      <a:r>
                        <a:rPr lang="it-IT" sz="1150" b="1" i="0" u="none" strike="noStrike">
                          <a:solidFill>
                            <a:srgbClr val="000000"/>
                          </a:solidFill>
                          <a:latin typeface="Calibri"/>
                        </a:rPr>
                        <a:t>Ricorrenza </a:t>
                      </a:r>
                    </a:p>
                  </a:txBody>
                  <a:tcPr marL="9525" marR="9525" marT="9525" marB="0" anchor="b"/>
                </a:tc>
                <a:tc>
                  <a:txBody>
                    <a:bodyPr/>
                    <a:lstStyle/>
                    <a:p>
                      <a:pPr algn="just" fontAlgn="auto"/>
                      <a:r>
                        <a:rPr lang="it-IT" sz="1150" b="1" i="0" u="none" strike="noStrike" dirty="0">
                          <a:solidFill>
                            <a:srgbClr val="000000"/>
                          </a:solidFill>
                          <a:latin typeface="Calibri"/>
                        </a:rPr>
                        <a:t>Normativa rif. </a:t>
                      </a:r>
                    </a:p>
                  </a:txBody>
                  <a:tcPr marL="9525" marR="9525" marT="9525" marB="0" anchor="b"/>
                </a:tc>
              </a:tr>
              <a:tr h="370840">
                <a:tc>
                  <a:txBody>
                    <a:bodyPr/>
                    <a:lstStyle/>
                    <a:p>
                      <a:pPr algn="just" fontAlgn="auto"/>
                      <a:r>
                        <a:rPr lang="it-IT" sz="1150" b="0" i="0" u="none" strike="noStrike" dirty="0">
                          <a:solidFill>
                            <a:srgbClr val="000000"/>
                          </a:solidFill>
                          <a:latin typeface="Calibri"/>
                        </a:rPr>
                        <a:t>Pubblicazione dati AVCP </a:t>
                      </a:r>
                    </a:p>
                  </a:txBody>
                  <a:tcPr marL="9525" marR="9525" marT="9525" marB="0" anchor="b"/>
                </a:tc>
                <a:tc>
                  <a:txBody>
                    <a:bodyPr/>
                    <a:lstStyle/>
                    <a:p>
                      <a:pPr algn="just" fontAlgn="auto"/>
                      <a:r>
                        <a:rPr lang="it-IT" sz="1150" b="0" i="0" u="none" strike="noStrike" dirty="0">
                          <a:solidFill>
                            <a:srgbClr val="000000"/>
                          </a:solidFill>
                          <a:latin typeface="Calibri"/>
                        </a:rPr>
                        <a:t>31/01/2015</a:t>
                      </a:r>
                    </a:p>
                  </a:txBody>
                  <a:tcPr marL="9525" marR="9525" marT="9525" marB="0" anchor="b"/>
                </a:tc>
                <a:tc>
                  <a:txBody>
                    <a:bodyPr/>
                    <a:lstStyle/>
                    <a:p>
                      <a:pPr algn="just" fontAlgn="auto"/>
                      <a:r>
                        <a:rPr lang="it-IT" sz="1150" b="0" i="0" u="none" strike="noStrike" dirty="0">
                          <a:solidFill>
                            <a:srgbClr val="000000"/>
                          </a:solidFill>
                          <a:latin typeface="Calibri"/>
                        </a:rPr>
                        <a:t>annuale </a:t>
                      </a:r>
                    </a:p>
                  </a:txBody>
                  <a:tcPr marL="9525" marR="9525" marT="9525" marB="0" anchor="b"/>
                </a:tc>
                <a:tc>
                  <a:txBody>
                    <a:bodyPr/>
                    <a:lstStyle/>
                    <a:p>
                      <a:pPr algn="just" fontAlgn="auto"/>
                      <a:r>
                        <a:rPr lang="it-IT" sz="1150" b="0" i="0" u="none" strike="noStrike">
                          <a:solidFill>
                            <a:srgbClr val="000000"/>
                          </a:solidFill>
                          <a:latin typeface="Calibri"/>
                        </a:rPr>
                        <a:t>http://www.agid.gov.it/agenda-digitale/infrastrutture-architetture/continuita-operativa/pareri-emessi-la-continuita </a:t>
                      </a:r>
                    </a:p>
                  </a:txBody>
                  <a:tcPr marL="9525" marR="9525" marT="9525" marB="0" anchor="b"/>
                </a:tc>
              </a:tr>
              <a:tr h="370840">
                <a:tc>
                  <a:txBody>
                    <a:bodyPr/>
                    <a:lstStyle/>
                    <a:p>
                      <a:pPr algn="just" fontAlgn="auto"/>
                      <a:r>
                        <a:rPr lang="it-IT" sz="1150" b="0" i="0" u="none" strike="noStrike">
                          <a:solidFill>
                            <a:srgbClr val="000000"/>
                          </a:solidFill>
                          <a:latin typeface="Calibri"/>
                        </a:rPr>
                        <a:t>Piano triennale di prevenzione della corruzione </a:t>
                      </a:r>
                    </a:p>
                  </a:txBody>
                  <a:tcPr marL="9525" marR="9525" marT="9525" marB="0" anchor="b"/>
                </a:tc>
                <a:tc>
                  <a:txBody>
                    <a:bodyPr/>
                    <a:lstStyle/>
                    <a:p>
                      <a:pPr algn="just" fontAlgn="auto"/>
                      <a:r>
                        <a:rPr lang="it-IT" sz="1150" b="0" i="0" u="none" strike="noStrike">
                          <a:solidFill>
                            <a:srgbClr val="000000"/>
                          </a:solidFill>
                          <a:latin typeface="Calibri"/>
                        </a:rPr>
                        <a:t>31/01/2015</a:t>
                      </a:r>
                    </a:p>
                  </a:txBody>
                  <a:tcPr marL="9525" marR="9525" marT="9525" marB="0" anchor="b"/>
                </a:tc>
                <a:tc>
                  <a:txBody>
                    <a:bodyPr/>
                    <a:lstStyle/>
                    <a:p>
                      <a:pPr algn="just" fontAlgn="auto"/>
                      <a:r>
                        <a:rPr lang="it-IT" sz="1150" b="0" i="0" u="none" strike="noStrike" dirty="0">
                          <a:solidFill>
                            <a:srgbClr val="000000"/>
                          </a:solidFill>
                          <a:latin typeface="Calibri"/>
                        </a:rPr>
                        <a:t>annuale </a:t>
                      </a:r>
                    </a:p>
                  </a:txBody>
                  <a:tcPr marL="9525" marR="9525" marT="9525" marB="0" anchor="b"/>
                </a:tc>
                <a:tc>
                  <a:txBody>
                    <a:bodyPr/>
                    <a:lstStyle/>
                    <a:p>
                      <a:pPr algn="just" fontAlgn="auto"/>
                      <a:r>
                        <a:rPr lang="en-US" sz="1150" b="0" i="0" u="none" strike="noStrike" dirty="0">
                          <a:solidFill>
                            <a:srgbClr val="000000"/>
                          </a:solidFill>
                          <a:latin typeface="Calibri"/>
                        </a:rPr>
                        <a:t>art. 34 </a:t>
                      </a:r>
                      <a:r>
                        <a:rPr lang="en-US" sz="1150" b="0" i="0" u="none" strike="noStrike" dirty="0" err="1">
                          <a:solidFill>
                            <a:srgbClr val="000000"/>
                          </a:solidFill>
                          <a:latin typeface="Calibri"/>
                        </a:rPr>
                        <a:t>bis</a:t>
                      </a:r>
                      <a:r>
                        <a:rPr lang="en-US" sz="1150" b="0" i="0" u="none" strike="noStrike" dirty="0">
                          <a:solidFill>
                            <a:srgbClr val="000000"/>
                          </a:solidFill>
                          <a:latin typeface="Calibri"/>
                        </a:rPr>
                        <a:t>, co.4 del DL 18.10.2012 </a:t>
                      </a:r>
                      <a:endParaRPr lang="it-IT" sz="1150" b="0" i="0" u="none" strike="noStrike" dirty="0">
                        <a:solidFill>
                          <a:srgbClr val="000000"/>
                        </a:solidFill>
                        <a:latin typeface="Calibri"/>
                      </a:endParaRPr>
                    </a:p>
                  </a:txBody>
                  <a:tcPr marL="9525" marR="9525" marT="9525" marB="0" anchor="b"/>
                </a:tc>
              </a:tr>
              <a:tr h="370840">
                <a:tc>
                  <a:txBody>
                    <a:bodyPr/>
                    <a:lstStyle/>
                    <a:p>
                      <a:pPr algn="just" fontAlgn="auto"/>
                      <a:r>
                        <a:rPr lang="it-IT" sz="1150" b="0" i="0" u="none" strike="noStrike">
                          <a:solidFill>
                            <a:srgbClr val="000000"/>
                          </a:solidFill>
                          <a:latin typeface="Calibri"/>
                        </a:rPr>
                        <a:t>Piano di Informatizzazione: Predisposizione e Pubblicazione </a:t>
                      </a:r>
                    </a:p>
                  </a:txBody>
                  <a:tcPr marL="9525" marR="9525" marT="9525" marB="0" anchor="b"/>
                </a:tc>
                <a:tc>
                  <a:txBody>
                    <a:bodyPr/>
                    <a:lstStyle/>
                    <a:p>
                      <a:pPr algn="just" fontAlgn="auto"/>
                      <a:r>
                        <a:rPr lang="it-IT" sz="1150" b="0" i="0" u="none" strike="noStrike">
                          <a:solidFill>
                            <a:srgbClr val="000000"/>
                          </a:solidFill>
                          <a:latin typeface="Calibri"/>
                        </a:rPr>
                        <a:t>16/02/2015</a:t>
                      </a:r>
                    </a:p>
                  </a:txBody>
                  <a:tcPr marL="9525" marR="9525" marT="9525" marB="0" anchor="b"/>
                </a:tc>
                <a:tc>
                  <a:txBody>
                    <a:bodyPr/>
                    <a:lstStyle/>
                    <a:p>
                      <a:pPr algn="l" fontAlgn="b"/>
                      <a:r>
                        <a:rPr lang="it-IT" sz="1100" b="0" i="0" u="none" strike="noStrike">
                          <a:solidFill>
                            <a:srgbClr val="000000"/>
                          </a:solidFill>
                          <a:latin typeface="Calibri"/>
                        </a:rPr>
                        <a:t> </a:t>
                      </a:r>
                    </a:p>
                  </a:txBody>
                  <a:tcPr marL="9525" marR="9525" marT="9525" marB="0" anchor="b"/>
                </a:tc>
                <a:tc>
                  <a:txBody>
                    <a:bodyPr/>
                    <a:lstStyle/>
                    <a:p>
                      <a:pPr algn="just" fontAlgn="auto"/>
                      <a:r>
                        <a:rPr lang="it-IT" sz="1150" b="0" i="0" u="none" strike="noStrike" dirty="0">
                          <a:solidFill>
                            <a:srgbClr val="000000"/>
                          </a:solidFill>
                          <a:latin typeface="Calibri"/>
                        </a:rPr>
                        <a:t>Art. 24 comma 3 e 3bis del </a:t>
                      </a:r>
                      <a:r>
                        <a:rPr lang="it-IT" sz="1150" b="0" i="0" u="none" strike="noStrike" dirty="0" err="1">
                          <a:solidFill>
                            <a:srgbClr val="000000"/>
                          </a:solidFill>
                          <a:latin typeface="Calibri"/>
                        </a:rPr>
                        <a:t>DL</a:t>
                      </a:r>
                      <a:r>
                        <a:rPr lang="it-IT" sz="1150" b="0" i="0" u="none" strike="noStrike" dirty="0">
                          <a:solidFill>
                            <a:srgbClr val="000000"/>
                          </a:solidFill>
                          <a:latin typeface="Calibri"/>
                        </a:rPr>
                        <a:t> 90/2014 </a:t>
                      </a:r>
                    </a:p>
                  </a:txBody>
                  <a:tcPr marL="9525" marR="9525" marT="9525" marB="0" anchor="b"/>
                </a:tc>
              </a:tr>
              <a:tr h="370840">
                <a:tc>
                  <a:txBody>
                    <a:bodyPr/>
                    <a:lstStyle/>
                    <a:p>
                      <a:pPr algn="just" fontAlgn="auto"/>
                      <a:r>
                        <a:rPr lang="it-IT" sz="1150" b="0" i="0" u="none" strike="noStrike">
                          <a:solidFill>
                            <a:srgbClr val="000000"/>
                          </a:solidFill>
                          <a:latin typeface="Calibri"/>
                        </a:rPr>
                        <a:t>Pubblicazione Catalogo Dati e Metadati nei siti web </a:t>
                      </a:r>
                    </a:p>
                  </a:txBody>
                  <a:tcPr marL="9525" marR="9525" marT="9525" marB="0" anchor="b"/>
                </a:tc>
                <a:tc>
                  <a:txBody>
                    <a:bodyPr/>
                    <a:lstStyle/>
                    <a:p>
                      <a:pPr algn="just" fontAlgn="auto"/>
                      <a:r>
                        <a:rPr lang="it-IT" sz="1150" b="0" i="0" u="none" strike="noStrike">
                          <a:solidFill>
                            <a:srgbClr val="000000"/>
                          </a:solidFill>
                          <a:latin typeface="Calibri"/>
                        </a:rPr>
                        <a:t>16/02/2015</a:t>
                      </a:r>
                    </a:p>
                  </a:txBody>
                  <a:tcPr marL="9525" marR="9525" marT="9525" marB="0" anchor="b"/>
                </a:tc>
                <a:tc>
                  <a:txBody>
                    <a:bodyPr/>
                    <a:lstStyle/>
                    <a:p>
                      <a:pPr algn="l" fontAlgn="b"/>
                      <a:r>
                        <a:rPr lang="it-IT" sz="1100" b="0" i="0" u="none" strike="noStrike">
                          <a:solidFill>
                            <a:srgbClr val="000000"/>
                          </a:solidFill>
                          <a:latin typeface="Calibri"/>
                        </a:rPr>
                        <a:t> </a:t>
                      </a:r>
                    </a:p>
                  </a:txBody>
                  <a:tcPr marL="9525" marR="9525" marT="9525" marB="0" anchor="b"/>
                </a:tc>
                <a:tc>
                  <a:txBody>
                    <a:bodyPr/>
                    <a:lstStyle/>
                    <a:p>
                      <a:pPr algn="just" fontAlgn="auto"/>
                      <a:r>
                        <a:rPr lang="it-IT" sz="1150" b="0" i="0" u="none" strike="noStrike" dirty="0">
                          <a:solidFill>
                            <a:srgbClr val="000000"/>
                          </a:solidFill>
                          <a:latin typeface="Calibri"/>
                        </a:rPr>
                        <a:t>Art. 52 comma 1 del CAD (come modificato da </a:t>
                      </a:r>
                      <a:r>
                        <a:rPr lang="it-IT" sz="1150" b="0" i="0" u="none" strike="noStrike" dirty="0" err="1">
                          <a:solidFill>
                            <a:srgbClr val="000000"/>
                          </a:solidFill>
                          <a:latin typeface="Calibri"/>
                        </a:rPr>
                        <a:t>DL</a:t>
                      </a:r>
                      <a:r>
                        <a:rPr lang="it-IT" sz="1150" b="0" i="0" u="none" strike="noStrike" dirty="0">
                          <a:solidFill>
                            <a:srgbClr val="000000"/>
                          </a:solidFill>
                          <a:latin typeface="Calibri"/>
                        </a:rPr>
                        <a:t> 179/2012 Art. 9, comma 1, lettera a), convertito con modificazioni dalla L. 221/2012) </a:t>
                      </a:r>
                    </a:p>
                  </a:txBody>
                  <a:tcPr marL="9525" marR="9525" marT="9525" marB="0" anchor="b"/>
                </a:tc>
              </a:tr>
              <a:tr h="370840">
                <a:tc>
                  <a:txBody>
                    <a:bodyPr/>
                    <a:lstStyle/>
                    <a:p>
                      <a:pPr algn="just" fontAlgn="auto"/>
                      <a:r>
                        <a:rPr lang="it-IT" sz="1150" b="0" i="0" u="none" strike="noStrike">
                          <a:solidFill>
                            <a:srgbClr val="000000"/>
                          </a:solidFill>
                          <a:latin typeface="Calibri"/>
                        </a:rPr>
                        <a:t>Obiettivi accessibilità </a:t>
                      </a:r>
                    </a:p>
                  </a:txBody>
                  <a:tcPr marL="9525" marR="9525" marT="9525" marB="0" anchor="b"/>
                </a:tc>
                <a:tc>
                  <a:txBody>
                    <a:bodyPr/>
                    <a:lstStyle/>
                    <a:p>
                      <a:pPr algn="just" fontAlgn="auto"/>
                      <a:r>
                        <a:rPr lang="it-IT" sz="1150" b="0" i="0" u="none" strike="noStrike">
                          <a:solidFill>
                            <a:srgbClr val="000000"/>
                          </a:solidFill>
                          <a:latin typeface="Calibri"/>
                        </a:rPr>
                        <a:t>31/03/2015</a:t>
                      </a:r>
                    </a:p>
                  </a:txBody>
                  <a:tcPr marL="9525" marR="9525" marT="9525" marB="0" anchor="b"/>
                </a:tc>
                <a:tc>
                  <a:txBody>
                    <a:bodyPr/>
                    <a:lstStyle/>
                    <a:p>
                      <a:pPr algn="just" fontAlgn="auto"/>
                      <a:r>
                        <a:rPr lang="it-IT" sz="1150" b="0" i="0" u="none" strike="noStrike">
                          <a:solidFill>
                            <a:srgbClr val="000000"/>
                          </a:solidFill>
                          <a:latin typeface="Calibri"/>
                        </a:rPr>
                        <a:t>annuale </a:t>
                      </a:r>
                    </a:p>
                  </a:txBody>
                  <a:tcPr marL="9525" marR="9525" marT="9525" marB="0" anchor="b"/>
                </a:tc>
                <a:tc>
                  <a:txBody>
                    <a:bodyPr/>
                    <a:lstStyle/>
                    <a:p>
                      <a:pPr algn="just" fontAlgn="auto"/>
                      <a:r>
                        <a:rPr lang="it-IT" sz="1150" b="0" i="0" u="none" strike="noStrike">
                          <a:solidFill>
                            <a:srgbClr val="000000"/>
                          </a:solidFill>
                          <a:latin typeface="Calibri"/>
                        </a:rPr>
                        <a:t>90/2014, convertito in Legge n. 114/2014 </a:t>
                      </a:r>
                    </a:p>
                  </a:txBody>
                  <a:tcPr marL="9525" marR="9525" marT="9525" marB="0" anchor="b"/>
                </a:tc>
              </a:tr>
              <a:tr h="370840">
                <a:tc>
                  <a:txBody>
                    <a:bodyPr/>
                    <a:lstStyle/>
                    <a:p>
                      <a:pPr algn="just" fontAlgn="auto"/>
                      <a:r>
                        <a:rPr lang="it-IT" sz="1150" b="0" i="0" u="none" strike="noStrike">
                          <a:solidFill>
                            <a:srgbClr val="000000"/>
                          </a:solidFill>
                          <a:latin typeface="Calibri"/>
                        </a:rPr>
                        <a:t>Relazione per l'affidamento in house </a:t>
                      </a:r>
                    </a:p>
                  </a:txBody>
                  <a:tcPr marL="9525" marR="9525" marT="9525" marB="0" anchor="b"/>
                </a:tc>
                <a:tc>
                  <a:txBody>
                    <a:bodyPr/>
                    <a:lstStyle/>
                    <a:p>
                      <a:pPr algn="just" fontAlgn="auto"/>
                      <a:r>
                        <a:rPr lang="it-IT" sz="1150" b="0" i="0" u="none" strike="noStrike">
                          <a:solidFill>
                            <a:srgbClr val="000000"/>
                          </a:solidFill>
                          <a:latin typeface="Calibri"/>
                        </a:rPr>
                        <a:t>31/03/2015</a:t>
                      </a:r>
                    </a:p>
                  </a:txBody>
                  <a:tcPr marL="9525" marR="9525" marT="9525" marB="0" anchor="b"/>
                </a:tc>
                <a:tc>
                  <a:txBody>
                    <a:bodyPr/>
                    <a:lstStyle/>
                    <a:p>
                      <a:pPr algn="just" fontAlgn="auto"/>
                      <a:r>
                        <a:rPr lang="it-IT" sz="1150" b="0" i="0" u="none" strike="noStrike">
                          <a:solidFill>
                            <a:srgbClr val="000000"/>
                          </a:solidFill>
                          <a:latin typeface="Calibri"/>
                        </a:rPr>
                        <a:t>annuale </a:t>
                      </a:r>
                    </a:p>
                  </a:txBody>
                  <a:tcPr marL="9525" marR="9525" marT="9525" marB="0" anchor="b"/>
                </a:tc>
                <a:tc>
                  <a:txBody>
                    <a:bodyPr/>
                    <a:lstStyle/>
                    <a:p>
                      <a:pPr algn="just" fontAlgn="auto"/>
                      <a:r>
                        <a:rPr lang="it-IT" sz="1150" b="0" i="0" u="none" strike="noStrike" dirty="0">
                          <a:solidFill>
                            <a:srgbClr val="000000"/>
                          </a:solidFill>
                          <a:latin typeface="Calibri"/>
                        </a:rPr>
                        <a:t>Art. 34 </a:t>
                      </a:r>
                      <a:r>
                        <a:rPr lang="it-IT" sz="1150" b="0" i="0" u="none" strike="noStrike" dirty="0" err="1">
                          <a:solidFill>
                            <a:srgbClr val="000000"/>
                          </a:solidFill>
                          <a:latin typeface="Calibri"/>
                        </a:rPr>
                        <a:t>DL</a:t>
                      </a:r>
                      <a:r>
                        <a:rPr lang="it-IT" sz="1150" b="0" i="0" u="none" strike="noStrike" dirty="0">
                          <a:solidFill>
                            <a:srgbClr val="000000"/>
                          </a:solidFill>
                          <a:latin typeface="Calibri"/>
                        </a:rPr>
                        <a:t> 179/2012 </a:t>
                      </a:r>
                    </a:p>
                  </a:txBody>
                  <a:tcPr marL="9525" marR="9525" marT="9525" marB="0" anchor="b"/>
                </a:tc>
              </a:tr>
              <a:tr h="370840">
                <a:tc>
                  <a:txBody>
                    <a:bodyPr/>
                    <a:lstStyle/>
                    <a:p>
                      <a:pPr algn="just" fontAlgn="auto"/>
                      <a:r>
                        <a:rPr lang="it-IT" sz="1150" b="0" i="0" u="none" strike="noStrike">
                          <a:solidFill>
                            <a:srgbClr val="000000"/>
                          </a:solidFill>
                          <a:latin typeface="Calibri"/>
                        </a:rPr>
                        <a:t>Avvio fatturazione elettronica </a:t>
                      </a:r>
                    </a:p>
                  </a:txBody>
                  <a:tcPr marL="9525" marR="9525" marT="9525" marB="0" anchor="b"/>
                </a:tc>
                <a:tc>
                  <a:txBody>
                    <a:bodyPr/>
                    <a:lstStyle/>
                    <a:p>
                      <a:pPr algn="just" fontAlgn="auto"/>
                      <a:r>
                        <a:rPr lang="it-IT" sz="1150" b="0" i="0" u="none" strike="noStrike">
                          <a:solidFill>
                            <a:srgbClr val="000000"/>
                          </a:solidFill>
                          <a:latin typeface="Calibri"/>
                        </a:rPr>
                        <a:t>31/03/2015</a:t>
                      </a:r>
                    </a:p>
                  </a:txBody>
                  <a:tcPr marL="9525" marR="9525" marT="9525" marB="0" anchor="b"/>
                </a:tc>
                <a:tc>
                  <a:txBody>
                    <a:bodyPr/>
                    <a:lstStyle/>
                    <a:p>
                      <a:pPr algn="just" fontAlgn="auto"/>
                      <a:r>
                        <a:rPr lang="it-IT" sz="1150" b="0" i="0" u="none" strike="noStrike">
                          <a:solidFill>
                            <a:srgbClr val="000000"/>
                          </a:solidFill>
                          <a:latin typeface="Calibri"/>
                        </a:rPr>
                        <a:t> </a:t>
                      </a:r>
                    </a:p>
                  </a:txBody>
                  <a:tcPr marL="9525" marR="9525" marT="9525" marB="0" anchor="b"/>
                </a:tc>
                <a:tc>
                  <a:txBody>
                    <a:bodyPr/>
                    <a:lstStyle/>
                    <a:p>
                      <a:pPr algn="just" fontAlgn="auto"/>
                      <a:r>
                        <a:rPr lang="it-IT" sz="1150" b="0" i="0" u="none" strike="noStrike" dirty="0">
                          <a:solidFill>
                            <a:srgbClr val="000000"/>
                          </a:solidFill>
                          <a:latin typeface="Calibri"/>
                        </a:rPr>
                        <a:t>Fatture con data 30/3/2015 possono arrivare in cartaceo sino a fine Giugno 2015 (3 mesi) </a:t>
                      </a:r>
                    </a:p>
                  </a:txBody>
                  <a:tcPr marL="9525" marR="9525" marT="9525" marB="0" anchor="b"/>
                </a:tc>
              </a:tr>
              <a:tr h="370840">
                <a:tc>
                  <a:txBody>
                    <a:bodyPr/>
                    <a:lstStyle/>
                    <a:p>
                      <a:pPr algn="just" fontAlgn="auto"/>
                      <a:r>
                        <a:rPr lang="it-IT" sz="1150" b="0" i="0" u="none" strike="noStrike">
                          <a:solidFill>
                            <a:srgbClr val="000000"/>
                          </a:solidFill>
                          <a:latin typeface="Calibri"/>
                        </a:rPr>
                        <a:t>Piano annuale Telelavoro </a:t>
                      </a:r>
                    </a:p>
                  </a:txBody>
                  <a:tcPr marL="9525" marR="9525" marT="9525" marB="0" anchor="b"/>
                </a:tc>
                <a:tc>
                  <a:txBody>
                    <a:bodyPr/>
                    <a:lstStyle/>
                    <a:p>
                      <a:pPr algn="just" fontAlgn="auto"/>
                      <a:r>
                        <a:rPr lang="it-IT" sz="1150" b="0" i="0" u="none" strike="noStrike">
                          <a:solidFill>
                            <a:srgbClr val="000000"/>
                          </a:solidFill>
                          <a:latin typeface="Calibri"/>
                        </a:rPr>
                        <a:t>31/03/2015</a:t>
                      </a:r>
                    </a:p>
                  </a:txBody>
                  <a:tcPr marL="9525" marR="9525" marT="9525" marB="0" anchor="b"/>
                </a:tc>
                <a:tc>
                  <a:txBody>
                    <a:bodyPr/>
                    <a:lstStyle/>
                    <a:p>
                      <a:pPr algn="just" fontAlgn="auto"/>
                      <a:r>
                        <a:rPr lang="it-IT" sz="1150" b="0" i="0" u="none" strike="noStrike">
                          <a:solidFill>
                            <a:srgbClr val="000000"/>
                          </a:solidFill>
                          <a:latin typeface="Calibri"/>
                        </a:rPr>
                        <a:t>annuale </a:t>
                      </a:r>
                    </a:p>
                  </a:txBody>
                  <a:tcPr marL="9525" marR="9525" marT="9525" marB="0" anchor="b"/>
                </a:tc>
                <a:tc>
                  <a:txBody>
                    <a:bodyPr/>
                    <a:lstStyle/>
                    <a:p>
                      <a:pPr algn="just" fontAlgn="auto"/>
                      <a:r>
                        <a:rPr lang="it-IT" sz="1150" b="0" i="0" u="none" strike="noStrike" dirty="0">
                          <a:solidFill>
                            <a:srgbClr val="000000"/>
                          </a:solidFill>
                          <a:latin typeface="Calibri"/>
                        </a:rPr>
                        <a:t>l’art. 9, comma 7, del D.L. 18 ottobre 2012 n. 179, convertito con modificazioni in Legge 17 dicembre 2012 n. 221 </a:t>
                      </a:r>
                    </a:p>
                  </a:txBody>
                  <a:tcPr marL="9525" marR="9525" marT="9525" marB="0" anchor="b"/>
                </a:tc>
              </a:tr>
              <a:tr h="370840">
                <a:tc>
                  <a:txBody>
                    <a:bodyPr/>
                    <a:lstStyle/>
                    <a:p>
                      <a:pPr algn="just" fontAlgn="auto"/>
                      <a:r>
                        <a:rPr lang="it-IT" sz="1150" b="0" i="0" u="none" strike="noStrike">
                          <a:solidFill>
                            <a:srgbClr val="000000"/>
                          </a:solidFill>
                          <a:latin typeface="Calibri"/>
                        </a:rPr>
                        <a:t>Anagrafe tributaria </a:t>
                      </a:r>
                    </a:p>
                  </a:txBody>
                  <a:tcPr marL="9525" marR="9525" marT="9525" marB="0" anchor="b"/>
                </a:tc>
                <a:tc>
                  <a:txBody>
                    <a:bodyPr/>
                    <a:lstStyle/>
                    <a:p>
                      <a:pPr algn="just" fontAlgn="auto"/>
                      <a:r>
                        <a:rPr lang="it-IT" sz="1150" b="0" i="0" u="none" strike="noStrike">
                          <a:solidFill>
                            <a:srgbClr val="000000"/>
                          </a:solidFill>
                          <a:latin typeface="Calibri"/>
                        </a:rPr>
                        <a:t>30/04/2015</a:t>
                      </a:r>
                    </a:p>
                  </a:txBody>
                  <a:tcPr marL="9525" marR="9525" marT="9525" marB="0" anchor="b"/>
                </a:tc>
                <a:tc>
                  <a:txBody>
                    <a:bodyPr/>
                    <a:lstStyle/>
                    <a:p>
                      <a:pPr algn="just" fontAlgn="auto"/>
                      <a:r>
                        <a:rPr lang="it-IT" sz="1150" b="0" i="0" u="none" strike="noStrike">
                          <a:solidFill>
                            <a:srgbClr val="000000"/>
                          </a:solidFill>
                          <a:latin typeface="Calibri"/>
                        </a:rPr>
                        <a:t>annuale </a:t>
                      </a:r>
                    </a:p>
                  </a:txBody>
                  <a:tcPr marL="9525" marR="9525" marT="9525" marB="0" anchor="b"/>
                </a:tc>
                <a:tc>
                  <a:txBody>
                    <a:bodyPr/>
                    <a:lstStyle/>
                    <a:p>
                      <a:pPr algn="just" fontAlgn="auto"/>
                      <a:r>
                        <a:rPr lang="it-IT" sz="1150" b="0" i="0" u="none" strike="noStrike" dirty="0">
                          <a:solidFill>
                            <a:srgbClr val="000000"/>
                          </a:solidFill>
                          <a:latin typeface="Calibri"/>
                        </a:rPr>
                        <a:t> </a:t>
                      </a:r>
                    </a:p>
                  </a:txBody>
                  <a:tcPr marL="9525" marR="9525" marT="9525" marB="0" anchor="b"/>
                </a:tc>
              </a:tr>
              <a:tr h="370840">
                <a:tc>
                  <a:txBody>
                    <a:bodyPr/>
                    <a:lstStyle/>
                    <a:p>
                      <a:pPr algn="just" fontAlgn="auto"/>
                      <a:r>
                        <a:rPr lang="it-IT" sz="1150" b="0" i="0" u="none" strike="noStrike">
                          <a:solidFill>
                            <a:srgbClr val="000000"/>
                          </a:solidFill>
                          <a:latin typeface="Calibri"/>
                        </a:rPr>
                        <a:t>Comunicazione della ricognizione dei debiti </a:t>
                      </a:r>
                    </a:p>
                  </a:txBody>
                  <a:tcPr marL="9525" marR="9525" marT="9525" marB="0" anchor="b"/>
                </a:tc>
                <a:tc>
                  <a:txBody>
                    <a:bodyPr/>
                    <a:lstStyle/>
                    <a:p>
                      <a:pPr algn="just" fontAlgn="auto"/>
                      <a:r>
                        <a:rPr lang="it-IT" sz="1150" b="0" i="0" u="none" strike="noStrike">
                          <a:solidFill>
                            <a:srgbClr val="000000"/>
                          </a:solidFill>
                          <a:latin typeface="Calibri"/>
                        </a:rPr>
                        <a:t>30/04/2015</a:t>
                      </a:r>
                    </a:p>
                  </a:txBody>
                  <a:tcPr marL="9525" marR="9525" marT="9525" marB="0" anchor="b"/>
                </a:tc>
                <a:tc>
                  <a:txBody>
                    <a:bodyPr/>
                    <a:lstStyle/>
                    <a:p>
                      <a:pPr algn="just" fontAlgn="auto"/>
                      <a:r>
                        <a:rPr lang="it-IT" sz="1150" b="0" i="0" u="none" strike="noStrike">
                          <a:solidFill>
                            <a:srgbClr val="000000"/>
                          </a:solidFill>
                          <a:latin typeface="Calibri"/>
                        </a:rPr>
                        <a:t>annuale </a:t>
                      </a:r>
                    </a:p>
                  </a:txBody>
                  <a:tcPr marL="9525" marR="9525" marT="9525" marB="0" anchor="b"/>
                </a:tc>
                <a:tc>
                  <a:txBody>
                    <a:bodyPr/>
                    <a:lstStyle/>
                    <a:p>
                      <a:pPr algn="just" fontAlgn="auto"/>
                      <a:r>
                        <a:rPr lang="it-IT" sz="1150" b="0" i="0" u="none" strike="noStrike" dirty="0">
                          <a:solidFill>
                            <a:srgbClr val="000000"/>
                          </a:solidFill>
                          <a:latin typeface="Calibri"/>
                        </a:rPr>
                        <a:t>art.7 comma 4 D.L.35 convertito in Legge n.64 del 6/</a:t>
                      </a:r>
                      <a:r>
                        <a:rPr lang="it-IT" sz="1150" b="0" i="0" u="none" strike="noStrike" dirty="0" err="1">
                          <a:solidFill>
                            <a:srgbClr val="000000"/>
                          </a:solidFill>
                          <a:latin typeface="Calibri"/>
                        </a:rPr>
                        <a:t>6</a:t>
                      </a:r>
                      <a:r>
                        <a:rPr lang="it-IT" sz="1150" b="0" i="0" u="none" strike="noStrike" dirty="0">
                          <a:solidFill>
                            <a:srgbClr val="000000"/>
                          </a:solidFill>
                          <a:latin typeface="Calibri"/>
                        </a:rPr>
                        <a:t>/2013 </a:t>
                      </a:r>
                    </a:p>
                  </a:txBody>
                  <a:tcPr marL="9525" marR="9525" marT="9525" marB="0" anchor="b"/>
                </a:tc>
              </a:tr>
              <a:tr h="370840">
                <a:tc>
                  <a:txBody>
                    <a:bodyPr/>
                    <a:lstStyle/>
                    <a:p>
                      <a:pPr algn="just" fontAlgn="auto"/>
                      <a:r>
                        <a:rPr lang="it-IT" sz="1150" b="0" i="0" u="none" strike="noStrike">
                          <a:solidFill>
                            <a:srgbClr val="000000"/>
                          </a:solidFill>
                          <a:latin typeface="Calibri"/>
                        </a:rPr>
                        <a:t>Adeguamento siti web alla normativa Europea sui cookies </a:t>
                      </a:r>
                    </a:p>
                  </a:txBody>
                  <a:tcPr marL="9525" marR="9525" marT="9525" marB="0" anchor="b"/>
                </a:tc>
                <a:tc>
                  <a:txBody>
                    <a:bodyPr/>
                    <a:lstStyle/>
                    <a:p>
                      <a:pPr algn="just" fontAlgn="auto"/>
                      <a:r>
                        <a:rPr lang="it-IT" sz="1150" b="0" i="0" u="none" strike="noStrike">
                          <a:solidFill>
                            <a:srgbClr val="000000"/>
                          </a:solidFill>
                          <a:latin typeface="Calibri"/>
                        </a:rPr>
                        <a:t>03/06/2015</a:t>
                      </a:r>
                    </a:p>
                  </a:txBody>
                  <a:tcPr marL="9525" marR="9525" marT="9525" marB="0" anchor="b"/>
                </a:tc>
                <a:tc>
                  <a:txBody>
                    <a:bodyPr/>
                    <a:lstStyle/>
                    <a:p>
                      <a:pPr algn="just" fontAlgn="auto"/>
                      <a:r>
                        <a:rPr lang="it-IT" sz="1150" b="0" i="0" u="none" strike="noStrike">
                          <a:solidFill>
                            <a:srgbClr val="000000"/>
                          </a:solidFill>
                          <a:latin typeface="Calibri"/>
                        </a:rPr>
                        <a:t> </a:t>
                      </a:r>
                    </a:p>
                  </a:txBody>
                  <a:tcPr marL="9525" marR="9525" marT="9525" marB="0" anchor="b"/>
                </a:tc>
                <a:tc>
                  <a:txBody>
                    <a:bodyPr/>
                    <a:lstStyle/>
                    <a:p>
                      <a:pPr algn="just" fontAlgn="auto"/>
                      <a:r>
                        <a:rPr lang="it-IT" sz="1150" b="0" i="0" u="none" strike="noStrike" dirty="0">
                          <a:solidFill>
                            <a:srgbClr val="000000"/>
                          </a:solidFill>
                          <a:latin typeface="Calibri"/>
                        </a:rPr>
                        <a:t>"Individuazione delle modalità semplificate per l'informativa e l'acquisizione del consenso per l'uso dei cookie" adottato dal Garante per la protezione dei dati personali </a:t>
                      </a:r>
                    </a:p>
                  </a:txBody>
                  <a:tcPr marL="9525" marR="9525" marT="9525" marB="0" anchor="b"/>
                </a:tc>
              </a:tr>
            </a:tbl>
          </a:graphicData>
        </a:graphic>
      </p:graphicFrame>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Scadenze PA </a:t>
            </a:r>
            <a:br>
              <a:rPr lang="it-IT" b="1" dirty="0" smtClean="0"/>
            </a:br>
            <a:r>
              <a:rPr lang="it-IT" dirty="0" smtClean="0"/>
              <a:t>Elenco scadenze adempimenti 2/</a:t>
            </a:r>
            <a:r>
              <a:rPr lang="it-IT" dirty="0" err="1" smtClean="0"/>
              <a:t>2</a:t>
            </a:r>
            <a:r>
              <a:rPr lang="it-IT" dirty="0" smtClean="0"/>
              <a:t> </a:t>
            </a:r>
            <a:endParaRPr lang="it-IT" dirty="0"/>
          </a:p>
        </p:txBody>
      </p:sp>
      <p:graphicFrame>
        <p:nvGraphicFramePr>
          <p:cNvPr id="5" name="Segnaposto contenuto 4"/>
          <p:cNvGraphicFramePr>
            <a:graphicFrameLocks noGrp="1"/>
          </p:cNvGraphicFramePr>
          <p:nvPr>
            <p:ph idx="1"/>
          </p:nvPr>
        </p:nvGraphicFramePr>
        <p:xfrm>
          <a:off x="1435100" y="1447800"/>
          <a:ext cx="7499352" cy="4572635"/>
        </p:xfrm>
        <a:graphic>
          <a:graphicData uri="http://schemas.openxmlformats.org/drawingml/2006/table">
            <a:tbl>
              <a:tblPr firstRow="1" bandRow="1">
                <a:tableStyleId>{5C22544A-7EE6-4342-B048-85BDC9FD1C3A}</a:tableStyleId>
              </a:tblPr>
              <a:tblGrid>
                <a:gridCol w="2056780"/>
                <a:gridCol w="936104"/>
                <a:gridCol w="1440160"/>
                <a:gridCol w="3066308"/>
              </a:tblGrid>
              <a:tr h="370840">
                <a:tc>
                  <a:txBody>
                    <a:bodyPr/>
                    <a:lstStyle/>
                    <a:p>
                      <a:pPr algn="just" fontAlgn="auto"/>
                      <a:r>
                        <a:rPr lang="it-IT" sz="1150" b="1" i="0" u="none" strike="noStrike" dirty="0">
                          <a:solidFill>
                            <a:srgbClr val="000000"/>
                          </a:solidFill>
                          <a:latin typeface="Calibri"/>
                        </a:rPr>
                        <a:t>Descrizione </a:t>
                      </a:r>
                    </a:p>
                  </a:txBody>
                  <a:tcPr marL="9525" marR="9525" marT="9525" marB="0" anchor="b"/>
                </a:tc>
                <a:tc>
                  <a:txBody>
                    <a:bodyPr/>
                    <a:lstStyle/>
                    <a:p>
                      <a:pPr algn="just" fontAlgn="auto"/>
                      <a:r>
                        <a:rPr lang="it-IT" sz="1150" b="1" i="0" u="none" strike="noStrike">
                          <a:solidFill>
                            <a:srgbClr val="000000"/>
                          </a:solidFill>
                          <a:latin typeface="Calibri"/>
                        </a:rPr>
                        <a:t>Scadenza </a:t>
                      </a:r>
                    </a:p>
                  </a:txBody>
                  <a:tcPr marL="9525" marR="9525" marT="9525" marB="0" anchor="b"/>
                </a:tc>
                <a:tc>
                  <a:txBody>
                    <a:bodyPr/>
                    <a:lstStyle/>
                    <a:p>
                      <a:pPr algn="just" fontAlgn="auto"/>
                      <a:r>
                        <a:rPr lang="it-IT" sz="1150" b="1" i="0" u="none" strike="noStrike">
                          <a:solidFill>
                            <a:srgbClr val="000000"/>
                          </a:solidFill>
                          <a:latin typeface="Calibri"/>
                        </a:rPr>
                        <a:t>Ricorrenza </a:t>
                      </a:r>
                    </a:p>
                  </a:txBody>
                  <a:tcPr marL="9525" marR="9525" marT="9525" marB="0" anchor="b"/>
                </a:tc>
                <a:tc>
                  <a:txBody>
                    <a:bodyPr/>
                    <a:lstStyle/>
                    <a:p>
                      <a:pPr algn="just" fontAlgn="auto"/>
                      <a:r>
                        <a:rPr lang="it-IT" sz="1150" b="1" i="0" u="none" strike="noStrike">
                          <a:solidFill>
                            <a:srgbClr val="000000"/>
                          </a:solidFill>
                          <a:latin typeface="Calibri"/>
                        </a:rPr>
                        <a:t>Normativa rif. </a:t>
                      </a:r>
                    </a:p>
                  </a:txBody>
                  <a:tcPr marL="9525" marR="9525" marT="9525" marB="0" anchor="b"/>
                </a:tc>
              </a:tr>
              <a:tr h="370840">
                <a:tc>
                  <a:txBody>
                    <a:bodyPr/>
                    <a:lstStyle/>
                    <a:p>
                      <a:pPr algn="just" fontAlgn="auto"/>
                      <a:r>
                        <a:rPr lang="it-IT" sz="1150" b="0" i="0" u="none" strike="noStrike" dirty="0">
                          <a:solidFill>
                            <a:srgbClr val="000000"/>
                          </a:solidFill>
                          <a:latin typeface="Calibri"/>
                        </a:rPr>
                        <a:t>Adeguamento alle Regole tecniche per il protocollo informatico </a:t>
                      </a:r>
                    </a:p>
                  </a:txBody>
                  <a:tcPr marL="9525" marR="9525" marT="9525" marB="0" anchor="b"/>
                </a:tc>
                <a:tc>
                  <a:txBody>
                    <a:bodyPr/>
                    <a:lstStyle/>
                    <a:p>
                      <a:pPr algn="just" fontAlgn="auto"/>
                      <a:r>
                        <a:rPr lang="it-IT" sz="1150" b="0" i="0" u="none" strike="noStrike" dirty="0">
                          <a:solidFill>
                            <a:srgbClr val="000000"/>
                          </a:solidFill>
                          <a:latin typeface="Calibri"/>
                        </a:rPr>
                        <a:t>11/10/2015</a:t>
                      </a:r>
                    </a:p>
                  </a:txBody>
                  <a:tcPr marL="9525" marR="9525" marT="9525" marB="0" anchor="b"/>
                </a:tc>
                <a:tc>
                  <a:txBody>
                    <a:bodyPr/>
                    <a:lstStyle/>
                    <a:p>
                      <a:pPr algn="just" fontAlgn="auto"/>
                      <a:r>
                        <a:rPr lang="it-IT" sz="1150" b="0" i="0" u="none" strike="noStrike">
                          <a:solidFill>
                            <a:srgbClr val="000000"/>
                          </a:solidFill>
                          <a:latin typeface="Calibri"/>
                        </a:rPr>
                        <a:t> </a:t>
                      </a:r>
                    </a:p>
                  </a:txBody>
                  <a:tcPr marL="9525" marR="9525" marT="9525" marB="0" anchor="b"/>
                </a:tc>
                <a:tc>
                  <a:txBody>
                    <a:bodyPr/>
                    <a:lstStyle/>
                    <a:p>
                      <a:pPr algn="just" fontAlgn="auto"/>
                      <a:r>
                        <a:rPr lang="it-IT" sz="1150" b="0" i="0" u="none" strike="noStrike">
                          <a:solidFill>
                            <a:srgbClr val="000000"/>
                          </a:solidFill>
                          <a:latin typeface="Calibri"/>
                        </a:rPr>
                        <a:t>DECRETO DEL PRESIDENTE DEL CONSIGLIO DEI MINISTRI 3 dicembre 2013 </a:t>
                      </a:r>
                    </a:p>
                  </a:txBody>
                  <a:tcPr marL="9525" marR="9525" marT="9525" marB="0" anchor="b"/>
                </a:tc>
              </a:tr>
              <a:tr h="370840">
                <a:tc>
                  <a:txBody>
                    <a:bodyPr/>
                    <a:lstStyle/>
                    <a:p>
                      <a:pPr algn="just" fontAlgn="auto"/>
                      <a:r>
                        <a:rPr lang="it-IT" sz="1150" b="0" i="0" u="none" strike="noStrike">
                          <a:solidFill>
                            <a:srgbClr val="000000"/>
                          </a:solidFill>
                          <a:latin typeface="Calibri"/>
                        </a:rPr>
                        <a:t>Adesione alla convenzione della piattaforma unica di pagamento Nodo dei Pagamenti-SPC </a:t>
                      </a:r>
                    </a:p>
                  </a:txBody>
                  <a:tcPr marL="9525" marR="9525" marT="9525" marB="0" anchor="b"/>
                </a:tc>
                <a:tc>
                  <a:txBody>
                    <a:bodyPr/>
                    <a:lstStyle/>
                    <a:p>
                      <a:pPr algn="just" fontAlgn="auto"/>
                      <a:r>
                        <a:rPr lang="it-IT" sz="1150" b="0" i="0" u="none" strike="noStrike" dirty="0">
                          <a:solidFill>
                            <a:srgbClr val="000000"/>
                          </a:solidFill>
                          <a:latin typeface="Calibri"/>
                        </a:rPr>
                        <a:t>31/12/2015</a:t>
                      </a:r>
                    </a:p>
                  </a:txBody>
                  <a:tcPr marL="9525" marR="9525" marT="9525" marB="0" anchor="b"/>
                </a:tc>
                <a:tc>
                  <a:txBody>
                    <a:bodyPr/>
                    <a:lstStyle/>
                    <a:p>
                      <a:pPr algn="just" fontAlgn="auto"/>
                      <a:r>
                        <a:rPr lang="it-IT" sz="1150" b="0" i="0" u="none" strike="noStrike" dirty="0">
                          <a:solidFill>
                            <a:srgbClr val="000000"/>
                          </a:solidFill>
                          <a:latin typeface="Calibri"/>
                        </a:rPr>
                        <a:t> </a:t>
                      </a:r>
                    </a:p>
                  </a:txBody>
                  <a:tcPr marL="9525" marR="9525" marT="9525" marB="0" anchor="b"/>
                </a:tc>
                <a:tc>
                  <a:txBody>
                    <a:bodyPr/>
                    <a:lstStyle/>
                    <a:p>
                      <a:pPr algn="just" fontAlgn="auto"/>
                      <a:r>
                        <a:rPr lang="it-IT" sz="1150" b="0" i="0" u="none" strike="noStrike">
                          <a:solidFill>
                            <a:srgbClr val="000000"/>
                          </a:solidFill>
                          <a:latin typeface="Calibri"/>
                        </a:rPr>
                        <a:t>art. 5 comma1 del Decreto Legislativo 7 marzo 2005, n. 82 CAD e Linee Guida Versione 1.1 gennaio 2014 </a:t>
                      </a:r>
                    </a:p>
                  </a:txBody>
                  <a:tcPr marL="9525" marR="9525" marT="9525" marB="0" anchor="b"/>
                </a:tc>
              </a:tr>
              <a:tr h="370840">
                <a:tc>
                  <a:txBody>
                    <a:bodyPr/>
                    <a:lstStyle/>
                    <a:p>
                      <a:pPr algn="just" fontAlgn="auto"/>
                      <a:r>
                        <a:rPr lang="it-IT" sz="1150" b="0" i="0" u="none" strike="noStrike">
                          <a:solidFill>
                            <a:srgbClr val="000000"/>
                          </a:solidFill>
                          <a:latin typeface="Calibri"/>
                        </a:rPr>
                        <a:t>Documento Informatico (Dematerializzazione) </a:t>
                      </a:r>
                    </a:p>
                  </a:txBody>
                  <a:tcPr marL="9525" marR="9525" marT="9525" marB="0" anchor="b"/>
                </a:tc>
                <a:tc>
                  <a:txBody>
                    <a:bodyPr/>
                    <a:lstStyle/>
                    <a:p>
                      <a:pPr algn="just" fontAlgn="auto"/>
                      <a:r>
                        <a:rPr lang="it-IT" sz="1150" b="0" i="0" u="none" strike="noStrike">
                          <a:solidFill>
                            <a:srgbClr val="000000"/>
                          </a:solidFill>
                          <a:latin typeface="Calibri"/>
                        </a:rPr>
                        <a:t>11/08/2016</a:t>
                      </a:r>
                    </a:p>
                  </a:txBody>
                  <a:tcPr marL="9525" marR="9525" marT="9525" marB="0" anchor="b"/>
                </a:tc>
                <a:tc>
                  <a:txBody>
                    <a:bodyPr/>
                    <a:lstStyle/>
                    <a:p>
                      <a:pPr algn="just" fontAlgn="auto"/>
                      <a:r>
                        <a:rPr lang="it-IT" sz="1150" b="0" i="0" u="none" strike="noStrike" dirty="0">
                          <a:solidFill>
                            <a:srgbClr val="000000"/>
                          </a:solidFill>
                          <a:latin typeface="Calibri"/>
                        </a:rPr>
                        <a:t> </a:t>
                      </a:r>
                    </a:p>
                  </a:txBody>
                  <a:tcPr marL="9525" marR="9525" marT="9525" marB="0" anchor="b"/>
                </a:tc>
                <a:tc>
                  <a:txBody>
                    <a:bodyPr/>
                    <a:lstStyle/>
                    <a:p>
                      <a:pPr algn="just" fontAlgn="auto"/>
                      <a:r>
                        <a:rPr lang="it-IT" sz="1150" b="0" i="0" u="none" strike="noStrike">
                          <a:solidFill>
                            <a:srgbClr val="000000"/>
                          </a:solidFill>
                          <a:latin typeface="Calibri"/>
                        </a:rPr>
                        <a:t>DPCM 13 Novembre 2014 pubblicato sulla GURI n.8 del 12 Gennaio 2015 </a:t>
                      </a:r>
                    </a:p>
                  </a:txBody>
                  <a:tcPr marL="9525" marR="9525" marT="9525" marB="0" anchor="b"/>
                </a:tc>
              </a:tr>
              <a:tr h="370840">
                <a:tc>
                  <a:txBody>
                    <a:bodyPr/>
                    <a:lstStyle/>
                    <a:p>
                      <a:pPr algn="just" fontAlgn="auto"/>
                      <a:r>
                        <a:rPr lang="it-IT" sz="1150" b="0" i="0" u="none" strike="noStrike">
                          <a:solidFill>
                            <a:srgbClr val="000000"/>
                          </a:solidFill>
                          <a:latin typeface="Calibri"/>
                        </a:rPr>
                        <a:t>Annotazione nel registro unico fatture </a:t>
                      </a:r>
                    </a:p>
                  </a:txBody>
                  <a:tcPr marL="9525" marR="9525" marT="9525" marB="0" anchor="b"/>
                </a:tc>
                <a:tc>
                  <a:txBody>
                    <a:bodyPr/>
                    <a:lstStyle/>
                    <a:p>
                      <a:pPr algn="just" fontAlgn="auto"/>
                      <a:r>
                        <a:rPr lang="it-IT" sz="1100" b="0" i="0" u="none" strike="noStrike">
                          <a:solidFill>
                            <a:srgbClr val="000000"/>
                          </a:solidFill>
                          <a:latin typeface="Calibri"/>
                        </a:rPr>
                        <a:t> </a:t>
                      </a:r>
                    </a:p>
                  </a:txBody>
                  <a:tcPr marL="9525" marR="9525" marT="9525" marB="0" anchor="b"/>
                </a:tc>
                <a:tc>
                  <a:txBody>
                    <a:bodyPr/>
                    <a:lstStyle/>
                    <a:p>
                      <a:pPr algn="just" fontAlgn="auto"/>
                      <a:r>
                        <a:rPr lang="it-IT" sz="1150" b="0" i="0" u="none" strike="noStrike" dirty="0">
                          <a:solidFill>
                            <a:srgbClr val="000000"/>
                          </a:solidFill>
                          <a:latin typeface="Calibri"/>
                        </a:rPr>
                        <a:t>entro 10 g dal ricevimento </a:t>
                      </a:r>
                    </a:p>
                  </a:txBody>
                  <a:tcPr marL="9525" marR="9525" marT="9525" marB="0" anchor="b"/>
                </a:tc>
                <a:tc>
                  <a:txBody>
                    <a:bodyPr/>
                    <a:lstStyle/>
                    <a:p>
                      <a:pPr algn="just" fontAlgn="auto"/>
                      <a:r>
                        <a:rPr lang="it-IT" sz="1150" b="0" i="0" u="none" strike="noStrike">
                          <a:solidFill>
                            <a:srgbClr val="000000"/>
                          </a:solidFill>
                          <a:latin typeface="Calibri"/>
                        </a:rPr>
                        <a:t>art.42 DL n.66 </a:t>
                      </a:r>
                    </a:p>
                  </a:txBody>
                  <a:tcPr marL="9525" marR="9525" marT="9525" marB="0" anchor="b"/>
                </a:tc>
              </a:tr>
              <a:tr h="370840">
                <a:tc>
                  <a:txBody>
                    <a:bodyPr/>
                    <a:lstStyle/>
                    <a:p>
                      <a:pPr algn="just" fontAlgn="auto"/>
                      <a:r>
                        <a:rPr lang="it-IT" sz="1150" b="0" i="0" u="none" strike="noStrike">
                          <a:solidFill>
                            <a:srgbClr val="000000"/>
                          </a:solidFill>
                          <a:latin typeface="Calibri"/>
                        </a:rPr>
                        <a:t>Prezzi di riferimento di cui all’art. 9 del d.l. 66/2014 </a:t>
                      </a:r>
                    </a:p>
                  </a:txBody>
                  <a:tcPr marL="9525" marR="9525" marT="9525" marB="0" anchor="b"/>
                </a:tc>
                <a:tc>
                  <a:txBody>
                    <a:bodyPr/>
                    <a:lstStyle/>
                    <a:p>
                      <a:pPr algn="just" fontAlgn="auto"/>
                      <a:r>
                        <a:rPr lang="it-IT" sz="1100" b="0" i="0" u="none" strike="noStrike">
                          <a:solidFill>
                            <a:srgbClr val="000000"/>
                          </a:solidFill>
                          <a:latin typeface="Calibri"/>
                        </a:rPr>
                        <a:t> </a:t>
                      </a:r>
                    </a:p>
                  </a:txBody>
                  <a:tcPr marL="9525" marR="9525" marT="9525" marB="0" anchor="b"/>
                </a:tc>
                <a:tc>
                  <a:txBody>
                    <a:bodyPr/>
                    <a:lstStyle/>
                    <a:p>
                      <a:pPr algn="just" fontAlgn="auto"/>
                      <a:r>
                        <a:rPr lang="it-IT" sz="1150" b="0" i="0" u="none" strike="noStrike" dirty="0">
                          <a:solidFill>
                            <a:srgbClr val="000000"/>
                          </a:solidFill>
                          <a:latin typeface="Calibri"/>
                        </a:rPr>
                        <a:t>entro 30 </a:t>
                      </a:r>
                      <a:r>
                        <a:rPr lang="it-IT" sz="1150" b="0" i="0" u="none" strike="noStrike" dirty="0" err="1">
                          <a:solidFill>
                            <a:srgbClr val="000000"/>
                          </a:solidFill>
                          <a:latin typeface="Calibri"/>
                        </a:rPr>
                        <a:t>gg</a:t>
                      </a:r>
                      <a:r>
                        <a:rPr lang="it-IT" sz="1150" b="0" i="0" u="none" strike="noStrike" dirty="0">
                          <a:solidFill>
                            <a:srgbClr val="000000"/>
                          </a:solidFill>
                          <a:latin typeface="Calibri"/>
                        </a:rPr>
                        <a:t> firma contratto </a:t>
                      </a:r>
                    </a:p>
                  </a:txBody>
                  <a:tcPr marL="9525" marR="9525" marT="9525" marB="0" anchor="b"/>
                </a:tc>
                <a:tc>
                  <a:txBody>
                    <a:bodyPr/>
                    <a:lstStyle/>
                    <a:p>
                      <a:pPr algn="just" fontAlgn="auto"/>
                      <a:r>
                        <a:rPr lang="it-IT" sz="1150" b="0" i="0" u="none" strike="noStrike" dirty="0">
                          <a:solidFill>
                            <a:srgbClr val="000000"/>
                          </a:solidFill>
                          <a:latin typeface="Calibri"/>
                        </a:rPr>
                        <a:t>Delibera n. CP- 22 del 26 novembre 2014 </a:t>
                      </a:r>
                    </a:p>
                  </a:txBody>
                  <a:tcPr marL="9525" marR="9525" marT="9525" marB="0" anchor="b"/>
                </a:tc>
              </a:tr>
              <a:tr h="370840">
                <a:tc>
                  <a:txBody>
                    <a:bodyPr/>
                    <a:lstStyle/>
                    <a:p>
                      <a:pPr algn="just" fontAlgn="auto"/>
                      <a:r>
                        <a:rPr lang="it-IT" sz="1150" b="0" i="0" u="none" strike="noStrike">
                          <a:solidFill>
                            <a:srgbClr val="000000"/>
                          </a:solidFill>
                          <a:latin typeface="Calibri"/>
                        </a:rPr>
                        <a:t>Piano di Continuità Operativa ed il Piano di “Disaster Recovery” </a:t>
                      </a:r>
                    </a:p>
                  </a:txBody>
                  <a:tcPr marL="9525" marR="9525" marT="9525" marB="0" anchor="b"/>
                </a:tc>
                <a:tc>
                  <a:txBody>
                    <a:bodyPr/>
                    <a:lstStyle/>
                    <a:p>
                      <a:pPr algn="just" fontAlgn="auto"/>
                      <a:r>
                        <a:rPr lang="it-IT" sz="1100" b="0" i="0" u="none" strike="noStrike">
                          <a:solidFill>
                            <a:srgbClr val="000000"/>
                          </a:solidFill>
                          <a:latin typeface="Calibri"/>
                        </a:rPr>
                        <a:t> </a:t>
                      </a:r>
                    </a:p>
                  </a:txBody>
                  <a:tcPr marL="9525" marR="9525" marT="9525" marB="0" anchor="b"/>
                </a:tc>
                <a:tc>
                  <a:txBody>
                    <a:bodyPr/>
                    <a:lstStyle/>
                    <a:p>
                      <a:pPr algn="just" fontAlgn="auto"/>
                      <a:r>
                        <a:rPr lang="it-IT" sz="1150" b="0" i="0" u="none" strike="noStrike">
                          <a:solidFill>
                            <a:srgbClr val="000000"/>
                          </a:solidFill>
                          <a:latin typeface="Calibri"/>
                        </a:rPr>
                        <a:t>secondo previsioni SDF </a:t>
                      </a:r>
                    </a:p>
                  </a:txBody>
                  <a:tcPr marL="9525" marR="9525" marT="9525" marB="0" anchor="b"/>
                </a:tc>
                <a:tc>
                  <a:txBody>
                    <a:bodyPr/>
                    <a:lstStyle/>
                    <a:p>
                      <a:pPr algn="just" fontAlgn="auto"/>
                      <a:r>
                        <a:rPr lang="da-DK" sz="1150" b="0" i="0" u="none" strike="noStrike" dirty="0">
                          <a:solidFill>
                            <a:srgbClr val="000000"/>
                          </a:solidFill>
                          <a:latin typeface="Calibri"/>
                        </a:rPr>
                        <a:t>art. 50-bis D.Lgs. 82/2005 (CAD) come mod. D.Lgs. n. 235/2010 </a:t>
                      </a:r>
                    </a:p>
                  </a:txBody>
                  <a:tcPr marL="9525" marR="9525" marT="9525" marB="0" anchor="b"/>
                </a:tc>
              </a:tr>
              <a:tr h="370840">
                <a:tc>
                  <a:txBody>
                    <a:bodyPr/>
                    <a:lstStyle/>
                    <a:p>
                      <a:pPr algn="just" fontAlgn="auto"/>
                      <a:r>
                        <a:rPr lang="it-IT" sz="1150" b="0" i="0" u="none" strike="noStrike">
                          <a:solidFill>
                            <a:srgbClr val="000000"/>
                          </a:solidFill>
                          <a:latin typeface="Calibri"/>
                        </a:rPr>
                        <a:t>Piano Triennale dotazioni strumentali + relazione </a:t>
                      </a:r>
                    </a:p>
                  </a:txBody>
                  <a:tcPr marL="9525" marR="9525" marT="9525" marB="0" anchor="b"/>
                </a:tc>
                <a:tc>
                  <a:txBody>
                    <a:bodyPr/>
                    <a:lstStyle/>
                    <a:p>
                      <a:pPr algn="just" fontAlgn="auto"/>
                      <a:r>
                        <a:rPr lang="it-IT" sz="1150" b="0" i="0" u="none" strike="noStrike">
                          <a:solidFill>
                            <a:srgbClr val="000000"/>
                          </a:solidFill>
                          <a:latin typeface="Calibri"/>
                        </a:rPr>
                        <a:t> </a:t>
                      </a:r>
                    </a:p>
                  </a:txBody>
                  <a:tcPr marL="9525" marR="9525" marT="9525" marB="0" anchor="b"/>
                </a:tc>
                <a:tc>
                  <a:txBody>
                    <a:bodyPr/>
                    <a:lstStyle/>
                    <a:p>
                      <a:pPr algn="just" fontAlgn="auto"/>
                      <a:r>
                        <a:rPr lang="it-IT" sz="1150" b="0" i="0" u="none" strike="noStrike">
                          <a:solidFill>
                            <a:srgbClr val="000000"/>
                          </a:solidFill>
                          <a:latin typeface="Calibri"/>
                        </a:rPr>
                        <a:t>con approvazione bilancio di previsione e consuntivo </a:t>
                      </a:r>
                    </a:p>
                  </a:txBody>
                  <a:tcPr marL="9525" marR="9525" marT="9525" marB="0" anchor="b"/>
                </a:tc>
                <a:tc>
                  <a:txBody>
                    <a:bodyPr/>
                    <a:lstStyle/>
                    <a:p>
                      <a:pPr algn="just" fontAlgn="auto"/>
                      <a:r>
                        <a:rPr lang="it-IT" sz="1150" b="0" i="0" u="none" strike="noStrike" dirty="0">
                          <a:solidFill>
                            <a:srgbClr val="000000"/>
                          </a:solidFill>
                          <a:latin typeface="Calibri"/>
                        </a:rPr>
                        <a:t> </a:t>
                      </a:r>
                    </a:p>
                  </a:txBody>
                  <a:tcPr marL="9525" marR="9525" marT="9525" marB="0" anchor="b"/>
                </a:tc>
              </a:tr>
              <a:tr h="370840">
                <a:tc>
                  <a:txBody>
                    <a:bodyPr/>
                    <a:lstStyle/>
                    <a:p>
                      <a:pPr algn="just" fontAlgn="auto"/>
                      <a:r>
                        <a:rPr lang="it-IT" sz="1150" b="0" i="0" u="none" strike="noStrike">
                          <a:solidFill>
                            <a:srgbClr val="000000"/>
                          </a:solidFill>
                          <a:latin typeface="Calibri"/>
                        </a:rPr>
                        <a:t>Generazione Ambiente di sicurezza Entratel </a:t>
                      </a:r>
                    </a:p>
                  </a:txBody>
                  <a:tcPr marL="9525" marR="9525" marT="9525" marB="0" anchor="b"/>
                </a:tc>
                <a:tc>
                  <a:txBody>
                    <a:bodyPr/>
                    <a:lstStyle/>
                    <a:p>
                      <a:pPr algn="just" fontAlgn="auto"/>
                      <a:r>
                        <a:rPr lang="it-IT" sz="1150" b="0" i="0" u="none" strike="noStrike">
                          <a:solidFill>
                            <a:srgbClr val="000000"/>
                          </a:solidFill>
                          <a:latin typeface="Calibri"/>
                        </a:rPr>
                        <a:t> </a:t>
                      </a:r>
                    </a:p>
                  </a:txBody>
                  <a:tcPr marL="9525" marR="9525" marT="9525" marB="0" anchor="b"/>
                </a:tc>
                <a:tc>
                  <a:txBody>
                    <a:bodyPr/>
                    <a:lstStyle/>
                    <a:p>
                      <a:pPr algn="just" fontAlgn="auto"/>
                      <a:r>
                        <a:rPr lang="it-IT" sz="1150" b="0" i="0" u="none" strike="noStrike">
                          <a:solidFill>
                            <a:srgbClr val="000000"/>
                          </a:solidFill>
                          <a:latin typeface="Calibri"/>
                        </a:rPr>
                        <a:t>triennio </a:t>
                      </a:r>
                    </a:p>
                  </a:txBody>
                  <a:tcPr marL="9525" marR="9525" marT="9525" marB="0" anchor="b"/>
                </a:tc>
                <a:tc>
                  <a:txBody>
                    <a:bodyPr/>
                    <a:lstStyle/>
                    <a:p>
                      <a:pPr algn="just" fontAlgn="auto"/>
                      <a:r>
                        <a:rPr lang="it-IT" sz="1150" b="0" i="0" u="none" strike="noStrike" dirty="0">
                          <a:solidFill>
                            <a:srgbClr val="000000"/>
                          </a:solidFill>
                          <a:latin typeface="Calibri"/>
                        </a:rPr>
                        <a:t> </a:t>
                      </a:r>
                    </a:p>
                  </a:txBody>
                  <a:tcPr marL="9525" marR="9525" marT="9525" marB="0" anchor="b"/>
                </a:tc>
              </a:tr>
              <a:tr h="370840">
                <a:tc>
                  <a:txBody>
                    <a:bodyPr/>
                    <a:lstStyle/>
                    <a:p>
                      <a:pPr algn="just" fontAlgn="auto"/>
                      <a:r>
                        <a:rPr lang="it-IT" sz="1150" b="0" i="0" u="none" strike="noStrike">
                          <a:solidFill>
                            <a:srgbClr val="000000"/>
                          </a:solidFill>
                          <a:latin typeface="Calibri"/>
                        </a:rPr>
                        <a:t>Verifica funzionalità Piano di Continuità Operativa </a:t>
                      </a:r>
                    </a:p>
                  </a:txBody>
                  <a:tcPr marL="9525" marR="9525" marT="9525" marB="0" anchor="b"/>
                </a:tc>
                <a:tc>
                  <a:txBody>
                    <a:bodyPr/>
                    <a:lstStyle/>
                    <a:p>
                      <a:pPr algn="l" fontAlgn="b"/>
                      <a:endParaRPr lang="it-IT" sz="1100" b="0" i="0" u="none" strike="noStrike">
                        <a:solidFill>
                          <a:srgbClr val="000000"/>
                        </a:solidFill>
                        <a:latin typeface="Calibri"/>
                      </a:endParaRPr>
                    </a:p>
                  </a:txBody>
                  <a:tcPr marL="9525" marR="9525" marT="9525" marB="0" anchor="b"/>
                </a:tc>
                <a:tc>
                  <a:txBody>
                    <a:bodyPr/>
                    <a:lstStyle/>
                    <a:p>
                      <a:pPr algn="just" fontAlgn="auto"/>
                      <a:r>
                        <a:rPr lang="it-IT" sz="1150" b="0" i="0" u="none" strike="noStrike">
                          <a:solidFill>
                            <a:srgbClr val="000000"/>
                          </a:solidFill>
                          <a:latin typeface="Calibri"/>
                        </a:rPr>
                        <a:t>biennio </a:t>
                      </a:r>
                    </a:p>
                  </a:txBody>
                  <a:tcPr marL="9525" marR="9525" marT="9525" marB="0" anchor="b"/>
                </a:tc>
                <a:tc>
                  <a:txBody>
                    <a:bodyPr/>
                    <a:lstStyle/>
                    <a:p>
                      <a:pPr algn="just" fontAlgn="auto"/>
                      <a:r>
                        <a:rPr lang="it-IT" sz="1150" b="0" i="0" u="none" strike="noStrike" dirty="0">
                          <a:solidFill>
                            <a:srgbClr val="000000"/>
                          </a:solidFill>
                          <a:latin typeface="Calibri"/>
                        </a:rPr>
                        <a:t>art. 50-bis </a:t>
                      </a:r>
                      <a:r>
                        <a:rPr lang="it-IT" sz="1150" b="0" i="0" u="none" strike="noStrike" dirty="0" err="1">
                          <a:solidFill>
                            <a:srgbClr val="000000"/>
                          </a:solidFill>
                          <a:latin typeface="Calibri"/>
                        </a:rPr>
                        <a:t>D.Lgs.</a:t>
                      </a:r>
                      <a:r>
                        <a:rPr lang="it-IT" sz="1150" b="0" i="0" u="none" strike="noStrike" dirty="0">
                          <a:solidFill>
                            <a:srgbClr val="000000"/>
                          </a:solidFill>
                          <a:latin typeface="Calibri"/>
                        </a:rPr>
                        <a:t> 82/2005 (CAD) come mod. </a:t>
                      </a:r>
                      <a:r>
                        <a:rPr lang="it-IT" sz="1150" b="0" i="0" u="none" strike="noStrike" dirty="0" err="1">
                          <a:solidFill>
                            <a:srgbClr val="000000"/>
                          </a:solidFill>
                          <a:latin typeface="Calibri"/>
                        </a:rPr>
                        <a:t>D.Lgs.</a:t>
                      </a:r>
                      <a:r>
                        <a:rPr lang="it-IT" sz="1150" b="0" i="0" u="none" strike="noStrike" dirty="0">
                          <a:solidFill>
                            <a:srgbClr val="000000"/>
                          </a:solidFill>
                          <a:latin typeface="Calibri"/>
                        </a:rPr>
                        <a:t> n. 235/2010 - linee guida </a:t>
                      </a:r>
                      <a:r>
                        <a:rPr lang="it-IT" sz="1150" b="0" i="0" u="none" strike="noStrike" dirty="0" err="1">
                          <a:solidFill>
                            <a:srgbClr val="000000"/>
                          </a:solidFill>
                          <a:latin typeface="Calibri"/>
                        </a:rPr>
                        <a:t>AgiD</a:t>
                      </a:r>
                      <a:r>
                        <a:rPr lang="it-IT" sz="1150" b="0" i="0" u="none" strike="noStrike" dirty="0">
                          <a:solidFill>
                            <a:srgbClr val="000000"/>
                          </a:solidFill>
                          <a:latin typeface="Calibri"/>
                        </a:rPr>
                        <a:t> </a:t>
                      </a:r>
                    </a:p>
                  </a:txBody>
                  <a:tcPr marL="9525" marR="9525" marT="9525" marB="0" anchor="b"/>
                </a:tc>
              </a:tr>
              <a:tr h="370840">
                <a:tc>
                  <a:txBody>
                    <a:bodyPr/>
                    <a:lstStyle/>
                    <a:p>
                      <a:pPr algn="just" fontAlgn="auto"/>
                      <a:r>
                        <a:rPr lang="it-IT" sz="1150" b="0" i="0" u="none" strike="noStrike">
                          <a:solidFill>
                            <a:srgbClr val="000000"/>
                          </a:solidFill>
                          <a:latin typeface="Calibri"/>
                        </a:rPr>
                        <a:t>Aggiornamento contenuti IPA </a:t>
                      </a:r>
                    </a:p>
                  </a:txBody>
                  <a:tcPr marL="9525" marR="9525" marT="9525" marB="0" anchor="b"/>
                </a:tc>
                <a:tc>
                  <a:txBody>
                    <a:bodyPr/>
                    <a:lstStyle/>
                    <a:p>
                      <a:pPr algn="l" fontAlgn="b"/>
                      <a:endParaRPr lang="it-IT" sz="1100" b="0" i="0" u="none" strike="noStrike">
                        <a:solidFill>
                          <a:srgbClr val="000000"/>
                        </a:solidFill>
                        <a:latin typeface="Calibri"/>
                      </a:endParaRPr>
                    </a:p>
                  </a:txBody>
                  <a:tcPr marL="9525" marR="9525" marT="9525" marB="0" anchor="b"/>
                </a:tc>
                <a:tc>
                  <a:txBody>
                    <a:bodyPr/>
                    <a:lstStyle/>
                    <a:p>
                      <a:pPr algn="just" fontAlgn="auto"/>
                      <a:r>
                        <a:rPr lang="it-IT" sz="1150" b="0" i="0" u="none" strike="noStrike">
                          <a:solidFill>
                            <a:srgbClr val="000000"/>
                          </a:solidFill>
                          <a:latin typeface="Calibri"/>
                        </a:rPr>
                        <a:t>semestrale </a:t>
                      </a:r>
                    </a:p>
                  </a:txBody>
                  <a:tcPr marL="9525" marR="9525" marT="9525" marB="0" anchor="b"/>
                </a:tc>
                <a:tc>
                  <a:txBody>
                    <a:bodyPr/>
                    <a:lstStyle/>
                    <a:p>
                      <a:pPr algn="just" fontAlgn="auto"/>
                      <a:r>
                        <a:rPr lang="de-DE" sz="1150" b="0" i="0" u="none" strike="noStrike" dirty="0" err="1">
                          <a:solidFill>
                            <a:srgbClr val="000000"/>
                          </a:solidFill>
                          <a:latin typeface="Calibri"/>
                        </a:rPr>
                        <a:t>art</a:t>
                      </a:r>
                      <a:r>
                        <a:rPr lang="de-DE" sz="1150" b="0" i="0" u="none" strike="noStrike" dirty="0">
                          <a:solidFill>
                            <a:srgbClr val="000000"/>
                          </a:solidFill>
                          <a:latin typeface="Calibri"/>
                        </a:rPr>
                        <a:t>. 57-bis c. 3 </a:t>
                      </a:r>
                      <a:r>
                        <a:rPr lang="de-DE" sz="1150" b="0" i="0" u="none" strike="noStrike" dirty="0" err="1">
                          <a:solidFill>
                            <a:srgbClr val="000000"/>
                          </a:solidFill>
                          <a:latin typeface="Calibri"/>
                        </a:rPr>
                        <a:t>D.Lgs</a:t>
                      </a:r>
                      <a:r>
                        <a:rPr lang="de-DE" sz="1150" b="0" i="0" u="none" strike="noStrike" dirty="0">
                          <a:solidFill>
                            <a:srgbClr val="000000"/>
                          </a:solidFill>
                          <a:latin typeface="Calibri"/>
                        </a:rPr>
                        <a:t>. n. 235/2010 (CAD </a:t>
                      </a:r>
                    </a:p>
                  </a:txBody>
                  <a:tcPr marL="9525" marR="9525" marT="9525" marB="0" anchor="b"/>
                </a:tc>
              </a:tr>
            </a:tbl>
          </a:graphicData>
        </a:graphic>
      </p:graphicFrame>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609600" y="1066800"/>
            <a:ext cx="8001000" cy="533400"/>
          </a:xfrm>
          <a:prstGeom prst="rect">
            <a:avLst/>
          </a:prstGeom>
          <a:noFill/>
          <a:ln w="9525">
            <a:noFill/>
            <a:round/>
            <a:headEnd/>
            <a:tailEnd/>
          </a:ln>
        </p:spPr>
        <p:txBody>
          <a:bodyPr wrap="none" anchor="ctr"/>
          <a:lstStyle/>
          <a:p>
            <a:endParaRPr lang="it-IT"/>
          </a:p>
        </p:txBody>
      </p:sp>
      <p:sp>
        <p:nvSpPr>
          <p:cNvPr id="31747" name="Text Box 2"/>
          <p:cNvSpPr txBox="1">
            <a:spLocks noChangeArrowheads="1"/>
          </p:cNvSpPr>
          <p:nvPr/>
        </p:nvSpPr>
        <p:spPr bwMode="auto">
          <a:xfrm>
            <a:off x="971600" y="1268761"/>
            <a:ext cx="7632847" cy="4680520"/>
          </a:xfrm>
          <a:prstGeom prst="rect">
            <a:avLst/>
          </a:prstGeom>
          <a:noFill/>
          <a:ln w="9525">
            <a:noFill/>
            <a:round/>
            <a:headEnd/>
            <a:tailEnd/>
          </a:ln>
        </p:spPr>
        <p:txBody>
          <a:bodyPr/>
          <a:lstStyle/>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rPr>
              <a:t>C.A.D. Codice dell'amministrazione digitale</a:t>
            </a:r>
          </a:p>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err="1" smtClean="0">
                <a:solidFill>
                  <a:srgbClr val="000000"/>
                </a:solidFill>
              </a:rPr>
              <a:t>Dematerializzazione</a:t>
            </a:r>
            <a:r>
              <a:rPr lang="it-IT" sz="2800" b="1" dirty="0" smtClean="0">
                <a:solidFill>
                  <a:srgbClr val="000000"/>
                </a:solidFill>
              </a:rPr>
              <a:t> </a:t>
            </a:r>
            <a:r>
              <a:rPr lang="it-IT" sz="2800" b="1" dirty="0">
                <a:solidFill>
                  <a:srgbClr val="000000"/>
                </a:solidFill>
              </a:rPr>
              <a:t>dei documenti</a:t>
            </a:r>
          </a:p>
          <a:p>
            <a:pPr algn="just"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800" dirty="0">
                <a:solidFill>
                  <a:srgbClr val="000000"/>
                </a:solidFill>
              </a:rPr>
              <a:t>Si sviluppa il processo di dematerializzazione dei documenti prevedendo che le pubbliche amministrazioni debbano formare gli originali dei propri documenti utilizzando le tecnologie </a:t>
            </a:r>
            <a:r>
              <a:rPr lang="it-IT" sz="1800" dirty="0" smtClean="0">
                <a:solidFill>
                  <a:schemeClr val="tx1"/>
                </a:solidFill>
              </a:rPr>
              <a:t>informatiche</a:t>
            </a:r>
          </a:p>
          <a:p>
            <a:pPr algn="just"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800" i="1" dirty="0" smtClean="0">
                <a:solidFill>
                  <a:schemeClr val="tx1"/>
                </a:solidFill>
              </a:rPr>
              <a:t>Validità dei documenti informatici (art. 22, 23, 23-bis, 23-ter.). Il nuovo CAD fornisce indicazioni sulla validità delle copie informatiche di documenti con riferimento preciso circa le diverse possibilità (copia digitale del documento cartaceo, duplicazione digitale, ecc.).</a:t>
            </a:r>
          </a:p>
          <a:p>
            <a:pPr algn="just">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i="1" dirty="0" smtClean="0"/>
              <a:t>Con il </a:t>
            </a:r>
            <a:r>
              <a:rPr lang="it-IT" i="1" dirty="0" err="1" smtClean="0"/>
              <a:t>d.lgs</a:t>
            </a:r>
            <a:r>
              <a:rPr lang="it-IT" i="1" dirty="0" smtClean="0"/>
              <a:t> 179/2016 </a:t>
            </a:r>
            <a:r>
              <a:rPr lang="it-IT" dirty="0" smtClean="0"/>
              <a:t>Viene reintrodotta la definizione di documento informatico: è considerato tale l’atto che viene sottoscritto con firma elettronica avanzata, qualificata o digitale che lo rendono efficace ai fino probatori in linea con quanto previsto dall’articolo 2702 del codice civile.</a:t>
            </a:r>
          </a:p>
          <a:p>
            <a:pPr algn="just"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1800" dirty="0">
              <a:solidFill>
                <a:schemeClr val="tx1"/>
              </a:solidFill>
            </a:endParaRPr>
          </a:p>
        </p:txBody>
      </p:sp>
      <p:sp>
        <p:nvSpPr>
          <p:cNvPr id="31748" name="Text Box 3"/>
          <p:cNvSpPr txBox="1">
            <a:spLocks noChangeArrowheads="1"/>
          </p:cNvSpPr>
          <p:nvPr/>
        </p:nvSpPr>
        <p:spPr bwMode="auto">
          <a:xfrm>
            <a:off x="467544" y="188640"/>
            <a:ext cx="8136904" cy="1008112"/>
          </a:xfrm>
          <a:prstGeom prst="rect">
            <a:avLst/>
          </a:prstGeom>
          <a:noFill/>
          <a:ln w="9525">
            <a:noFill/>
            <a:round/>
            <a:headEnd/>
            <a:tailEnd/>
          </a:ln>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EF2E25"/>
                </a:solidFill>
              </a:rPr>
              <a:t>La dematerializzazione dei documenti a scuola</a:t>
            </a:r>
            <a:br>
              <a:rPr lang="it-IT" sz="2800" b="1" dirty="0">
                <a:solidFill>
                  <a:srgbClr val="EF2E25"/>
                </a:solidFill>
              </a:rPr>
            </a:br>
            <a:r>
              <a:rPr lang="it-IT" sz="2800" b="1" dirty="0">
                <a:solidFill>
                  <a:srgbClr val="EF2E25"/>
                </a:solidFill>
              </a:rPr>
              <a:t>La norma</a:t>
            </a:r>
          </a:p>
        </p:txBody>
      </p:sp>
      <p:sp>
        <p:nvSpPr>
          <p:cNvPr id="31749" name="Line 4"/>
          <p:cNvSpPr>
            <a:spLocks noChangeShapeType="1"/>
          </p:cNvSpPr>
          <p:nvPr/>
        </p:nvSpPr>
        <p:spPr bwMode="auto">
          <a:xfrm>
            <a:off x="755576" y="1196752"/>
            <a:ext cx="7813675" cy="1588"/>
          </a:xfrm>
          <a:prstGeom prst="line">
            <a:avLst/>
          </a:prstGeom>
          <a:noFill/>
          <a:ln w="12600">
            <a:solidFill>
              <a:srgbClr val="EF2E25"/>
            </a:solidFill>
            <a:miter lim="800000"/>
            <a:headEnd/>
            <a:tailEnd/>
          </a:ln>
        </p:spPr>
        <p:txBody>
          <a:bodyPr/>
          <a:lstStyle/>
          <a:p>
            <a:endParaRPr lang="it-IT"/>
          </a:p>
        </p:txBody>
      </p:sp>
      <p:sp>
        <p:nvSpPr>
          <p:cNvPr id="6" name="Segnaposto piè di pagina 5"/>
          <p:cNvSpPr>
            <a:spLocks noGrp="1"/>
          </p:cNvSpPr>
          <p:nvPr>
            <p:ph type="ftr" sz="quarter" idx="11"/>
          </p:nvPr>
        </p:nvSpPr>
        <p:spPr/>
        <p:txBody>
          <a:bodyPr/>
          <a:lstStyle/>
          <a:p>
            <a:r>
              <a:rPr lang="it-IT" smtClean="0"/>
              <a:t>a cura dott. Maria Rosaria Tosiani</a:t>
            </a:r>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Ulteriori novità 1/2 </a:t>
            </a:r>
            <a:br>
              <a:rPr lang="it-IT" b="1" dirty="0" smtClean="0"/>
            </a:br>
            <a:r>
              <a:rPr lang="it-IT" dirty="0" smtClean="0"/>
              <a:t>Il futuro del CAD </a:t>
            </a:r>
            <a:endParaRPr lang="it-IT" dirty="0"/>
          </a:p>
        </p:txBody>
      </p:sp>
      <p:sp>
        <p:nvSpPr>
          <p:cNvPr id="3" name="Segnaposto contenuto 2"/>
          <p:cNvSpPr>
            <a:spLocks noGrp="1"/>
          </p:cNvSpPr>
          <p:nvPr>
            <p:ph idx="1"/>
          </p:nvPr>
        </p:nvSpPr>
        <p:spPr/>
        <p:txBody>
          <a:bodyPr>
            <a:normAutofit fontScale="62500" lnSpcReduction="20000"/>
          </a:bodyPr>
          <a:lstStyle/>
          <a:p>
            <a:r>
              <a:rPr lang="it-IT" dirty="0" smtClean="0"/>
              <a:t>È in discussione in Senato il disegno di Legge Delega "</a:t>
            </a:r>
            <a:r>
              <a:rPr lang="it-IT" b="1" dirty="0" smtClean="0"/>
              <a:t>Riorganizzazione delle amministrazioni pubbliche“, predisposto a seguito delle consultazioni sulla riforma amministrativa svolte nel maggio 2014, cui hanno partecipato oltre 40 mila persone. </a:t>
            </a:r>
          </a:p>
          <a:p>
            <a:r>
              <a:rPr lang="it-IT" dirty="0" smtClean="0"/>
              <a:t>È diretto a semplificare l'organizzazione della PA rendendo più agevoli e trasparenti le regole che ne disciplinano i rapporti con i cittadini, le imprese e i suoi dipendenti. </a:t>
            </a:r>
          </a:p>
          <a:p>
            <a:r>
              <a:rPr lang="it-IT" dirty="0" smtClean="0"/>
              <a:t>Il Governo è dunque delegato ad adottare uno o più decreti legislativi in modo da assicurare </a:t>
            </a:r>
            <a:r>
              <a:rPr lang="it-IT" b="1" dirty="0" smtClean="0"/>
              <a:t>la totale accessibilità on </a:t>
            </a:r>
            <a:r>
              <a:rPr lang="it-IT" b="1" dirty="0" err="1" smtClean="0"/>
              <a:t>line</a:t>
            </a:r>
            <a:r>
              <a:rPr lang="it-IT" b="1" dirty="0" smtClean="0"/>
              <a:t> alle informazioni e ai documenti in possesso delle amministrazioni pubbliche, ai pagamenti nei loro confronti, nonché all’erogazione dei servizi, con invio dei documenti al domicilio fisico ove la natura degli stessi non consenta l’invio in modalità telematiche. </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Ulteriori novità 2/</a:t>
            </a:r>
            <a:r>
              <a:rPr lang="it-IT" b="1" dirty="0" err="1" smtClean="0"/>
              <a:t>2</a:t>
            </a:r>
            <a:r>
              <a:rPr lang="it-IT" b="1" dirty="0" smtClean="0"/>
              <a:t> </a:t>
            </a:r>
            <a:br>
              <a:rPr lang="it-IT" b="1" dirty="0" smtClean="0"/>
            </a:br>
            <a:r>
              <a:rPr lang="it-IT" dirty="0" smtClean="0"/>
              <a:t>Il futuro del CAD </a:t>
            </a:r>
            <a:endParaRPr lang="it-IT" dirty="0"/>
          </a:p>
        </p:txBody>
      </p:sp>
      <p:sp>
        <p:nvSpPr>
          <p:cNvPr id="3" name="Segnaposto contenuto 2"/>
          <p:cNvSpPr>
            <a:spLocks noGrp="1"/>
          </p:cNvSpPr>
          <p:nvPr>
            <p:ph idx="1"/>
          </p:nvPr>
        </p:nvSpPr>
        <p:spPr/>
        <p:txBody>
          <a:bodyPr>
            <a:normAutofit fontScale="70000" lnSpcReduction="20000"/>
          </a:bodyPr>
          <a:lstStyle/>
          <a:p>
            <a:endParaRPr lang="it-IT" dirty="0" smtClean="0"/>
          </a:p>
          <a:p>
            <a:r>
              <a:rPr lang="it-IT" dirty="0" smtClean="0"/>
              <a:t>L'art. 1 sulla "</a:t>
            </a:r>
            <a:r>
              <a:rPr lang="it-IT" b="1" dirty="0" smtClean="0"/>
              <a:t>Carta della cittadinanza digitale“ prevede che il Governo adotti entro dodici mesi dalla data in entrata in vigore della legge, uno o più decreti legislativi volti a modificare e integrare il CAD, nel rispetto dei seguenti principi e criteri direttivi : </a:t>
            </a:r>
          </a:p>
          <a:p>
            <a:r>
              <a:rPr lang="it-IT" b="1" dirty="0" err="1" smtClean="0"/>
              <a:t>i.semplificare</a:t>
            </a:r>
            <a:r>
              <a:rPr lang="it-IT" b="1" dirty="0" smtClean="0"/>
              <a:t> le modalità di adozione delle regole tecniche e assicurare la neutralità tecnologica delle disposizioni del CAD; </a:t>
            </a:r>
          </a:p>
          <a:p>
            <a:r>
              <a:rPr lang="it-IT" b="1" dirty="0" smtClean="0"/>
              <a:t>j. coordinare formalmente e sostanzialmente il testo delle disposizioni vigenti, apportando le modifiche necessarie per garantire la coerenza giuridica, logica e sistematica della normativa e per adeguare, aggiornare e semplificare il linguaggio normativo; </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ltLang="it-IT" sz="2800" b="1" dirty="0" smtClean="0"/>
              <a:t>SPID: il Sistema Pubblico per l’Identità Digitale</a:t>
            </a:r>
            <a:endParaRPr lang="it-IT" dirty="0"/>
          </a:p>
        </p:txBody>
      </p:sp>
      <p:sp>
        <p:nvSpPr>
          <p:cNvPr id="5" name="Rettangolo 1"/>
          <p:cNvSpPr>
            <a:spLocks noChangeArrowheads="1"/>
          </p:cNvSpPr>
          <p:nvPr/>
        </p:nvSpPr>
        <p:spPr bwMode="auto">
          <a:xfrm>
            <a:off x="539552" y="1890985"/>
            <a:ext cx="5256584" cy="377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spcAft>
                <a:spcPts val="600"/>
              </a:spcAft>
              <a:buClr>
                <a:srgbClr val="C00000"/>
              </a:buClr>
              <a:buFont typeface="Wingdings 3" panose="05040102010807070707" pitchFamily="18" charset="2"/>
              <a:buChar char=""/>
            </a:pPr>
            <a:r>
              <a:rPr lang="it-IT" altLang="it-IT" sz="1600" b="1" dirty="0" smtClean="0"/>
              <a:t>Sistema per il rilascio e la gestione di Identità Digitali che i cittadini e le imprese utilizzano per accedere</a:t>
            </a:r>
            <a:r>
              <a:rPr lang="it-IT" altLang="it-IT" sz="1600" b="1" dirty="0">
                <a:solidFill>
                  <a:srgbClr val="C00000"/>
                </a:solidFill>
              </a:rPr>
              <a:t> </a:t>
            </a:r>
            <a:r>
              <a:rPr lang="it-IT" altLang="it-IT" sz="1600" b="1" dirty="0">
                <a:solidFill>
                  <a:schemeClr val="accent3">
                    <a:lumMod val="75000"/>
                  </a:schemeClr>
                </a:solidFill>
              </a:rPr>
              <a:t>a tutti i servizi in rete della PA</a:t>
            </a:r>
            <a:r>
              <a:rPr lang="it-IT" altLang="it-IT" sz="1600" b="1" dirty="0" smtClean="0"/>
              <a:t>, tramite la verifica della propria identità e di eventuali attributi qualificati </a:t>
            </a:r>
          </a:p>
          <a:p>
            <a:pPr marL="342900" indent="-342900" eaLnBrk="1" hangingPunct="1">
              <a:spcAft>
                <a:spcPts val="600"/>
              </a:spcAft>
              <a:buClr>
                <a:srgbClr val="C00000"/>
              </a:buClr>
              <a:buFont typeface="Wingdings 3" panose="05040102010807070707" pitchFamily="18" charset="2"/>
              <a:buChar char=""/>
            </a:pPr>
            <a:r>
              <a:rPr lang="it-IT" altLang="it-IT" sz="1600" b="1" dirty="0" smtClean="0"/>
              <a:t>Permette di utilizzare i </a:t>
            </a:r>
            <a:r>
              <a:rPr lang="it-IT" altLang="it-IT" sz="1600" b="1" dirty="0">
                <a:solidFill>
                  <a:schemeClr val="accent3">
                    <a:lumMod val="75000"/>
                  </a:schemeClr>
                </a:solidFill>
              </a:rPr>
              <a:t>servizi online non accessibili tramite CIE o CNS </a:t>
            </a:r>
            <a:r>
              <a:rPr lang="it-IT" altLang="it-IT" sz="1600" b="1" dirty="0" smtClean="0"/>
              <a:t>(Carta d’Identità Elettronica o Carta Nazionale dei Servizi)</a:t>
            </a:r>
          </a:p>
          <a:p>
            <a:pPr marL="342900" indent="-342900" eaLnBrk="1" hangingPunct="1">
              <a:spcAft>
                <a:spcPts val="600"/>
              </a:spcAft>
              <a:buClr>
                <a:srgbClr val="C00000"/>
              </a:buClr>
              <a:buFont typeface="Wingdings 3" panose="05040102010807070707" pitchFamily="18" charset="2"/>
              <a:buChar char=""/>
            </a:pPr>
            <a:r>
              <a:rPr lang="it-IT" altLang="it-IT" sz="1600" b="1" dirty="0" smtClean="0"/>
              <a:t>Il rilascio e la gestione dell’ID SPID e dei suoi attributi qualificati possono essere effettuati </a:t>
            </a:r>
            <a:r>
              <a:rPr lang="it-IT" altLang="it-IT" sz="1600" b="1" dirty="0" smtClean="0">
                <a:solidFill>
                  <a:schemeClr val="accent3">
                    <a:lumMod val="75000"/>
                  </a:schemeClr>
                </a:solidFill>
              </a:rPr>
              <a:t>unicamente da soggetti accreditati </a:t>
            </a:r>
            <a:r>
              <a:rPr lang="it-IT" altLang="it-IT" sz="1600" b="1" dirty="0" smtClean="0"/>
              <a:t>ad AGID</a:t>
            </a:r>
          </a:p>
          <a:p>
            <a:pPr marL="342900" indent="-342900" eaLnBrk="1" hangingPunct="1">
              <a:spcAft>
                <a:spcPts val="600"/>
              </a:spcAft>
              <a:buClr>
                <a:srgbClr val="C00000"/>
              </a:buClr>
              <a:buFont typeface="Wingdings 3" panose="05040102010807070707" pitchFamily="18" charset="2"/>
              <a:buChar char=""/>
            </a:pPr>
            <a:r>
              <a:rPr lang="it-IT" altLang="it-IT" sz="1600" b="1" dirty="0" smtClean="0"/>
              <a:t>Le </a:t>
            </a:r>
            <a:r>
              <a:rPr lang="it-IT" altLang="it-IT" sz="1600" b="1" dirty="0">
                <a:solidFill>
                  <a:schemeClr val="accent3">
                    <a:lumMod val="75000"/>
                  </a:schemeClr>
                </a:solidFill>
              </a:rPr>
              <a:t>imprese private </a:t>
            </a:r>
            <a:r>
              <a:rPr lang="it-IT" altLang="it-IT" sz="1600" b="1" dirty="0" smtClean="0"/>
              <a:t>possono utilizzare SPID come </a:t>
            </a:r>
            <a:r>
              <a:rPr lang="it-IT" altLang="it-IT" sz="1600" b="1" dirty="0" smtClean="0">
                <a:solidFill>
                  <a:schemeClr val="accent3">
                    <a:lumMod val="75000"/>
                  </a:schemeClr>
                </a:solidFill>
              </a:rPr>
              <a:t>sistema di accesso dei propri utenti </a:t>
            </a:r>
            <a:r>
              <a:rPr lang="it-IT" altLang="it-IT" sz="1600" b="1" dirty="0" smtClean="0"/>
              <a:t>ai servizi on line.</a:t>
            </a:r>
          </a:p>
        </p:txBody>
      </p:sp>
      <p:sp>
        <p:nvSpPr>
          <p:cNvPr id="6" name="Rettangolo arrotondato 5"/>
          <p:cNvSpPr/>
          <p:nvPr/>
        </p:nvSpPr>
        <p:spPr>
          <a:xfrm>
            <a:off x="410741" y="1352294"/>
            <a:ext cx="5385395" cy="4617956"/>
          </a:xfrm>
          <a:prstGeom prst="roundRect">
            <a:avLst>
              <a:gd name="adj" fmla="val 13367"/>
            </a:avLst>
          </a:prstGeom>
          <a:noFill/>
          <a:ln w="25400">
            <a:solidFill>
              <a:schemeClr val="accent3">
                <a:lumMod val="60000"/>
                <a:lumOff val="40000"/>
              </a:schemeClr>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Clr>
                <a:srgbClr val="FF0000"/>
              </a:buClr>
              <a:buSzPct val="50000"/>
              <a:defRPr/>
            </a:pPr>
            <a:endParaRPr lang="it-IT" sz="1200" dirty="0">
              <a:solidFill>
                <a:srgbClr val="000000"/>
              </a:solidFill>
              <a:latin typeface="Calibri" panose="020F0502020204030204" pitchFamily="34" charset="0"/>
              <a:cs typeface="Calibri" panose="020F0502020204030204" pitchFamily="34" charset="0"/>
            </a:endParaRPr>
          </a:p>
        </p:txBody>
      </p:sp>
      <p:grpSp>
        <p:nvGrpSpPr>
          <p:cNvPr id="3" name="Gruppo 1"/>
          <p:cNvGrpSpPr>
            <a:grpSpLocks/>
          </p:cNvGrpSpPr>
          <p:nvPr/>
        </p:nvGrpSpPr>
        <p:grpSpPr bwMode="auto">
          <a:xfrm>
            <a:off x="992038" y="918906"/>
            <a:ext cx="4228034" cy="781902"/>
            <a:chOff x="2000920" y="901342"/>
            <a:chExt cx="5163368" cy="918126"/>
          </a:xfrm>
        </p:grpSpPr>
        <p:sp>
          <p:nvSpPr>
            <p:cNvPr id="8" name="Rettangolo arrotondato 7"/>
            <p:cNvSpPr/>
            <p:nvPr/>
          </p:nvSpPr>
          <p:spPr>
            <a:xfrm>
              <a:off x="2000920" y="901342"/>
              <a:ext cx="5163368" cy="918126"/>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b="1" dirty="0">
                <a:latin typeface="Calibri" panose="020F0502020204030204" pitchFamily="34" charset="0"/>
                <a:cs typeface="Calibri" panose="020F0502020204030204" pitchFamily="34" charset="0"/>
              </a:endParaRPr>
            </a:p>
          </p:txBody>
        </p:sp>
        <p:sp>
          <p:nvSpPr>
            <p:cNvPr id="9" name="CasellaDiTesto 27"/>
            <p:cNvSpPr txBox="1">
              <a:spLocks noChangeArrowheads="1"/>
            </p:cNvSpPr>
            <p:nvPr/>
          </p:nvSpPr>
          <p:spPr bwMode="auto">
            <a:xfrm>
              <a:off x="2001738" y="1037009"/>
              <a:ext cx="5162550" cy="646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FF0000"/>
                </a:buClr>
                <a:buSzPct val="50000"/>
              </a:pPr>
              <a:r>
                <a:rPr lang="it-IT" altLang="it-IT" b="1" dirty="0" smtClean="0">
                  <a:solidFill>
                    <a:schemeClr val="bg1"/>
                  </a:solidFill>
                </a:rPr>
                <a:t>SPID – Sistema Pubblico </a:t>
              </a:r>
              <a:br>
                <a:rPr lang="it-IT" altLang="it-IT" b="1" dirty="0" smtClean="0">
                  <a:solidFill>
                    <a:schemeClr val="bg1"/>
                  </a:solidFill>
                </a:rPr>
              </a:br>
              <a:r>
                <a:rPr lang="it-IT" altLang="it-IT" b="1" dirty="0" smtClean="0">
                  <a:solidFill>
                    <a:schemeClr val="bg1"/>
                  </a:solidFill>
                </a:rPr>
                <a:t>per l’Identità Digitale</a:t>
              </a:r>
              <a:endParaRPr lang="it-IT" altLang="it-IT" b="1" dirty="0">
                <a:solidFill>
                  <a:schemeClr val="bg1"/>
                </a:solidFill>
              </a:endParaRPr>
            </a:p>
          </p:txBody>
        </p:sp>
      </p:grpSp>
      <p:pic>
        <p:nvPicPr>
          <p:cNvPr id="10" name="Immagine 9"/>
          <p:cNvPicPr>
            <a:picLocks noChangeAspect="1"/>
          </p:cNvPicPr>
          <p:nvPr/>
        </p:nvPicPr>
        <p:blipFill rotWithShape="1">
          <a:blip r:embed="rId2" cstate="print">
            <a:extLst>
              <a:ext uri="{28A0092B-C50C-407E-A947-70E740481C1C}">
                <a14:useLocalDpi xmlns:a14="http://schemas.microsoft.com/office/drawing/2010/main" xmlns="" val="0"/>
              </a:ext>
            </a:extLst>
          </a:blip>
          <a:srcRect l="27162" t="349" r="38975" b="-349"/>
          <a:stretch/>
        </p:blipFill>
        <p:spPr>
          <a:xfrm flipH="1">
            <a:off x="6121400" y="1004108"/>
            <a:ext cx="2566144" cy="50358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8745118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ltLang="it-IT" sz="2800" b="1" dirty="0" smtClean="0"/>
              <a:t>L’Identità Digitale secondo SPID</a:t>
            </a:r>
            <a:endParaRPr lang="it-IT" dirty="0"/>
          </a:p>
        </p:txBody>
      </p:sp>
      <p:sp>
        <p:nvSpPr>
          <p:cNvPr id="5" name="Rettangolo 1"/>
          <p:cNvSpPr>
            <a:spLocks noChangeArrowheads="1"/>
          </p:cNvSpPr>
          <p:nvPr/>
        </p:nvSpPr>
        <p:spPr bwMode="auto">
          <a:xfrm>
            <a:off x="539552" y="1967929"/>
            <a:ext cx="5184576"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Clr>
                <a:srgbClr val="C00000"/>
              </a:buClr>
              <a:buFont typeface="Wingdings 3" panose="05040102010807070707" pitchFamily="18" charset="2"/>
              <a:buChar char=""/>
            </a:pPr>
            <a:r>
              <a:rPr lang="it-IT" altLang="it-IT" b="1" dirty="0" smtClean="0"/>
              <a:t>Rappresentazione informatica della corrispondenza biunivoca tra un utente e i suoi attributi identificativi</a:t>
            </a:r>
          </a:p>
          <a:p>
            <a:pPr marL="342900" indent="-342900" eaLnBrk="1" hangingPunct="1">
              <a:buClr>
                <a:srgbClr val="C00000"/>
              </a:buClr>
              <a:buFont typeface="Wingdings 3" panose="05040102010807070707" pitchFamily="18" charset="2"/>
              <a:buChar char=""/>
            </a:pPr>
            <a:endParaRPr lang="it-IT" altLang="it-IT" b="1" dirty="0" smtClean="0"/>
          </a:p>
          <a:p>
            <a:pPr marL="342900" indent="-342900" eaLnBrk="1" hangingPunct="1">
              <a:buClr>
                <a:srgbClr val="C00000"/>
              </a:buClr>
              <a:buFont typeface="Wingdings 3" panose="05040102010807070707" pitchFamily="18" charset="2"/>
              <a:buChar char=""/>
            </a:pPr>
            <a:r>
              <a:rPr lang="it-IT" altLang="it-IT" b="1" dirty="0" smtClean="0"/>
              <a:t>Verifica attraverso l’insieme dei dati raccolti e registrati in forma digitale in conformità alla normativa</a:t>
            </a:r>
          </a:p>
          <a:p>
            <a:pPr marL="342900" indent="-342900" eaLnBrk="1" hangingPunct="1">
              <a:buClr>
                <a:srgbClr val="C00000"/>
              </a:buClr>
              <a:buFont typeface="Wingdings 3" panose="05040102010807070707" pitchFamily="18" charset="2"/>
              <a:buChar char=""/>
            </a:pPr>
            <a:endParaRPr lang="it-IT" altLang="it-IT" b="1" dirty="0"/>
          </a:p>
          <a:p>
            <a:pPr marL="342900" indent="-342900" eaLnBrk="1" hangingPunct="1">
              <a:buClr>
                <a:srgbClr val="C00000"/>
              </a:buClr>
              <a:buFont typeface="Wingdings 3" panose="05040102010807070707" pitchFamily="18" charset="2"/>
              <a:buChar char=""/>
            </a:pPr>
            <a:r>
              <a:rPr lang="it-IT" altLang="it-IT" b="1" dirty="0"/>
              <a:t>A</a:t>
            </a:r>
            <a:r>
              <a:rPr lang="it-IT" altLang="it-IT" b="1" dirty="0" smtClean="0"/>
              <a:t>ccesso a servizi on line in funzione di livelli di </a:t>
            </a:r>
            <a:r>
              <a:rPr lang="it-IT" altLang="it-IT" b="1" dirty="0" smtClean="0">
                <a:solidFill>
                  <a:schemeClr val="accent3">
                    <a:lumMod val="75000"/>
                  </a:schemeClr>
                </a:solidFill>
              </a:rPr>
              <a:t>robustezza </a:t>
            </a:r>
            <a:r>
              <a:rPr lang="it-IT" altLang="it-IT" b="1" dirty="0">
                <a:solidFill>
                  <a:schemeClr val="accent3">
                    <a:lumMod val="75000"/>
                  </a:schemeClr>
                </a:solidFill>
              </a:rPr>
              <a:t>dell’identità</a:t>
            </a:r>
            <a:r>
              <a:rPr lang="it-IT" altLang="it-IT" b="1" dirty="0"/>
              <a:t>, </a:t>
            </a:r>
            <a:r>
              <a:rPr lang="it-IT" altLang="it-IT" b="1" dirty="0" smtClean="0"/>
              <a:t>commisurati alla natura e alla tipologia delle informazioni rese disponibili. </a:t>
            </a:r>
            <a:endParaRPr lang="it-IT" altLang="it-IT" b="1" dirty="0">
              <a:latin typeface="Franklin Gothic Book" pitchFamily="34" charset="0"/>
            </a:endParaRPr>
          </a:p>
        </p:txBody>
      </p:sp>
      <p:sp>
        <p:nvSpPr>
          <p:cNvPr id="6" name="Rettangolo arrotondato 5"/>
          <p:cNvSpPr/>
          <p:nvPr/>
        </p:nvSpPr>
        <p:spPr>
          <a:xfrm>
            <a:off x="410741" y="1352294"/>
            <a:ext cx="5385395" cy="4617956"/>
          </a:xfrm>
          <a:prstGeom prst="roundRect">
            <a:avLst>
              <a:gd name="adj" fmla="val 11992"/>
            </a:avLst>
          </a:prstGeom>
          <a:noFill/>
          <a:ln w="25400">
            <a:solidFill>
              <a:schemeClr val="accent3">
                <a:lumMod val="60000"/>
                <a:lumOff val="40000"/>
              </a:schemeClr>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Clr>
                <a:srgbClr val="FF0000"/>
              </a:buClr>
              <a:buSzPct val="50000"/>
              <a:defRPr/>
            </a:pPr>
            <a:endParaRPr lang="it-IT" sz="1200" dirty="0">
              <a:solidFill>
                <a:srgbClr val="000000"/>
              </a:solidFill>
              <a:latin typeface="Calibri" panose="020F0502020204030204" pitchFamily="34" charset="0"/>
              <a:cs typeface="Calibri" panose="020F0502020204030204" pitchFamily="34" charset="0"/>
            </a:endParaRPr>
          </a:p>
        </p:txBody>
      </p:sp>
      <p:grpSp>
        <p:nvGrpSpPr>
          <p:cNvPr id="3" name="Gruppo 1"/>
          <p:cNvGrpSpPr>
            <a:grpSpLocks/>
          </p:cNvGrpSpPr>
          <p:nvPr/>
        </p:nvGrpSpPr>
        <p:grpSpPr bwMode="auto">
          <a:xfrm>
            <a:off x="992038" y="1052513"/>
            <a:ext cx="4228034" cy="558800"/>
            <a:chOff x="2000920" y="1117296"/>
            <a:chExt cx="5163368" cy="559197"/>
          </a:xfrm>
        </p:grpSpPr>
        <p:sp>
          <p:nvSpPr>
            <p:cNvPr id="8" name="Rettangolo arrotondato 7"/>
            <p:cNvSpPr/>
            <p:nvPr/>
          </p:nvSpPr>
          <p:spPr>
            <a:xfrm>
              <a:off x="2000920" y="1117296"/>
              <a:ext cx="5163368" cy="559197"/>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b="1" dirty="0">
                <a:latin typeface="Calibri" panose="020F0502020204030204" pitchFamily="34" charset="0"/>
                <a:cs typeface="Calibri" panose="020F0502020204030204" pitchFamily="34" charset="0"/>
              </a:endParaRPr>
            </a:p>
          </p:txBody>
        </p:sp>
        <p:sp>
          <p:nvSpPr>
            <p:cNvPr id="9" name="CasellaDiTesto 27"/>
            <p:cNvSpPr txBox="1">
              <a:spLocks noChangeArrowheads="1"/>
            </p:cNvSpPr>
            <p:nvPr/>
          </p:nvSpPr>
          <p:spPr bwMode="auto">
            <a:xfrm>
              <a:off x="2001738" y="1227031"/>
              <a:ext cx="5162550" cy="36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FF0000"/>
                </a:buClr>
                <a:buSzPct val="50000"/>
              </a:pPr>
              <a:r>
                <a:rPr lang="it-IT" altLang="it-IT" b="1" dirty="0">
                  <a:solidFill>
                    <a:schemeClr val="bg1"/>
                  </a:solidFill>
                </a:rPr>
                <a:t>Identità </a:t>
              </a:r>
              <a:r>
                <a:rPr lang="it-IT" altLang="it-IT" b="1" dirty="0" smtClean="0">
                  <a:solidFill>
                    <a:schemeClr val="bg1"/>
                  </a:solidFill>
                </a:rPr>
                <a:t>Digitale SPID</a:t>
              </a:r>
              <a:endParaRPr lang="it-IT" altLang="it-IT" b="1" dirty="0">
                <a:solidFill>
                  <a:schemeClr val="bg1"/>
                </a:solidFill>
              </a:endParaRPr>
            </a:p>
          </p:txBody>
        </p:sp>
      </p:grpSp>
      <p:pic>
        <p:nvPicPr>
          <p:cNvPr id="10" name="Immagine 9"/>
          <p:cNvPicPr>
            <a:picLocks noChangeAspect="1"/>
          </p:cNvPicPr>
          <p:nvPr/>
        </p:nvPicPr>
        <p:blipFill rotWithShape="1">
          <a:blip r:embed="rId2" cstate="print">
            <a:extLst>
              <a:ext uri="{28A0092B-C50C-407E-A947-70E740481C1C}">
                <a14:useLocalDpi xmlns:a14="http://schemas.microsoft.com/office/drawing/2010/main" xmlns="" val="0"/>
              </a:ext>
            </a:extLst>
          </a:blip>
          <a:srcRect l="20983" t="563" r="21759" b="-563"/>
          <a:stretch/>
        </p:blipFill>
        <p:spPr>
          <a:xfrm>
            <a:off x="6121400" y="1127748"/>
            <a:ext cx="2627064" cy="49534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8372788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ltLang="it-IT" sz="2800" b="1" dirty="0" smtClean="0"/>
              <a:t>Cosa dicono le norme di SPID?</a:t>
            </a:r>
            <a:endParaRPr lang="it-IT" dirty="0"/>
          </a:p>
        </p:txBody>
      </p:sp>
      <p:sp>
        <p:nvSpPr>
          <p:cNvPr id="5" name="Rettangolo 1"/>
          <p:cNvSpPr>
            <a:spLocks noChangeArrowheads="1"/>
          </p:cNvSpPr>
          <p:nvPr/>
        </p:nvSpPr>
        <p:spPr bwMode="auto">
          <a:xfrm>
            <a:off x="539552" y="908720"/>
            <a:ext cx="8136904" cy="5139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spcAft>
                <a:spcPts val="600"/>
              </a:spcAft>
              <a:buClr>
                <a:srgbClr val="C00000"/>
              </a:buClr>
              <a:buFont typeface="Wingdings 3" panose="05040102010807070707" pitchFamily="18" charset="2"/>
              <a:buChar char=""/>
            </a:pPr>
            <a:r>
              <a:rPr lang="it-IT" altLang="it-IT" sz="1400" b="1" dirty="0" smtClean="0"/>
              <a:t>Riferimenti: art. 64 del </a:t>
            </a:r>
            <a:r>
              <a:rPr lang="it-IT" altLang="it-IT" sz="1400" b="1" u="sng" dirty="0" smtClean="0">
                <a:solidFill>
                  <a:schemeClr val="accent3">
                    <a:lumMod val="75000"/>
                  </a:schemeClr>
                </a:solidFill>
                <a:hlinkClick r:id="rId2"/>
              </a:rPr>
              <a:t>CAD</a:t>
            </a:r>
            <a:r>
              <a:rPr lang="it-IT" altLang="it-IT" sz="1400" b="1" dirty="0" smtClean="0">
                <a:solidFill>
                  <a:schemeClr val="accent3">
                    <a:lumMod val="75000"/>
                  </a:schemeClr>
                </a:solidFill>
              </a:rPr>
              <a:t> </a:t>
            </a:r>
            <a:r>
              <a:rPr lang="it-IT" altLang="it-IT" sz="1400" b="1" dirty="0" smtClean="0"/>
              <a:t>(D.LGS 82/2005) e articoli 4, 14 e 15 dello</a:t>
            </a:r>
            <a:r>
              <a:rPr lang="it-IT" altLang="it-IT" sz="1400" b="1" dirty="0" smtClean="0">
                <a:solidFill>
                  <a:schemeClr val="accent3">
                    <a:lumMod val="75000"/>
                  </a:schemeClr>
                </a:solidFill>
              </a:rPr>
              <a:t> </a:t>
            </a:r>
            <a:r>
              <a:rPr lang="it-IT" altLang="it-IT" sz="1400" b="1" u="sng" dirty="0" smtClean="0">
                <a:solidFill>
                  <a:schemeClr val="accent3">
                    <a:lumMod val="75000"/>
                  </a:schemeClr>
                </a:solidFill>
              </a:rPr>
              <a:t>DPCM SPID (24/10/14)</a:t>
            </a:r>
          </a:p>
          <a:p>
            <a:pPr marL="342900" indent="-342900" eaLnBrk="1" hangingPunct="1">
              <a:spcAft>
                <a:spcPts val="600"/>
              </a:spcAft>
              <a:buClr>
                <a:srgbClr val="C00000"/>
              </a:buClr>
              <a:buFont typeface="Wingdings 3" panose="05040102010807070707" pitchFamily="18" charset="2"/>
              <a:buChar char=""/>
            </a:pPr>
            <a:r>
              <a:rPr lang="it-IT" altLang="it-IT" sz="1400" b="1" dirty="0" smtClean="0"/>
              <a:t>L’accesso ai </a:t>
            </a:r>
            <a:r>
              <a:rPr lang="it-IT" altLang="it-IT" sz="1400" b="1" dirty="0"/>
              <a:t>servizi in rete della PA che richiedono identificazione informatica </a:t>
            </a:r>
            <a:r>
              <a:rPr lang="it-IT" altLang="it-IT" sz="1400" b="1" dirty="0" smtClean="0"/>
              <a:t>è possibile con </a:t>
            </a:r>
            <a:r>
              <a:rPr lang="it-IT" altLang="it-IT" sz="1400" b="1" dirty="0" smtClean="0">
                <a:solidFill>
                  <a:srgbClr val="C00000"/>
                </a:solidFill>
              </a:rPr>
              <a:t>CIE</a:t>
            </a:r>
            <a:r>
              <a:rPr lang="it-IT" altLang="it-IT" sz="1400" b="1" dirty="0" smtClean="0"/>
              <a:t> </a:t>
            </a:r>
            <a:r>
              <a:rPr lang="it-IT" altLang="it-IT" sz="1400" b="1" dirty="0"/>
              <a:t>(carta d'identità elettronica), </a:t>
            </a:r>
            <a:r>
              <a:rPr lang="it-IT" altLang="it-IT" sz="1400" b="1" dirty="0" smtClean="0">
                <a:solidFill>
                  <a:srgbClr val="C00000"/>
                </a:solidFill>
              </a:rPr>
              <a:t>CNS</a:t>
            </a:r>
            <a:r>
              <a:rPr lang="it-IT" altLang="it-IT" sz="1400" b="1" dirty="0" smtClean="0"/>
              <a:t> </a:t>
            </a:r>
            <a:r>
              <a:rPr lang="it-IT" altLang="it-IT" sz="1400" b="1" dirty="0"/>
              <a:t>(carta nazionale dei servizi) o </a:t>
            </a:r>
            <a:r>
              <a:rPr lang="it-IT" altLang="it-IT" sz="1400" b="1" dirty="0">
                <a:solidFill>
                  <a:srgbClr val="C00000"/>
                </a:solidFill>
              </a:rPr>
              <a:t>SPID</a:t>
            </a:r>
            <a:r>
              <a:rPr lang="it-IT" altLang="it-IT" sz="1400" b="1" dirty="0"/>
              <a:t>.</a:t>
            </a:r>
          </a:p>
          <a:p>
            <a:pPr marL="342900" indent="-342900" eaLnBrk="1" hangingPunct="1">
              <a:spcAft>
                <a:spcPts val="600"/>
              </a:spcAft>
              <a:buClr>
                <a:srgbClr val="C00000"/>
              </a:buClr>
              <a:buFont typeface="Wingdings 3" panose="05040102010807070707" pitchFamily="18" charset="2"/>
              <a:buChar char=""/>
            </a:pPr>
            <a:r>
              <a:rPr lang="it-IT" altLang="it-IT" sz="1400" b="1" dirty="0"/>
              <a:t>Le </a:t>
            </a:r>
            <a:r>
              <a:rPr lang="it-IT" altLang="it-IT" sz="1400" b="1" dirty="0">
                <a:solidFill>
                  <a:schemeClr val="accent3">
                    <a:lumMod val="75000"/>
                  </a:schemeClr>
                </a:solidFill>
              </a:rPr>
              <a:t>imprese </a:t>
            </a:r>
            <a:r>
              <a:rPr lang="it-IT" altLang="it-IT" sz="1400" b="1" dirty="0"/>
              <a:t>possono usare SPID per la gestione dell'identità digitale degli utenti che accedono ai loro servizi in rete. Se per questi servizi è richiesto il riconoscimento dell’utente, l’uso di SPID consente all’impresa di soddisfare gli obblighi di cui all’art. 17, c. 2 </a:t>
            </a:r>
            <a:r>
              <a:rPr lang="it-IT" altLang="it-IT" sz="1400" b="1" dirty="0" err="1"/>
              <a:t>lett.b</a:t>
            </a:r>
            <a:r>
              <a:rPr lang="it-IT" altLang="it-IT" sz="1400" b="1" dirty="0"/>
              <a:t> D.LGS 70/2003 (Assenza dell'obbligo generale di </a:t>
            </a:r>
            <a:r>
              <a:rPr lang="it-IT" altLang="it-IT" sz="1400" b="1" dirty="0" smtClean="0"/>
              <a:t>sorveglianza): fornire a </a:t>
            </a:r>
            <a:r>
              <a:rPr lang="it-IT" altLang="it-IT" sz="1400" b="1" dirty="0"/>
              <a:t>richiesta delle autorità competenti, le informazioni </a:t>
            </a:r>
            <a:r>
              <a:rPr lang="it-IT" altLang="it-IT" sz="1400" b="1" dirty="0" smtClean="0"/>
              <a:t>che </a:t>
            </a:r>
            <a:r>
              <a:rPr lang="it-IT" altLang="it-IT" sz="1400" b="1" dirty="0"/>
              <a:t>consentano l'identificazione del destinatario dei </a:t>
            </a:r>
            <a:r>
              <a:rPr lang="it-IT" altLang="it-IT" sz="1400" b="1" dirty="0" smtClean="0"/>
              <a:t>servizi </a:t>
            </a:r>
            <a:r>
              <a:rPr lang="it-IT" altLang="it-IT" sz="1400" b="1" dirty="0"/>
              <a:t>con cui ha accordi di memorizzazione dei dati, al fine di individuare e prevenire attività </a:t>
            </a:r>
            <a:r>
              <a:rPr lang="it-IT" altLang="it-IT" sz="1400" b="1" dirty="0" smtClean="0"/>
              <a:t>illecite, </a:t>
            </a:r>
            <a:r>
              <a:rPr lang="it-IT" altLang="it-IT" sz="1400" b="1" dirty="0"/>
              <a:t>tramite la </a:t>
            </a:r>
            <a:r>
              <a:rPr lang="it-IT" altLang="it-IT" sz="1400" b="1" u="sng" dirty="0">
                <a:solidFill>
                  <a:schemeClr val="accent3">
                    <a:lumMod val="75000"/>
                  </a:schemeClr>
                </a:solidFill>
              </a:rPr>
              <a:t>semplice comunicazione del codice identificativo dell’Identità Digitale utilizzata </a:t>
            </a:r>
            <a:r>
              <a:rPr lang="it-IT" altLang="it-IT" sz="1400" b="1" u="sng" dirty="0" smtClean="0">
                <a:solidFill>
                  <a:schemeClr val="accent3">
                    <a:lumMod val="75000"/>
                  </a:schemeClr>
                </a:solidFill>
              </a:rPr>
              <a:t>dall’utente</a:t>
            </a:r>
            <a:r>
              <a:rPr lang="it-IT" altLang="it-IT" sz="1400" b="1" dirty="0" smtClean="0"/>
              <a:t>.</a:t>
            </a:r>
            <a:endParaRPr lang="it-IT" altLang="it-IT" sz="1400" b="1" dirty="0"/>
          </a:p>
          <a:p>
            <a:pPr marL="342900" indent="-342900" eaLnBrk="1" hangingPunct="1">
              <a:spcAft>
                <a:spcPts val="600"/>
              </a:spcAft>
              <a:buClr>
                <a:srgbClr val="C00000"/>
              </a:buClr>
              <a:buFont typeface="Wingdings 3" panose="05040102010807070707" pitchFamily="18" charset="2"/>
              <a:buChar char=""/>
            </a:pPr>
            <a:r>
              <a:rPr lang="it-IT" altLang="it-IT" sz="1400" b="1" dirty="0"/>
              <a:t>Tutte le amministrazioni pubbliche (articolo 1, comma 2, D.LGS 165/2001, art. 1, c. 2) </a:t>
            </a:r>
            <a:r>
              <a:rPr lang="it-IT" altLang="it-IT" sz="1400" b="1" dirty="0" smtClean="0"/>
              <a:t>devono </a:t>
            </a:r>
            <a:r>
              <a:rPr lang="it-IT" altLang="it-IT" sz="1400" b="1" u="sng" dirty="0" smtClean="0">
                <a:solidFill>
                  <a:schemeClr val="accent3">
                    <a:lumMod val="75000"/>
                  </a:schemeClr>
                </a:solidFill>
              </a:rPr>
              <a:t>aderire a </a:t>
            </a:r>
            <a:r>
              <a:rPr lang="it-IT" altLang="it-IT" sz="1400" b="1" u="sng" dirty="0">
                <a:solidFill>
                  <a:schemeClr val="accent3">
                    <a:lumMod val="75000"/>
                  </a:schemeClr>
                </a:solidFill>
              </a:rPr>
              <a:t>SPID </a:t>
            </a:r>
            <a:r>
              <a:rPr lang="it-IT" altLang="it-IT" sz="1400" b="1" u="sng" dirty="0" smtClean="0">
                <a:solidFill>
                  <a:schemeClr val="accent3">
                    <a:lumMod val="75000"/>
                  </a:schemeClr>
                </a:solidFill>
              </a:rPr>
              <a:t>indicativamente entro gennaio 2017</a:t>
            </a:r>
            <a:r>
              <a:rPr lang="it-IT" altLang="it-IT" sz="1400" b="1" dirty="0" smtClean="0">
                <a:solidFill>
                  <a:schemeClr val="accent3">
                    <a:lumMod val="75000"/>
                  </a:schemeClr>
                </a:solidFill>
              </a:rPr>
              <a:t> </a:t>
            </a:r>
            <a:r>
              <a:rPr lang="it-IT" altLang="it-IT" sz="1400" b="1" dirty="0" smtClean="0"/>
              <a:t>(24 </a:t>
            </a:r>
            <a:r>
              <a:rPr lang="it-IT" altLang="it-IT" sz="1400" b="1" dirty="0"/>
              <a:t>mesi </a:t>
            </a:r>
            <a:r>
              <a:rPr lang="it-IT" altLang="it-IT" sz="1400" b="1" dirty="0" smtClean="0"/>
              <a:t>dalla data di accreditamento </a:t>
            </a:r>
            <a:r>
              <a:rPr lang="it-IT" altLang="it-IT" sz="1400" b="1" dirty="0"/>
              <a:t>del primo gestore </a:t>
            </a:r>
            <a:r>
              <a:rPr lang="it-IT" altLang="it-IT" sz="1400" b="1" dirty="0" smtClean="0"/>
              <a:t>dell’ID) e ne usufruiscono </a:t>
            </a:r>
            <a:r>
              <a:rPr lang="it-IT" altLang="it-IT" sz="1400" b="1" u="sng" dirty="0" smtClean="0">
                <a:solidFill>
                  <a:schemeClr val="accent3">
                    <a:lumMod val="75000"/>
                  </a:schemeClr>
                </a:solidFill>
              </a:rPr>
              <a:t>gratuitamente</a:t>
            </a:r>
            <a:r>
              <a:rPr lang="it-IT" altLang="it-IT" sz="1400" b="1" dirty="0" smtClean="0"/>
              <a:t> </a:t>
            </a:r>
          </a:p>
          <a:p>
            <a:pPr marL="342900" indent="-342900" eaLnBrk="1" hangingPunct="1">
              <a:spcAft>
                <a:spcPts val="600"/>
              </a:spcAft>
              <a:buClr>
                <a:srgbClr val="C00000"/>
              </a:buClr>
              <a:buFont typeface="Wingdings 3" panose="05040102010807070707" pitchFamily="18" charset="2"/>
              <a:buChar char=""/>
            </a:pPr>
            <a:r>
              <a:rPr lang="it-IT" altLang="it-IT" sz="1400" b="1" dirty="0" smtClean="0"/>
              <a:t>Sono coinvolte </a:t>
            </a:r>
            <a:r>
              <a:rPr lang="it-IT" altLang="it-IT" sz="1400" b="1" u="sng" dirty="0" smtClean="0">
                <a:solidFill>
                  <a:schemeClr val="accent3">
                    <a:lumMod val="75000"/>
                  </a:schemeClr>
                </a:solidFill>
              </a:rPr>
              <a:t>tutte </a:t>
            </a:r>
            <a:r>
              <a:rPr lang="it-IT" altLang="it-IT" sz="1400" b="1" u="sng" dirty="0">
                <a:solidFill>
                  <a:schemeClr val="accent3">
                    <a:lumMod val="75000"/>
                  </a:schemeClr>
                </a:solidFill>
              </a:rPr>
              <a:t>le amministrazioni dello Stato</a:t>
            </a:r>
            <a:r>
              <a:rPr lang="it-IT" altLang="it-IT" sz="1400" b="1" dirty="0"/>
              <a:t>, compresi gli istituti e scuole di ogni ordine e grado e le istituzioni educative, le aziende ed amministrazioni  dello  Stato ad ordinamento autonomo, le Regioni, le Province, i Comuni, le Comunità montane </a:t>
            </a:r>
            <a:r>
              <a:rPr lang="it-IT" altLang="it-IT" sz="1400" b="1" dirty="0" smtClean="0"/>
              <a:t>(e loro </a:t>
            </a:r>
            <a:r>
              <a:rPr lang="it-IT" altLang="it-IT" sz="1400" b="1" dirty="0"/>
              <a:t>consorzi e </a:t>
            </a:r>
            <a:r>
              <a:rPr lang="it-IT" altLang="it-IT" sz="1400" b="1" dirty="0" smtClean="0"/>
              <a:t>associazioni), </a:t>
            </a:r>
            <a:r>
              <a:rPr lang="it-IT" altLang="it-IT" sz="1400" b="1" dirty="0"/>
              <a:t>le istituzioni universitarie, gli Istituti autonomi case popolari, le Camere di commercio, industria, artigianato e agricoltura e </a:t>
            </a:r>
            <a:r>
              <a:rPr lang="it-IT" altLang="it-IT" sz="1400" b="1" dirty="0" smtClean="0"/>
              <a:t>le loro </a:t>
            </a:r>
            <a:r>
              <a:rPr lang="it-IT" altLang="it-IT" sz="1400" b="1" dirty="0"/>
              <a:t>associazioni, tutti gli enti pubblici non economici nazionali, regionali e locali, le amministrazioni, le aziende e gli enti del Servizio sanitario nazionale.</a:t>
            </a:r>
          </a:p>
        </p:txBody>
      </p:sp>
      <p:sp>
        <p:nvSpPr>
          <p:cNvPr id="6" name="Rettangolo arrotondato 5"/>
          <p:cNvSpPr/>
          <p:nvPr/>
        </p:nvSpPr>
        <p:spPr>
          <a:xfrm>
            <a:off x="410741" y="836711"/>
            <a:ext cx="8265715" cy="5211877"/>
          </a:xfrm>
          <a:prstGeom prst="roundRect">
            <a:avLst>
              <a:gd name="adj" fmla="val 4291"/>
            </a:avLst>
          </a:prstGeom>
          <a:noFill/>
          <a:ln w="25400">
            <a:solidFill>
              <a:schemeClr val="accent3">
                <a:lumMod val="60000"/>
                <a:lumOff val="40000"/>
              </a:schemeClr>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Clr>
                <a:srgbClr val="FF0000"/>
              </a:buClr>
              <a:buSzPct val="50000"/>
              <a:defRPr/>
            </a:pPr>
            <a:endParaRPr lang="it-IT" sz="12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6258758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ltLang="it-IT" sz="2800" b="1" dirty="0" smtClean="0"/>
              <a:t>I soggetti previsti da SPID</a:t>
            </a:r>
            <a:endParaRPr lang="it-IT" dirty="0"/>
          </a:p>
        </p:txBody>
      </p:sp>
      <p:sp>
        <p:nvSpPr>
          <p:cNvPr id="5" name="Rettangolo 1"/>
          <p:cNvSpPr>
            <a:spLocks noChangeArrowheads="1"/>
          </p:cNvSpPr>
          <p:nvPr/>
        </p:nvSpPr>
        <p:spPr bwMode="auto">
          <a:xfrm>
            <a:off x="611560" y="1790834"/>
            <a:ext cx="2592288"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400" b="1" dirty="0" smtClean="0"/>
              <a:t>Persona fisica o giuridica, titolare di un’ID SPID, che utilizza i servizi erogati in rete da un Fornitore di Servizi, previa identificazione informatica</a:t>
            </a:r>
            <a:endParaRPr lang="it-IT" altLang="it-IT" sz="1400" b="1" dirty="0"/>
          </a:p>
        </p:txBody>
      </p:sp>
      <p:sp>
        <p:nvSpPr>
          <p:cNvPr id="6" name="Rettangolo arrotondato 5"/>
          <p:cNvSpPr/>
          <p:nvPr/>
        </p:nvSpPr>
        <p:spPr>
          <a:xfrm>
            <a:off x="400470" y="1340965"/>
            <a:ext cx="3019402" cy="2114506"/>
          </a:xfrm>
          <a:prstGeom prst="roundRect">
            <a:avLst/>
          </a:prstGeom>
          <a:noFill/>
          <a:ln w="25400">
            <a:solidFill>
              <a:schemeClr val="accent3">
                <a:lumMod val="60000"/>
                <a:lumOff val="40000"/>
              </a:schemeClr>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Clr>
                <a:srgbClr val="FF0000"/>
              </a:buClr>
              <a:buSzPct val="50000"/>
              <a:defRPr/>
            </a:pPr>
            <a:endParaRPr lang="it-IT" sz="1200" dirty="0">
              <a:solidFill>
                <a:srgbClr val="000000"/>
              </a:solidFill>
              <a:latin typeface="Calibri" panose="020F0502020204030204" pitchFamily="34" charset="0"/>
              <a:cs typeface="Calibri" panose="020F0502020204030204" pitchFamily="34" charset="0"/>
            </a:endParaRPr>
          </a:p>
        </p:txBody>
      </p:sp>
      <p:sp>
        <p:nvSpPr>
          <p:cNvPr id="7" name="Rettangolo arrotondato 6"/>
          <p:cNvSpPr/>
          <p:nvPr/>
        </p:nvSpPr>
        <p:spPr>
          <a:xfrm>
            <a:off x="749397" y="901956"/>
            <a:ext cx="2016224" cy="63080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2000" b="1" dirty="0">
              <a:latin typeface="Calibri" panose="020F0502020204030204" pitchFamily="34" charset="0"/>
              <a:cs typeface="Calibri" panose="020F0502020204030204" pitchFamily="34" charset="0"/>
            </a:endParaRPr>
          </a:p>
        </p:txBody>
      </p:sp>
      <p:sp>
        <p:nvSpPr>
          <p:cNvPr id="8" name="CasellaDiTesto 27"/>
          <p:cNvSpPr txBox="1">
            <a:spLocks noChangeArrowheads="1"/>
          </p:cNvSpPr>
          <p:nvPr/>
        </p:nvSpPr>
        <p:spPr bwMode="auto">
          <a:xfrm>
            <a:off x="1757507" y="1057033"/>
            <a:ext cx="1008114"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Clr>
                <a:srgbClr val="FF0000"/>
              </a:buClr>
              <a:buSzPct val="50000"/>
            </a:pPr>
            <a:r>
              <a:rPr lang="it-IT" altLang="it-IT" sz="1600" b="1" dirty="0" smtClean="0">
                <a:solidFill>
                  <a:schemeClr val="bg1"/>
                </a:solidFill>
              </a:rPr>
              <a:t>Utente</a:t>
            </a:r>
            <a:endParaRPr lang="it-IT" altLang="it-IT" sz="1600" b="1" dirty="0">
              <a:solidFill>
                <a:schemeClr val="bg1"/>
              </a:solidFill>
            </a:endParaRPr>
          </a:p>
        </p:txBody>
      </p:sp>
      <p:pic>
        <p:nvPicPr>
          <p:cNvPr id="9" name="Immagin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4614" y="935590"/>
            <a:ext cx="581025"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ttangolo 1"/>
          <p:cNvSpPr>
            <a:spLocks noChangeArrowheads="1"/>
          </p:cNvSpPr>
          <p:nvPr/>
        </p:nvSpPr>
        <p:spPr bwMode="auto">
          <a:xfrm>
            <a:off x="3923928" y="1722661"/>
            <a:ext cx="46694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it-IT" altLang="it-IT" sz="1400" b="1" dirty="0"/>
              <a:t>Soggetti pubblici o privati </a:t>
            </a:r>
            <a:r>
              <a:rPr lang="it-IT" altLang="it-IT" sz="1400" b="1" dirty="0" smtClean="0"/>
              <a:t>accreditati presso AGID, che rilasciano e gestiscono le ID SPID.</a:t>
            </a:r>
            <a:endParaRPr lang="it-IT" altLang="it-IT" sz="1400" b="1" dirty="0"/>
          </a:p>
        </p:txBody>
      </p:sp>
      <p:sp>
        <p:nvSpPr>
          <p:cNvPr id="11" name="Rettangolo arrotondato 10"/>
          <p:cNvSpPr/>
          <p:nvPr/>
        </p:nvSpPr>
        <p:spPr>
          <a:xfrm>
            <a:off x="3707904" y="1337483"/>
            <a:ext cx="4957439" cy="1052414"/>
          </a:xfrm>
          <a:prstGeom prst="roundRect">
            <a:avLst/>
          </a:prstGeom>
          <a:noFill/>
          <a:ln w="25400">
            <a:solidFill>
              <a:schemeClr val="accent3">
                <a:lumMod val="60000"/>
                <a:lumOff val="40000"/>
              </a:schemeClr>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Clr>
                <a:srgbClr val="FF0000"/>
              </a:buClr>
              <a:buSzPct val="50000"/>
              <a:defRPr/>
            </a:pPr>
            <a:endParaRPr lang="it-IT" sz="1200" dirty="0">
              <a:solidFill>
                <a:srgbClr val="000000"/>
              </a:solidFill>
              <a:latin typeface="Calibri" panose="020F0502020204030204" pitchFamily="34" charset="0"/>
              <a:cs typeface="Calibri" panose="020F0502020204030204" pitchFamily="34" charset="0"/>
            </a:endParaRPr>
          </a:p>
        </p:txBody>
      </p:sp>
      <p:sp>
        <p:nvSpPr>
          <p:cNvPr id="12" name="Rettangolo arrotondato 11"/>
          <p:cNvSpPr/>
          <p:nvPr/>
        </p:nvSpPr>
        <p:spPr>
          <a:xfrm>
            <a:off x="4611175" y="901955"/>
            <a:ext cx="3694126" cy="627326"/>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2000" b="1" dirty="0">
              <a:latin typeface="Calibri" panose="020F0502020204030204" pitchFamily="34" charset="0"/>
              <a:cs typeface="Calibri" panose="020F0502020204030204" pitchFamily="34" charset="0"/>
            </a:endParaRPr>
          </a:p>
        </p:txBody>
      </p:sp>
      <p:sp>
        <p:nvSpPr>
          <p:cNvPr id="13" name="CasellaDiTesto 27"/>
          <p:cNvSpPr txBox="1">
            <a:spLocks noChangeArrowheads="1"/>
          </p:cNvSpPr>
          <p:nvPr/>
        </p:nvSpPr>
        <p:spPr bwMode="auto">
          <a:xfrm>
            <a:off x="5900726" y="1033323"/>
            <a:ext cx="240457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Clr>
                <a:srgbClr val="FF0000"/>
              </a:buClr>
              <a:buSzPct val="50000"/>
            </a:pPr>
            <a:r>
              <a:rPr lang="it-IT" altLang="it-IT" sz="1600" b="1" dirty="0">
                <a:solidFill>
                  <a:schemeClr val="bg1"/>
                </a:solidFill>
              </a:rPr>
              <a:t>Gestori </a:t>
            </a:r>
            <a:r>
              <a:rPr lang="it-IT" altLang="it-IT" sz="1600" b="1" dirty="0" smtClean="0">
                <a:solidFill>
                  <a:schemeClr val="bg1"/>
                </a:solidFill>
              </a:rPr>
              <a:t>identità </a:t>
            </a:r>
            <a:r>
              <a:rPr lang="it-IT" altLang="it-IT" sz="1600" b="1" dirty="0">
                <a:solidFill>
                  <a:schemeClr val="bg1"/>
                </a:solidFill>
              </a:rPr>
              <a:t>digitali</a:t>
            </a:r>
          </a:p>
        </p:txBody>
      </p:sp>
      <p:grpSp>
        <p:nvGrpSpPr>
          <p:cNvPr id="3" name="Gruppo 13"/>
          <p:cNvGrpSpPr/>
          <p:nvPr/>
        </p:nvGrpSpPr>
        <p:grpSpPr>
          <a:xfrm>
            <a:off x="4752818" y="929665"/>
            <a:ext cx="603972" cy="630808"/>
            <a:chOff x="4987556" y="3359373"/>
            <a:chExt cx="603972" cy="630808"/>
          </a:xfrm>
        </p:grpSpPr>
        <p:sp>
          <p:nvSpPr>
            <p:cNvPr id="15" name="Ovale 14"/>
            <p:cNvSpPr/>
            <p:nvPr/>
          </p:nvSpPr>
          <p:spPr>
            <a:xfrm>
              <a:off x="5038065" y="3407606"/>
              <a:ext cx="498194" cy="50482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
            <p:cNvPicPr>
              <a:picLocks noChangeAspect="1"/>
            </p:cNvPicPr>
            <p:nvPr/>
          </p:nvPicPr>
          <p:blipFill rotWithShape="1">
            <a:blip r:embed="rId3" cstate="print">
              <a:extLst>
                <a:ext uri="{BEBA8EAE-BF5A-486C-A8C5-ECC9F3942E4B}">
                  <a14:imgProps xmlns:a14="http://schemas.microsoft.com/office/drawing/2010/main" xmlns="">
                    <a14:imgLayer r:embed="rId4">
                      <a14:imgEffect>
                        <a14:brightnessContrast contrast="84000"/>
                      </a14:imgEffect>
                    </a14:imgLayer>
                  </a14:imgProps>
                </a:ext>
                <a:ext uri="{28A0092B-C50C-407E-A947-70E740481C1C}">
                  <a14:useLocalDpi xmlns:a14="http://schemas.microsoft.com/office/drawing/2010/main" xmlns="" val="0"/>
                </a:ext>
              </a:extLst>
            </a:blip>
            <a:srcRect r="22671" b="22843"/>
            <a:stretch/>
          </p:blipFill>
          <p:spPr bwMode="auto">
            <a:xfrm>
              <a:off x="4987556" y="3359373"/>
              <a:ext cx="603972" cy="630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 name="Rettangolo 1"/>
          <p:cNvSpPr>
            <a:spLocks noChangeArrowheads="1"/>
          </p:cNvSpPr>
          <p:nvPr/>
        </p:nvSpPr>
        <p:spPr bwMode="auto">
          <a:xfrm>
            <a:off x="604601" y="4832013"/>
            <a:ext cx="2753934"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400" b="1" dirty="0"/>
              <a:t>Soggetti che </a:t>
            </a:r>
            <a:r>
              <a:rPr lang="it-IT" altLang="it-IT" sz="1400" b="1" dirty="0" smtClean="0"/>
              <a:t>possono certificare attributi dell’ID SPID, quali titolo </a:t>
            </a:r>
            <a:r>
              <a:rPr lang="it-IT" altLang="it-IT" sz="1400" b="1" dirty="0"/>
              <a:t>di studio, </a:t>
            </a:r>
            <a:r>
              <a:rPr lang="it-IT" altLang="it-IT" sz="1400" b="1" dirty="0" smtClean="0"/>
              <a:t>abilitazione professionale, ecc.</a:t>
            </a:r>
            <a:endParaRPr lang="it-IT" altLang="it-IT" sz="1400" b="1" dirty="0"/>
          </a:p>
        </p:txBody>
      </p:sp>
      <p:sp>
        <p:nvSpPr>
          <p:cNvPr id="18" name="Rettangolo arrotondato 17"/>
          <p:cNvSpPr/>
          <p:nvPr/>
        </p:nvSpPr>
        <p:spPr>
          <a:xfrm>
            <a:off x="400471" y="4096549"/>
            <a:ext cx="3019402" cy="1996747"/>
          </a:xfrm>
          <a:prstGeom prst="roundRect">
            <a:avLst/>
          </a:prstGeom>
          <a:noFill/>
          <a:ln w="25400">
            <a:solidFill>
              <a:schemeClr val="accent3">
                <a:lumMod val="60000"/>
                <a:lumOff val="40000"/>
              </a:schemeClr>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Clr>
                <a:srgbClr val="FF0000"/>
              </a:buClr>
              <a:buSzPct val="50000"/>
              <a:defRPr/>
            </a:pPr>
            <a:endParaRPr lang="it-IT" sz="1200" dirty="0">
              <a:solidFill>
                <a:srgbClr val="000000"/>
              </a:solidFill>
              <a:latin typeface="Calibri" panose="020F0502020204030204" pitchFamily="34" charset="0"/>
              <a:cs typeface="Calibri" panose="020F0502020204030204" pitchFamily="34" charset="0"/>
            </a:endParaRPr>
          </a:p>
        </p:txBody>
      </p:sp>
      <p:sp>
        <p:nvSpPr>
          <p:cNvPr id="19" name="Rettangolo arrotondato 18"/>
          <p:cNvSpPr/>
          <p:nvPr/>
        </p:nvSpPr>
        <p:spPr>
          <a:xfrm>
            <a:off x="755576" y="3893755"/>
            <a:ext cx="2526459" cy="61280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2000" b="1" dirty="0">
              <a:latin typeface="Calibri" panose="020F0502020204030204" pitchFamily="34" charset="0"/>
              <a:cs typeface="Calibri" panose="020F0502020204030204" pitchFamily="34" charset="0"/>
            </a:endParaRPr>
          </a:p>
        </p:txBody>
      </p:sp>
      <p:sp>
        <p:nvSpPr>
          <p:cNvPr id="20" name="CasellaDiTesto 27"/>
          <p:cNvSpPr txBox="1">
            <a:spLocks noChangeArrowheads="1"/>
          </p:cNvSpPr>
          <p:nvPr/>
        </p:nvSpPr>
        <p:spPr bwMode="auto">
          <a:xfrm>
            <a:off x="1259632" y="3921785"/>
            <a:ext cx="194421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buClr>
                <a:srgbClr val="FF0000"/>
              </a:buClr>
              <a:buSzPct val="50000"/>
            </a:pPr>
            <a:r>
              <a:rPr lang="it-IT" altLang="it-IT" sz="1600" b="1" dirty="0">
                <a:solidFill>
                  <a:schemeClr val="bg1"/>
                </a:solidFill>
              </a:rPr>
              <a:t>Gestori </a:t>
            </a:r>
            <a:r>
              <a:rPr lang="it-IT" altLang="it-IT" sz="1600" b="1" dirty="0" smtClean="0">
                <a:solidFill>
                  <a:schemeClr val="bg1"/>
                </a:solidFill>
              </a:rPr>
              <a:t>attributi qualificati</a:t>
            </a:r>
            <a:endParaRPr lang="it-IT" altLang="it-IT" sz="1600" b="1" dirty="0">
              <a:solidFill>
                <a:schemeClr val="bg1"/>
              </a:solidFill>
            </a:endParaRPr>
          </a:p>
        </p:txBody>
      </p:sp>
      <p:grpSp>
        <p:nvGrpSpPr>
          <p:cNvPr id="4" name="Gruppo 20"/>
          <p:cNvGrpSpPr/>
          <p:nvPr/>
        </p:nvGrpSpPr>
        <p:grpSpPr>
          <a:xfrm>
            <a:off x="851198" y="3958638"/>
            <a:ext cx="638313" cy="543778"/>
            <a:chOff x="851198" y="3851769"/>
            <a:chExt cx="638313" cy="543778"/>
          </a:xfrm>
        </p:grpSpPr>
        <p:pic>
          <p:nvPicPr>
            <p:cNvPr id="2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51198" y="3851769"/>
              <a:ext cx="552450" cy="3444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Immagine 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24361" y="3924060"/>
              <a:ext cx="565150" cy="471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4" name="Rettangolo 1"/>
          <p:cNvSpPr>
            <a:spLocks noChangeArrowheads="1"/>
          </p:cNvSpPr>
          <p:nvPr/>
        </p:nvSpPr>
        <p:spPr bwMode="auto">
          <a:xfrm>
            <a:off x="4355975" y="5270217"/>
            <a:ext cx="424847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it-IT" altLang="it-IT" sz="1400" b="1" dirty="0" smtClean="0"/>
              <a:t>PA e imprese che </a:t>
            </a:r>
            <a:r>
              <a:rPr lang="it-IT" altLang="it-IT" sz="1400" b="1" dirty="0"/>
              <a:t>mettono a disposizione </a:t>
            </a:r>
            <a:r>
              <a:rPr lang="it-IT" altLang="it-IT" sz="1400" b="1" dirty="0" smtClean="0"/>
              <a:t>i servizi </a:t>
            </a:r>
            <a:r>
              <a:rPr lang="it-IT" altLang="it-IT" sz="1400" b="1" dirty="0"/>
              <a:t>online </a:t>
            </a:r>
            <a:r>
              <a:rPr lang="it-IT" altLang="it-IT" sz="1400" b="1" dirty="0" smtClean="0"/>
              <a:t>cui </a:t>
            </a:r>
            <a:r>
              <a:rPr lang="it-IT" altLang="it-IT" sz="1400" b="1" dirty="0"/>
              <a:t>accedono i cittadini e le aziende utilizzando le loro </a:t>
            </a:r>
            <a:r>
              <a:rPr lang="it-IT" altLang="it-IT" sz="1400" b="1" dirty="0" smtClean="0"/>
              <a:t>ID SPID.</a:t>
            </a:r>
            <a:endParaRPr lang="it-IT" altLang="it-IT" sz="1400" b="1" dirty="0"/>
          </a:p>
        </p:txBody>
      </p:sp>
      <p:sp>
        <p:nvSpPr>
          <p:cNvPr id="25" name="Rettangolo arrotondato 24"/>
          <p:cNvSpPr/>
          <p:nvPr/>
        </p:nvSpPr>
        <p:spPr>
          <a:xfrm>
            <a:off x="3707905" y="4796571"/>
            <a:ext cx="4968552" cy="1296725"/>
          </a:xfrm>
          <a:prstGeom prst="roundRect">
            <a:avLst/>
          </a:prstGeom>
          <a:noFill/>
          <a:ln w="25400">
            <a:solidFill>
              <a:schemeClr val="accent3">
                <a:lumMod val="60000"/>
                <a:lumOff val="40000"/>
              </a:schemeClr>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Clr>
                <a:srgbClr val="FF0000"/>
              </a:buClr>
              <a:buSzPct val="50000"/>
              <a:defRPr/>
            </a:pPr>
            <a:endParaRPr lang="it-IT" sz="1200" dirty="0">
              <a:solidFill>
                <a:srgbClr val="000000"/>
              </a:solidFill>
              <a:latin typeface="Calibri" panose="020F0502020204030204" pitchFamily="34" charset="0"/>
              <a:cs typeface="Calibri" panose="020F0502020204030204" pitchFamily="34" charset="0"/>
            </a:endParaRPr>
          </a:p>
        </p:txBody>
      </p:sp>
      <p:sp>
        <p:nvSpPr>
          <p:cNvPr id="26" name="Rettangolo arrotondato 25"/>
          <p:cNvSpPr/>
          <p:nvPr/>
        </p:nvSpPr>
        <p:spPr>
          <a:xfrm>
            <a:off x="4611175" y="4593777"/>
            <a:ext cx="3672657" cy="61280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2000" b="1" dirty="0">
              <a:latin typeface="Calibri" panose="020F0502020204030204" pitchFamily="34" charset="0"/>
              <a:cs typeface="Calibri" panose="020F0502020204030204" pitchFamily="34" charset="0"/>
            </a:endParaRPr>
          </a:p>
        </p:txBody>
      </p:sp>
      <p:sp>
        <p:nvSpPr>
          <p:cNvPr id="27" name="CasellaDiTesto 27"/>
          <p:cNvSpPr txBox="1">
            <a:spLocks noChangeArrowheads="1"/>
          </p:cNvSpPr>
          <p:nvPr/>
        </p:nvSpPr>
        <p:spPr bwMode="auto">
          <a:xfrm>
            <a:off x="5246240" y="4759279"/>
            <a:ext cx="296344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buClr>
                <a:srgbClr val="FF0000"/>
              </a:buClr>
              <a:buSzPct val="50000"/>
            </a:pPr>
            <a:r>
              <a:rPr lang="it-IT" altLang="it-IT" sz="1600" b="1" dirty="0">
                <a:solidFill>
                  <a:schemeClr val="bg1"/>
                </a:solidFill>
              </a:rPr>
              <a:t>Fornitori di servizi</a:t>
            </a:r>
          </a:p>
        </p:txBody>
      </p:sp>
      <p:sp>
        <p:nvSpPr>
          <p:cNvPr id="28" name="Rettangolo 1"/>
          <p:cNvSpPr>
            <a:spLocks noChangeArrowheads="1"/>
          </p:cNvSpPr>
          <p:nvPr/>
        </p:nvSpPr>
        <p:spPr bwMode="auto">
          <a:xfrm>
            <a:off x="3923928" y="3457368"/>
            <a:ext cx="4680519"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it-IT" altLang="it-IT" sz="1400" b="1" dirty="0"/>
              <a:t>Accredita e vigila </a:t>
            </a:r>
            <a:r>
              <a:rPr lang="it-IT" altLang="it-IT" sz="1400" b="1" dirty="0" smtClean="0"/>
              <a:t>sui </a:t>
            </a:r>
            <a:r>
              <a:rPr lang="it-IT" altLang="it-IT" sz="1400" b="1" dirty="0"/>
              <a:t>gestori delle identità e </a:t>
            </a:r>
            <a:r>
              <a:rPr lang="it-IT" altLang="it-IT" sz="1400" b="1" dirty="0" smtClean="0"/>
              <a:t>sui </a:t>
            </a:r>
            <a:r>
              <a:rPr lang="it-IT" altLang="it-IT" sz="1400" b="1" dirty="0"/>
              <a:t>gestori di attributi </a:t>
            </a:r>
            <a:r>
              <a:rPr lang="it-IT" altLang="it-IT" sz="1400" b="1" dirty="0" smtClean="0"/>
              <a:t>qualificati. </a:t>
            </a:r>
            <a:br>
              <a:rPr lang="it-IT" altLang="it-IT" sz="1400" b="1" dirty="0" smtClean="0"/>
            </a:br>
            <a:r>
              <a:rPr lang="it-IT" altLang="it-IT" sz="1400" b="1" dirty="0" smtClean="0"/>
              <a:t>Stipula le </a:t>
            </a:r>
            <a:r>
              <a:rPr lang="it-IT" altLang="it-IT" sz="1400" b="1" dirty="0"/>
              <a:t>convenzioni con </a:t>
            </a:r>
            <a:r>
              <a:rPr lang="it-IT" altLang="it-IT" sz="1400" b="1" dirty="0" smtClean="0"/>
              <a:t>i Provider SPID. </a:t>
            </a:r>
            <a:endParaRPr lang="it-IT" altLang="it-IT" sz="1400" b="1" dirty="0"/>
          </a:p>
        </p:txBody>
      </p:sp>
      <p:sp>
        <p:nvSpPr>
          <p:cNvPr id="29" name="Rettangolo arrotondato 28"/>
          <p:cNvSpPr/>
          <p:nvPr/>
        </p:nvSpPr>
        <p:spPr>
          <a:xfrm>
            <a:off x="3707905" y="2952731"/>
            <a:ext cx="4968550" cy="1296725"/>
          </a:xfrm>
          <a:prstGeom prst="roundRect">
            <a:avLst/>
          </a:prstGeom>
          <a:noFill/>
          <a:ln w="25400">
            <a:solidFill>
              <a:schemeClr val="accent3">
                <a:lumMod val="60000"/>
                <a:lumOff val="40000"/>
              </a:schemeClr>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Clr>
                <a:srgbClr val="FF0000"/>
              </a:buClr>
              <a:buSzPct val="50000"/>
              <a:defRPr/>
            </a:pPr>
            <a:endParaRPr lang="it-IT" sz="1200" dirty="0">
              <a:solidFill>
                <a:srgbClr val="000000"/>
              </a:solidFill>
              <a:latin typeface="Calibri" panose="020F0502020204030204" pitchFamily="34" charset="0"/>
              <a:cs typeface="Calibri" panose="020F0502020204030204" pitchFamily="34" charset="0"/>
            </a:endParaRPr>
          </a:p>
        </p:txBody>
      </p:sp>
      <p:sp>
        <p:nvSpPr>
          <p:cNvPr id="30" name="Rettangolo arrotondato 29"/>
          <p:cNvSpPr/>
          <p:nvPr/>
        </p:nvSpPr>
        <p:spPr>
          <a:xfrm>
            <a:off x="4611175" y="2749937"/>
            <a:ext cx="3672656" cy="61280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2000" b="1" dirty="0">
              <a:latin typeface="Calibri" panose="020F0502020204030204" pitchFamily="34" charset="0"/>
              <a:cs typeface="Calibri" panose="020F0502020204030204" pitchFamily="34" charset="0"/>
            </a:endParaRPr>
          </a:p>
        </p:txBody>
      </p:sp>
      <p:sp>
        <p:nvSpPr>
          <p:cNvPr id="31" name="CasellaDiTesto 27"/>
          <p:cNvSpPr txBox="1">
            <a:spLocks noChangeArrowheads="1"/>
          </p:cNvSpPr>
          <p:nvPr/>
        </p:nvSpPr>
        <p:spPr bwMode="auto">
          <a:xfrm>
            <a:off x="4611175" y="2786039"/>
            <a:ext cx="367265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buClr>
                <a:srgbClr val="FF0000"/>
              </a:buClr>
              <a:buSzPct val="50000"/>
            </a:pPr>
            <a:r>
              <a:rPr lang="it-IT" altLang="it-IT" sz="1600" b="1" dirty="0">
                <a:solidFill>
                  <a:schemeClr val="bg1"/>
                </a:solidFill>
              </a:rPr>
              <a:t>Autorità di </a:t>
            </a:r>
            <a:r>
              <a:rPr lang="it-IT" altLang="it-IT" sz="1600" b="1" dirty="0" smtClean="0">
                <a:solidFill>
                  <a:schemeClr val="bg1"/>
                </a:solidFill>
              </a:rPr>
              <a:t>accreditamento </a:t>
            </a:r>
          </a:p>
          <a:p>
            <a:pPr algn="r">
              <a:buClr>
                <a:srgbClr val="FF0000"/>
              </a:buClr>
              <a:buSzPct val="50000"/>
            </a:pPr>
            <a:r>
              <a:rPr lang="it-IT" altLang="it-IT" sz="1600" b="1" dirty="0" smtClean="0">
                <a:solidFill>
                  <a:schemeClr val="bg1"/>
                </a:solidFill>
              </a:rPr>
              <a:t>e vigilanza</a:t>
            </a:r>
            <a:endParaRPr lang="it-IT" altLang="it-IT" sz="1600" b="1" dirty="0">
              <a:solidFill>
                <a:schemeClr val="bg1"/>
              </a:solidFill>
            </a:endParaRPr>
          </a:p>
        </p:txBody>
      </p:sp>
      <p:grpSp>
        <p:nvGrpSpPr>
          <p:cNvPr id="14" name="Gruppo 31"/>
          <p:cNvGrpSpPr/>
          <p:nvPr/>
        </p:nvGrpSpPr>
        <p:grpSpPr>
          <a:xfrm>
            <a:off x="4548314" y="4347500"/>
            <a:ext cx="1210864" cy="966590"/>
            <a:chOff x="2402174" y="3664023"/>
            <a:chExt cx="1382630" cy="1120129"/>
          </a:xfrm>
        </p:grpSpPr>
        <p:grpSp>
          <p:nvGrpSpPr>
            <p:cNvPr id="21" name="Gruppo 32"/>
            <p:cNvGrpSpPr/>
            <p:nvPr/>
          </p:nvGrpSpPr>
          <p:grpSpPr>
            <a:xfrm>
              <a:off x="2805239" y="3704939"/>
              <a:ext cx="979565" cy="965206"/>
              <a:chOff x="2251673" y="3682321"/>
              <a:chExt cx="979565" cy="965206"/>
            </a:xfrm>
          </p:grpSpPr>
          <p:sp>
            <p:nvSpPr>
              <p:cNvPr id="73" name="AutoShape 3"/>
              <p:cNvSpPr>
                <a:spLocks noChangeAspect="1" noChangeArrowheads="1" noTextEdit="1"/>
              </p:cNvSpPr>
              <p:nvPr/>
            </p:nvSpPr>
            <p:spPr bwMode="auto">
              <a:xfrm>
                <a:off x="2251673" y="3682321"/>
                <a:ext cx="979565" cy="965206"/>
              </a:xfrm>
              <a:custGeom>
                <a:avLst/>
                <a:gdLst>
                  <a:gd name="connsiteX0" fmla="*/ 0 w 899319"/>
                  <a:gd name="connsiteY0" fmla="*/ 0 h 911225"/>
                  <a:gd name="connsiteX1" fmla="*/ 899319 w 899319"/>
                  <a:gd name="connsiteY1" fmla="*/ 0 h 911225"/>
                  <a:gd name="connsiteX2" fmla="*/ 899319 w 899319"/>
                  <a:gd name="connsiteY2" fmla="*/ 911225 h 911225"/>
                  <a:gd name="connsiteX3" fmla="*/ 0 w 899319"/>
                  <a:gd name="connsiteY3" fmla="*/ 911225 h 911225"/>
                  <a:gd name="connsiteX4" fmla="*/ 0 w 899319"/>
                  <a:gd name="connsiteY4" fmla="*/ 0 h 911225"/>
                  <a:gd name="connsiteX0" fmla="*/ 0 w 899319"/>
                  <a:gd name="connsiteY0" fmla="*/ 0 h 911225"/>
                  <a:gd name="connsiteX1" fmla="*/ 717890 w 899319"/>
                  <a:gd name="connsiteY1" fmla="*/ 130629 h 911225"/>
                  <a:gd name="connsiteX2" fmla="*/ 899319 w 899319"/>
                  <a:gd name="connsiteY2" fmla="*/ 911225 h 911225"/>
                  <a:gd name="connsiteX3" fmla="*/ 0 w 899319"/>
                  <a:gd name="connsiteY3" fmla="*/ 911225 h 911225"/>
                  <a:gd name="connsiteX4" fmla="*/ 0 w 899319"/>
                  <a:gd name="connsiteY4" fmla="*/ 0 h 911225"/>
                  <a:gd name="connsiteX0" fmla="*/ 0 w 899319"/>
                  <a:gd name="connsiteY0" fmla="*/ 0 h 911225"/>
                  <a:gd name="connsiteX1" fmla="*/ 717890 w 899319"/>
                  <a:gd name="connsiteY1" fmla="*/ 130629 h 911225"/>
                  <a:gd name="connsiteX2" fmla="*/ 899319 w 899319"/>
                  <a:gd name="connsiteY2" fmla="*/ 911225 h 911225"/>
                  <a:gd name="connsiteX3" fmla="*/ 0 w 899319"/>
                  <a:gd name="connsiteY3" fmla="*/ 911225 h 911225"/>
                  <a:gd name="connsiteX4" fmla="*/ 0 w 899319"/>
                  <a:gd name="connsiteY4" fmla="*/ 0 h 911225"/>
                  <a:gd name="connsiteX0" fmla="*/ 0 w 899319"/>
                  <a:gd name="connsiteY0" fmla="*/ 0 h 911225"/>
                  <a:gd name="connsiteX1" fmla="*/ 717890 w 899319"/>
                  <a:gd name="connsiteY1" fmla="*/ 130629 h 911225"/>
                  <a:gd name="connsiteX2" fmla="*/ 899319 w 899319"/>
                  <a:gd name="connsiteY2" fmla="*/ 911225 h 911225"/>
                  <a:gd name="connsiteX3" fmla="*/ 0 w 899319"/>
                  <a:gd name="connsiteY3" fmla="*/ 911225 h 911225"/>
                  <a:gd name="connsiteX4" fmla="*/ 0 w 899319"/>
                  <a:gd name="connsiteY4" fmla="*/ 0 h 911225"/>
                  <a:gd name="connsiteX0" fmla="*/ 0 w 973278"/>
                  <a:gd name="connsiteY0" fmla="*/ 0 h 911225"/>
                  <a:gd name="connsiteX1" fmla="*/ 717890 w 973278"/>
                  <a:gd name="connsiteY1" fmla="*/ 130629 h 911225"/>
                  <a:gd name="connsiteX2" fmla="*/ 909007 w 973278"/>
                  <a:gd name="connsiteY2" fmla="*/ 445005 h 911225"/>
                  <a:gd name="connsiteX3" fmla="*/ 899319 w 973278"/>
                  <a:gd name="connsiteY3" fmla="*/ 911225 h 911225"/>
                  <a:gd name="connsiteX4" fmla="*/ 0 w 973278"/>
                  <a:gd name="connsiteY4" fmla="*/ 911225 h 911225"/>
                  <a:gd name="connsiteX5" fmla="*/ 0 w 973278"/>
                  <a:gd name="connsiteY5" fmla="*/ 0 h 911225"/>
                  <a:gd name="connsiteX0" fmla="*/ 0 w 973278"/>
                  <a:gd name="connsiteY0" fmla="*/ 0 h 911225"/>
                  <a:gd name="connsiteX1" fmla="*/ 717890 w 973278"/>
                  <a:gd name="connsiteY1" fmla="*/ 130629 h 911225"/>
                  <a:gd name="connsiteX2" fmla="*/ 909007 w 973278"/>
                  <a:gd name="connsiteY2" fmla="*/ 524833 h 911225"/>
                  <a:gd name="connsiteX3" fmla="*/ 899319 w 973278"/>
                  <a:gd name="connsiteY3" fmla="*/ 911225 h 911225"/>
                  <a:gd name="connsiteX4" fmla="*/ 0 w 973278"/>
                  <a:gd name="connsiteY4" fmla="*/ 911225 h 911225"/>
                  <a:gd name="connsiteX5" fmla="*/ 0 w 973278"/>
                  <a:gd name="connsiteY5" fmla="*/ 0 h 911225"/>
                  <a:gd name="connsiteX0" fmla="*/ 0 w 959349"/>
                  <a:gd name="connsiteY0" fmla="*/ 0 h 911225"/>
                  <a:gd name="connsiteX1" fmla="*/ 717890 w 959349"/>
                  <a:gd name="connsiteY1" fmla="*/ 130629 h 911225"/>
                  <a:gd name="connsiteX2" fmla="*/ 909007 w 959349"/>
                  <a:gd name="connsiteY2" fmla="*/ 524833 h 911225"/>
                  <a:gd name="connsiteX3" fmla="*/ 899319 w 959349"/>
                  <a:gd name="connsiteY3" fmla="*/ 911225 h 911225"/>
                  <a:gd name="connsiteX4" fmla="*/ 0 w 959349"/>
                  <a:gd name="connsiteY4" fmla="*/ 911225 h 911225"/>
                  <a:gd name="connsiteX5" fmla="*/ 0 w 959349"/>
                  <a:gd name="connsiteY5" fmla="*/ 0 h 911225"/>
                  <a:gd name="connsiteX0" fmla="*/ 0 w 909007"/>
                  <a:gd name="connsiteY0" fmla="*/ 0 h 911225"/>
                  <a:gd name="connsiteX1" fmla="*/ 717890 w 909007"/>
                  <a:gd name="connsiteY1" fmla="*/ 130629 h 911225"/>
                  <a:gd name="connsiteX2" fmla="*/ 909007 w 909007"/>
                  <a:gd name="connsiteY2" fmla="*/ 524833 h 911225"/>
                  <a:gd name="connsiteX3" fmla="*/ 899319 w 909007"/>
                  <a:gd name="connsiteY3" fmla="*/ 911225 h 911225"/>
                  <a:gd name="connsiteX4" fmla="*/ 0 w 909007"/>
                  <a:gd name="connsiteY4" fmla="*/ 911225 h 911225"/>
                  <a:gd name="connsiteX5" fmla="*/ 0 w 909007"/>
                  <a:gd name="connsiteY5" fmla="*/ 0 h 911225"/>
                  <a:gd name="connsiteX0" fmla="*/ 0 w 909007"/>
                  <a:gd name="connsiteY0" fmla="*/ 0 h 911225"/>
                  <a:gd name="connsiteX1" fmla="*/ 717890 w 909007"/>
                  <a:gd name="connsiteY1" fmla="*/ 130629 h 911225"/>
                  <a:gd name="connsiteX2" fmla="*/ 909007 w 909007"/>
                  <a:gd name="connsiteY2" fmla="*/ 524833 h 911225"/>
                  <a:gd name="connsiteX3" fmla="*/ 899319 w 909007"/>
                  <a:gd name="connsiteY3" fmla="*/ 911225 h 911225"/>
                  <a:gd name="connsiteX4" fmla="*/ 0 w 909007"/>
                  <a:gd name="connsiteY4" fmla="*/ 911225 h 911225"/>
                  <a:gd name="connsiteX5" fmla="*/ 0 w 909007"/>
                  <a:gd name="connsiteY5" fmla="*/ 0 h 911225"/>
                  <a:gd name="connsiteX0" fmla="*/ 0 w 909007"/>
                  <a:gd name="connsiteY0" fmla="*/ 0 h 911225"/>
                  <a:gd name="connsiteX1" fmla="*/ 717890 w 909007"/>
                  <a:gd name="connsiteY1" fmla="*/ 130629 h 911225"/>
                  <a:gd name="connsiteX2" fmla="*/ 909007 w 909007"/>
                  <a:gd name="connsiteY2" fmla="*/ 524833 h 911225"/>
                  <a:gd name="connsiteX3" fmla="*/ 812234 w 909007"/>
                  <a:gd name="connsiteY3" fmla="*/ 824140 h 911225"/>
                  <a:gd name="connsiteX4" fmla="*/ 0 w 909007"/>
                  <a:gd name="connsiteY4" fmla="*/ 911225 h 911225"/>
                  <a:gd name="connsiteX5" fmla="*/ 0 w 909007"/>
                  <a:gd name="connsiteY5" fmla="*/ 0 h 911225"/>
                  <a:gd name="connsiteX0" fmla="*/ 0 w 909007"/>
                  <a:gd name="connsiteY0" fmla="*/ 0 h 918192"/>
                  <a:gd name="connsiteX1" fmla="*/ 717890 w 909007"/>
                  <a:gd name="connsiteY1" fmla="*/ 130629 h 918192"/>
                  <a:gd name="connsiteX2" fmla="*/ 909007 w 909007"/>
                  <a:gd name="connsiteY2" fmla="*/ 524833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667090 w 909007"/>
                  <a:gd name="connsiteY1" fmla="*/ 203201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616290 w 909007"/>
                  <a:gd name="connsiteY1" fmla="*/ 134258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616290 w 909007"/>
                  <a:gd name="connsiteY1" fmla="*/ 134258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54428 w 909007"/>
                  <a:gd name="connsiteY0" fmla="*/ 0 h 943592"/>
                  <a:gd name="connsiteX1" fmla="*/ 616290 w 909007"/>
                  <a:gd name="connsiteY1" fmla="*/ 159658 h 943592"/>
                  <a:gd name="connsiteX2" fmla="*/ 909007 w 909007"/>
                  <a:gd name="connsiteY2" fmla="*/ 590147 h 943592"/>
                  <a:gd name="connsiteX3" fmla="*/ 812234 w 909007"/>
                  <a:gd name="connsiteY3" fmla="*/ 849540 h 943592"/>
                  <a:gd name="connsiteX4" fmla="*/ 0 w 909007"/>
                  <a:gd name="connsiteY4" fmla="*/ 936625 h 943592"/>
                  <a:gd name="connsiteX5" fmla="*/ 54428 w 909007"/>
                  <a:gd name="connsiteY5" fmla="*/ 0 h 943592"/>
                  <a:gd name="connsiteX0" fmla="*/ 119743 w 974322"/>
                  <a:gd name="connsiteY0" fmla="*/ 0 h 953888"/>
                  <a:gd name="connsiteX1" fmla="*/ 681605 w 974322"/>
                  <a:gd name="connsiteY1" fmla="*/ 159658 h 953888"/>
                  <a:gd name="connsiteX2" fmla="*/ 974322 w 974322"/>
                  <a:gd name="connsiteY2" fmla="*/ 590147 h 953888"/>
                  <a:gd name="connsiteX3" fmla="*/ 877549 w 974322"/>
                  <a:gd name="connsiteY3" fmla="*/ 849540 h 953888"/>
                  <a:gd name="connsiteX4" fmla="*/ 0 w 974322"/>
                  <a:gd name="connsiteY4" fmla="*/ 951140 h 953888"/>
                  <a:gd name="connsiteX5" fmla="*/ 119743 w 974322"/>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62385"/>
                  <a:gd name="connsiteX1" fmla="*/ 681605 w 1006979"/>
                  <a:gd name="connsiteY1" fmla="*/ 159658 h 962385"/>
                  <a:gd name="connsiteX2" fmla="*/ 1006979 w 1006979"/>
                  <a:gd name="connsiteY2" fmla="*/ 597404 h 962385"/>
                  <a:gd name="connsiteX3" fmla="*/ 746920 w 1006979"/>
                  <a:gd name="connsiteY3" fmla="*/ 874940 h 962385"/>
                  <a:gd name="connsiteX4" fmla="*/ 0 w 1006979"/>
                  <a:gd name="connsiteY4" fmla="*/ 951140 h 962385"/>
                  <a:gd name="connsiteX5" fmla="*/ 119743 w 1006979"/>
                  <a:gd name="connsiteY5" fmla="*/ 0 h 962385"/>
                  <a:gd name="connsiteX0" fmla="*/ 119743 w 1006979"/>
                  <a:gd name="connsiteY0" fmla="*/ 0 h 962385"/>
                  <a:gd name="connsiteX1" fmla="*/ 681605 w 1006979"/>
                  <a:gd name="connsiteY1" fmla="*/ 159658 h 962385"/>
                  <a:gd name="connsiteX2" fmla="*/ 1006979 w 1006979"/>
                  <a:gd name="connsiteY2" fmla="*/ 597404 h 962385"/>
                  <a:gd name="connsiteX3" fmla="*/ 746920 w 1006979"/>
                  <a:gd name="connsiteY3" fmla="*/ 874940 h 962385"/>
                  <a:gd name="connsiteX4" fmla="*/ 0 w 1006979"/>
                  <a:gd name="connsiteY4" fmla="*/ 951140 h 962385"/>
                  <a:gd name="connsiteX5" fmla="*/ 119743 w 1006979"/>
                  <a:gd name="connsiteY5" fmla="*/ 0 h 962385"/>
                  <a:gd name="connsiteX0" fmla="*/ 145143 w 1006979"/>
                  <a:gd name="connsiteY0" fmla="*/ 0 h 955128"/>
                  <a:gd name="connsiteX1" fmla="*/ 681605 w 1006979"/>
                  <a:gd name="connsiteY1" fmla="*/ 152401 h 955128"/>
                  <a:gd name="connsiteX2" fmla="*/ 1006979 w 1006979"/>
                  <a:gd name="connsiteY2" fmla="*/ 590147 h 955128"/>
                  <a:gd name="connsiteX3" fmla="*/ 746920 w 1006979"/>
                  <a:gd name="connsiteY3" fmla="*/ 867683 h 955128"/>
                  <a:gd name="connsiteX4" fmla="*/ 0 w 1006979"/>
                  <a:gd name="connsiteY4" fmla="*/ 943883 h 955128"/>
                  <a:gd name="connsiteX5" fmla="*/ 145143 w 1006979"/>
                  <a:gd name="connsiteY5" fmla="*/ 0 h 955128"/>
                  <a:gd name="connsiteX0" fmla="*/ 159657 w 1021493"/>
                  <a:gd name="connsiteY0" fmla="*/ 0 h 955128"/>
                  <a:gd name="connsiteX1" fmla="*/ 696119 w 1021493"/>
                  <a:gd name="connsiteY1" fmla="*/ 152401 h 955128"/>
                  <a:gd name="connsiteX2" fmla="*/ 1021493 w 1021493"/>
                  <a:gd name="connsiteY2" fmla="*/ 590147 h 955128"/>
                  <a:gd name="connsiteX3" fmla="*/ 761434 w 1021493"/>
                  <a:gd name="connsiteY3" fmla="*/ 867683 h 955128"/>
                  <a:gd name="connsiteX4" fmla="*/ 0 w 1021493"/>
                  <a:gd name="connsiteY4" fmla="*/ 943883 h 955128"/>
                  <a:gd name="connsiteX5" fmla="*/ 159657 w 1021493"/>
                  <a:gd name="connsiteY5" fmla="*/ 0 h 955128"/>
                  <a:gd name="connsiteX0" fmla="*/ 58057 w 919893"/>
                  <a:gd name="connsiteY0" fmla="*/ 0 h 920587"/>
                  <a:gd name="connsiteX1" fmla="*/ 594519 w 919893"/>
                  <a:gd name="connsiteY1" fmla="*/ 152401 h 920587"/>
                  <a:gd name="connsiteX2" fmla="*/ 919893 w 919893"/>
                  <a:gd name="connsiteY2" fmla="*/ 590147 h 920587"/>
                  <a:gd name="connsiteX3" fmla="*/ 659834 w 919893"/>
                  <a:gd name="connsiteY3" fmla="*/ 867683 h 920587"/>
                  <a:gd name="connsiteX4" fmla="*/ 0 w 919893"/>
                  <a:gd name="connsiteY4" fmla="*/ 845912 h 920587"/>
                  <a:gd name="connsiteX5" fmla="*/ 58057 w 919893"/>
                  <a:gd name="connsiteY5" fmla="*/ 0 h 920587"/>
                  <a:gd name="connsiteX0" fmla="*/ 58057 w 919893"/>
                  <a:gd name="connsiteY0" fmla="*/ 0 h 957949"/>
                  <a:gd name="connsiteX1" fmla="*/ 594519 w 919893"/>
                  <a:gd name="connsiteY1" fmla="*/ 152401 h 957949"/>
                  <a:gd name="connsiteX2" fmla="*/ 919893 w 919893"/>
                  <a:gd name="connsiteY2" fmla="*/ 590147 h 957949"/>
                  <a:gd name="connsiteX3" fmla="*/ 659834 w 919893"/>
                  <a:gd name="connsiteY3" fmla="*/ 867683 h 957949"/>
                  <a:gd name="connsiteX4" fmla="*/ 0 w 919893"/>
                  <a:gd name="connsiteY4" fmla="*/ 845912 h 957949"/>
                  <a:gd name="connsiteX5" fmla="*/ 58057 w 919893"/>
                  <a:gd name="connsiteY5" fmla="*/ 0 h 957949"/>
                  <a:gd name="connsiteX0" fmla="*/ 111328 w 973164"/>
                  <a:gd name="connsiteY0" fmla="*/ 0 h 957949"/>
                  <a:gd name="connsiteX1" fmla="*/ 647790 w 973164"/>
                  <a:gd name="connsiteY1" fmla="*/ 152401 h 957949"/>
                  <a:gd name="connsiteX2" fmla="*/ 973164 w 973164"/>
                  <a:gd name="connsiteY2" fmla="*/ 590147 h 957949"/>
                  <a:gd name="connsiteX3" fmla="*/ 713105 w 973164"/>
                  <a:gd name="connsiteY3" fmla="*/ 867683 h 957949"/>
                  <a:gd name="connsiteX4" fmla="*/ 53271 w 973164"/>
                  <a:gd name="connsiteY4" fmla="*/ 845912 h 957949"/>
                  <a:gd name="connsiteX5" fmla="*/ 111328 w 973164"/>
                  <a:gd name="connsiteY5" fmla="*/ 0 h 957949"/>
                  <a:gd name="connsiteX0" fmla="*/ 125901 w 987737"/>
                  <a:gd name="connsiteY0" fmla="*/ 0 h 957949"/>
                  <a:gd name="connsiteX1" fmla="*/ 662363 w 987737"/>
                  <a:gd name="connsiteY1" fmla="*/ 152401 h 957949"/>
                  <a:gd name="connsiteX2" fmla="*/ 987737 w 987737"/>
                  <a:gd name="connsiteY2" fmla="*/ 590147 h 957949"/>
                  <a:gd name="connsiteX3" fmla="*/ 727678 w 987737"/>
                  <a:gd name="connsiteY3" fmla="*/ 867683 h 957949"/>
                  <a:gd name="connsiteX4" fmla="*/ 67844 w 987737"/>
                  <a:gd name="connsiteY4" fmla="*/ 845912 h 957949"/>
                  <a:gd name="connsiteX5" fmla="*/ 125901 w 987737"/>
                  <a:gd name="connsiteY5" fmla="*/ 0 h 957949"/>
                  <a:gd name="connsiteX0" fmla="*/ 125901 w 987737"/>
                  <a:gd name="connsiteY0" fmla="*/ 0 h 957949"/>
                  <a:gd name="connsiteX1" fmla="*/ 662363 w 987737"/>
                  <a:gd name="connsiteY1" fmla="*/ 152401 h 957949"/>
                  <a:gd name="connsiteX2" fmla="*/ 987737 w 987737"/>
                  <a:gd name="connsiteY2" fmla="*/ 590147 h 957949"/>
                  <a:gd name="connsiteX3" fmla="*/ 727678 w 987737"/>
                  <a:gd name="connsiteY3" fmla="*/ 867683 h 957949"/>
                  <a:gd name="connsiteX4" fmla="*/ 67844 w 987737"/>
                  <a:gd name="connsiteY4" fmla="*/ 845912 h 957949"/>
                  <a:gd name="connsiteX5" fmla="*/ 125901 w 987737"/>
                  <a:gd name="connsiteY5" fmla="*/ 0 h 957949"/>
                  <a:gd name="connsiteX0" fmla="*/ 150386 w 979565"/>
                  <a:gd name="connsiteY0" fmla="*/ 0 h 965206"/>
                  <a:gd name="connsiteX1" fmla="*/ 654191 w 979565"/>
                  <a:gd name="connsiteY1" fmla="*/ 159658 h 965206"/>
                  <a:gd name="connsiteX2" fmla="*/ 979565 w 979565"/>
                  <a:gd name="connsiteY2" fmla="*/ 597404 h 965206"/>
                  <a:gd name="connsiteX3" fmla="*/ 719506 w 979565"/>
                  <a:gd name="connsiteY3" fmla="*/ 874940 h 965206"/>
                  <a:gd name="connsiteX4" fmla="*/ 59672 w 979565"/>
                  <a:gd name="connsiteY4" fmla="*/ 853169 h 965206"/>
                  <a:gd name="connsiteX5" fmla="*/ 150386 w 979565"/>
                  <a:gd name="connsiteY5" fmla="*/ 0 h 96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565" h="965206">
                    <a:moveTo>
                      <a:pt x="150386" y="0"/>
                    </a:moveTo>
                    <a:cubicBezTo>
                      <a:pt x="415083" y="47171"/>
                      <a:pt x="258866" y="14516"/>
                      <a:pt x="654191" y="159658"/>
                    </a:cubicBezTo>
                    <a:cubicBezTo>
                      <a:pt x="869797" y="414649"/>
                      <a:pt x="923927" y="456419"/>
                      <a:pt x="979565" y="597404"/>
                    </a:cubicBezTo>
                    <a:cubicBezTo>
                      <a:pt x="879174" y="698475"/>
                      <a:pt x="873426" y="774861"/>
                      <a:pt x="719506" y="874940"/>
                    </a:cubicBezTo>
                    <a:cubicBezTo>
                      <a:pt x="572133" y="1005569"/>
                      <a:pt x="312274" y="991055"/>
                      <a:pt x="59672" y="853169"/>
                    </a:cubicBezTo>
                    <a:cubicBezTo>
                      <a:pt x="-80633" y="571198"/>
                      <a:pt x="58463" y="278343"/>
                      <a:pt x="15038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t-IT"/>
              </a:p>
            </p:txBody>
          </p:sp>
          <p:sp>
            <p:nvSpPr>
              <p:cNvPr id="74" name="Rectangle 5"/>
              <p:cNvSpPr>
                <a:spLocks noChangeArrowheads="1"/>
              </p:cNvSpPr>
              <p:nvPr/>
            </p:nvSpPr>
            <p:spPr bwMode="auto">
              <a:xfrm>
                <a:off x="2988869" y="4395108"/>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5" name="Rectangle 6"/>
              <p:cNvSpPr>
                <a:spLocks noChangeArrowheads="1"/>
              </p:cNvSpPr>
              <p:nvPr/>
            </p:nvSpPr>
            <p:spPr bwMode="auto">
              <a:xfrm>
                <a:off x="2931719" y="4395108"/>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6" name="Rectangle 7"/>
              <p:cNvSpPr>
                <a:spLocks noChangeArrowheads="1"/>
              </p:cNvSpPr>
              <p:nvPr/>
            </p:nvSpPr>
            <p:spPr bwMode="auto">
              <a:xfrm>
                <a:off x="3038875" y="4395108"/>
                <a:ext cx="23813"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7" name="Rectangle 8"/>
              <p:cNvSpPr>
                <a:spLocks noChangeArrowheads="1"/>
              </p:cNvSpPr>
              <p:nvPr/>
            </p:nvSpPr>
            <p:spPr bwMode="auto">
              <a:xfrm>
                <a:off x="2499919" y="3943464"/>
                <a:ext cx="23813" cy="387350"/>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8" name="Rectangle 9"/>
              <p:cNvSpPr>
                <a:spLocks noChangeArrowheads="1"/>
              </p:cNvSpPr>
              <p:nvPr/>
            </p:nvSpPr>
            <p:spPr bwMode="auto">
              <a:xfrm>
                <a:off x="2557863" y="3943464"/>
                <a:ext cx="23019" cy="356394"/>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9" name="Rectangle 10"/>
              <p:cNvSpPr>
                <a:spLocks noChangeArrowheads="1"/>
              </p:cNvSpPr>
              <p:nvPr/>
            </p:nvSpPr>
            <p:spPr bwMode="auto">
              <a:xfrm>
                <a:off x="2615013" y="3943464"/>
                <a:ext cx="23019" cy="356394"/>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0" name="Rectangle 11"/>
              <p:cNvSpPr>
                <a:spLocks noChangeArrowheads="1"/>
              </p:cNvSpPr>
              <p:nvPr/>
            </p:nvSpPr>
            <p:spPr bwMode="auto">
              <a:xfrm>
                <a:off x="2665813" y="4349864"/>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1" name="Rectangle 12"/>
              <p:cNvSpPr>
                <a:spLocks noChangeArrowheads="1"/>
              </p:cNvSpPr>
              <p:nvPr/>
            </p:nvSpPr>
            <p:spPr bwMode="auto">
              <a:xfrm>
                <a:off x="2618188" y="4349864"/>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2" name="Rectangle 13"/>
              <p:cNvSpPr>
                <a:spLocks noChangeArrowheads="1"/>
              </p:cNvSpPr>
              <p:nvPr/>
            </p:nvSpPr>
            <p:spPr bwMode="auto">
              <a:xfrm>
                <a:off x="2572150" y="4349864"/>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3" name="Rectangle 14"/>
              <p:cNvSpPr>
                <a:spLocks noChangeArrowheads="1"/>
              </p:cNvSpPr>
              <p:nvPr/>
            </p:nvSpPr>
            <p:spPr bwMode="auto">
              <a:xfrm>
                <a:off x="2716613" y="4349864"/>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4" name="Rectangle 15"/>
              <p:cNvSpPr>
                <a:spLocks noChangeArrowheads="1"/>
              </p:cNvSpPr>
              <p:nvPr/>
            </p:nvSpPr>
            <p:spPr bwMode="auto">
              <a:xfrm>
                <a:off x="2766619" y="4349864"/>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5" name="Rectangle 16"/>
              <p:cNvSpPr>
                <a:spLocks noChangeArrowheads="1"/>
              </p:cNvSpPr>
              <p:nvPr/>
            </p:nvSpPr>
            <p:spPr bwMode="auto">
              <a:xfrm>
                <a:off x="2816625" y="4349864"/>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6" name="Rectangle 17"/>
              <p:cNvSpPr>
                <a:spLocks noChangeArrowheads="1"/>
              </p:cNvSpPr>
              <p:nvPr/>
            </p:nvSpPr>
            <p:spPr bwMode="auto">
              <a:xfrm>
                <a:off x="2786463" y="4075227"/>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7" name="Rectangle 18"/>
              <p:cNvSpPr>
                <a:spLocks noChangeArrowheads="1"/>
              </p:cNvSpPr>
              <p:nvPr/>
            </p:nvSpPr>
            <p:spPr bwMode="auto">
              <a:xfrm>
                <a:off x="2835675" y="4075227"/>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8" name="Rectangle 19"/>
              <p:cNvSpPr>
                <a:spLocks noChangeArrowheads="1"/>
              </p:cNvSpPr>
              <p:nvPr/>
            </p:nvSpPr>
            <p:spPr bwMode="auto">
              <a:xfrm>
                <a:off x="2786463" y="4125233"/>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9" name="Rectangle 20"/>
              <p:cNvSpPr>
                <a:spLocks noChangeArrowheads="1"/>
              </p:cNvSpPr>
              <p:nvPr/>
            </p:nvSpPr>
            <p:spPr bwMode="auto">
              <a:xfrm>
                <a:off x="2739631" y="4075227"/>
                <a:ext cx="23019"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0" name="Rectangle 21"/>
              <p:cNvSpPr>
                <a:spLocks noChangeArrowheads="1"/>
              </p:cNvSpPr>
              <p:nvPr/>
            </p:nvSpPr>
            <p:spPr bwMode="auto">
              <a:xfrm>
                <a:off x="2739631" y="4125233"/>
                <a:ext cx="23019"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1" name="Rectangle 22"/>
              <p:cNvSpPr>
                <a:spLocks noChangeArrowheads="1"/>
              </p:cNvSpPr>
              <p:nvPr/>
            </p:nvSpPr>
            <p:spPr bwMode="auto">
              <a:xfrm>
                <a:off x="2835675" y="4125233"/>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2" name="Rectangle 23"/>
              <p:cNvSpPr>
                <a:spLocks noChangeArrowheads="1"/>
              </p:cNvSpPr>
              <p:nvPr/>
            </p:nvSpPr>
            <p:spPr bwMode="auto">
              <a:xfrm>
                <a:off x="2835675" y="4176033"/>
                <a:ext cx="23019" cy="23019"/>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3" name="Rectangle 24"/>
              <p:cNvSpPr>
                <a:spLocks noChangeArrowheads="1"/>
              </p:cNvSpPr>
              <p:nvPr/>
            </p:nvSpPr>
            <p:spPr bwMode="auto">
              <a:xfrm>
                <a:off x="2665813" y="4395108"/>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4" name="Rectangle 25"/>
              <p:cNvSpPr>
                <a:spLocks noChangeArrowheads="1"/>
              </p:cNvSpPr>
              <p:nvPr/>
            </p:nvSpPr>
            <p:spPr bwMode="auto">
              <a:xfrm>
                <a:off x="2716613" y="4395108"/>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5" name="Rectangle 26"/>
              <p:cNvSpPr>
                <a:spLocks noChangeArrowheads="1"/>
              </p:cNvSpPr>
              <p:nvPr/>
            </p:nvSpPr>
            <p:spPr bwMode="auto">
              <a:xfrm>
                <a:off x="2766619" y="4395108"/>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6" name="Rectangle 27"/>
              <p:cNvSpPr>
                <a:spLocks noChangeArrowheads="1"/>
              </p:cNvSpPr>
              <p:nvPr/>
            </p:nvSpPr>
            <p:spPr bwMode="auto">
              <a:xfrm>
                <a:off x="2361013" y="439510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7" name="Rectangle 28"/>
              <p:cNvSpPr>
                <a:spLocks noChangeArrowheads="1"/>
              </p:cNvSpPr>
              <p:nvPr/>
            </p:nvSpPr>
            <p:spPr bwMode="auto">
              <a:xfrm>
                <a:off x="2411813" y="439510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8" name="Rectangle 29"/>
              <p:cNvSpPr>
                <a:spLocks noChangeArrowheads="1"/>
              </p:cNvSpPr>
              <p:nvPr/>
            </p:nvSpPr>
            <p:spPr bwMode="auto">
              <a:xfrm>
                <a:off x="2308625" y="4352245"/>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9" name="Rectangle 30"/>
              <p:cNvSpPr>
                <a:spLocks noChangeArrowheads="1"/>
              </p:cNvSpPr>
              <p:nvPr/>
            </p:nvSpPr>
            <p:spPr bwMode="auto">
              <a:xfrm>
                <a:off x="2359425" y="4352245"/>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0" name="Rectangle 31"/>
              <p:cNvSpPr>
                <a:spLocks noChangeArrowheads="1"/>
              </p:cNvSpPr>
              <p:nvPr/>
            </p:nvSpPr>
            <p:spPr bwMode="auto">
              <a:xfrm>
                <a:off x="2462613" y="439510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1" name="Rectangle 32"/>
              <p:cNvSpPr>
                <a:spLocks noChangeArrowheads="1"/>
              </p:cNvSpPr>
              <p:nvPr/>
            </p:nvSpPr>
            <p:spPr bwMode="auto">
              <a:xfrm>
                <a:off x="2411813" y="443955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2" name="Rectangle 33"/>
              <p:cNvSpPr>
                <a:spLocks noChangeArrowheads="1"/>
              </p:cNvSpPr>
              <p:nvPr/>
            </p:nvSpPr>
            <p:spPr bwMode="auto">
              <a:xfrm>
                <a:off x="2462613" y="443955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3" name="Rectangle 34"/>
              <p:cNvSpPr>
                <a:spLocks noChangeArrowheads="1"/>
              </p:cNvSpPr>
              <p:nvPr/>
            </p:nvSpPr>
            <p:spPr bwMode="auto">
              <a:xfrm>
                <a:off x="2816625" y="4395108"/>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4" name="Rectangle 35"/>
              <p:cNvSpPr>
                <a:spLocks noChangeArrowheads="1"/>
              </p:cNvSpPr>
              <p:nvPr/>
            </p:nvSpPr>
            <p:spPr bwMode="auto">
              <a:xfrm>
                <a:off x="2867425" y="4395108"/>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5" name="Freeform 36"/>
              <p:cNvSpPr>
                <a:spLocks/>
              </p:cNvSpPr>
              <p:nvPr/>
            </p:nvSpPr>
            <p:spPr bwMode="auto">
              <a:xfrm>
                <a:off x="2289575" y="3707720"/>
                <a:ext cx="899319" cy="619125"/>
              </a:xfrm>
              <a:custGeom>
                <a:avLst/>
                <a:gdLst>
                  <a:gd name="T0" fmla="*/ 1058 w 2266"/>
                  <a:gd name="T1" fmla="*/ 1315 h 1559"/>
                  <a:gd name="T2" fmla="*/ 1319 w 2266"/>
                  <a:gd name="T3" fmla="*/ 1499 h 1559"/>
                  <a:gd name="T4" fmla="*/ 1506 w 2266"/>
                  <a:gd name="T5" fmla="*/ 1398 h 1559"/>
                  <a:gd name="T6" fmla="*/ 1905 w 2266"/>
                  <a:gd name="T7" fmla="*/ 1347 h 1559"/>
                  <a:gd name="T8" fmla="*/ 1506 w 2266"/>
                  <a:gd name="T9" fmla="*/ 731 h 1559"/>
                  <a:gd name="T10" fmla="*/ 1058 w 2266"/>
                  <a:gd name="T11" fmla="*/ 1112 h 1559"/>
                  <a:gd name="T12" fmla="*/ 990 w 2266"/>
                  <a:gd name="T13" fmla="*/ 588 h 1559"/>
                  <a:gd name="T14" fmla="*/ 334 w 2266"/>
                  <a:gd name="T15" fmla="*/ 466 h 1559"/>
                  <a:gd name="T16" fmla="*/ 413 w 2266"/>
                  <a:gd name="T17" fmla="*/ 1346 h 1559"/>
                  <a:gd name="T18" fmla="*/ 205 w 2266"/>
                  <a:gd name="T19" fmla="*/ 1397 h 1559"/>
                  <a:gd name="T20" fmla="*/ 413 w 2266"/>
                  <a:gd name="T21" fmla="*/ 1449 h 1559"/>
                  <a:gd name="T22" fmla="*/ 133 w 2266"/>
                  <a:gd name="T23" fmla="*/ 1499 h 1559"/>
                  <a:gd name="T24" fmla="*/ 413 w 2266"/>
                  <a:gd name="T25" fmla="*/ 1559 h 1559"/>
                  <a:gd name="T26" fmla="*/ 305 w 2266"/>
                  <a:gd name="T27" fmla="*/ 0 h 1559"/>
                  <a:gd name="T28" fmla="*/ 322 w 2266"/>
                  <a:gd name="T29" fmla="*/ 2 h 1559"/>
                  <a:gd name="T30" fmla="*/ 337 w 2266"/>
                  <a:gd name="T31" fmla="*/ 6 h 1559"/>
                  <a:gd name="T32" fmla="*/ 353 w 2266"/>
                  <a:gd name="T33" fmla="*/ 8 h 1559"/>
                  <a:gd name="T34" fmla="*/ 368 w 2266"/>
                  <a:gd name="T35" fmla="*/ 12 h 1559"/>
                  <a:gd name="T36" fmla="*/ 396 w 2266"/>
                  <a:gd name="T37" fmla="*/ 18 h 1559"/>
                  <a:gd name="T38" fmla="*/ 426 w 2266"/>
                  <a:gd name="T39" fmla="*/ 25 h 1559"/>
                  <a:gd name="T40" fmla="*/ 455 w 2266"/>
                  <a:gd name="T41" fmla="*/ 32 h 1559"/>
                  <a:gd name="T42" fmla="*/ 484 w 2266"/>
                  <a:gd name="T43" fmla="*/ 40 h 1559"/>
                  <a:gd name="T44" fmla="*/ 513 w 2266"/>
                  <a:gd name="T45" fmla="*/ 47 h 1559"/>
                  <a:gd name="T46" fmla="*/ 542 w 2266"/>
                  <a:gd name="T47" fmla="*/ 55 h 1559"/>
                  <a:gd name="T48" fmla="*/ 571 w 2266"/>
                  <a:gd name="T49" fmla="*/ 64 h 1559"/>
                  <a:gd name="T50" fmla="*/ 599 w 2266"/>
                  <a:gd name="T51" fmla="*/ 73 h 1559"/>
                  <a:gd name="T52" fmla="*/ 473 w 2266"/>
                  <a:gd name="T53" fmla="*/ 340 h 1559"/>
                  <a:gd name="T54" fmla="*/ 939 w 2266"/>
                  <a:gd name="T55" fmla="*/ 416 h 1559"/>
                  <a:gd name="T56" fmla="*/ 642 w 2266"/>
                  <a:gd name="T57" fmla="*/ 340 h 1559"/>
                  <a:gd name="T58" fmla="*/ 708 w 2266"/>
                  <a:gd name="T59" fmla="*/ 108 h 1559"/>
                  <a:gd name="T60" fmla="*/ 838 w 2266"/>
                  <a:gd name="T61" fmla="*/ 158 h 1559"/>
                  <a:gd name="T62" fmla="*/ 965 w 2266"/>
                  <a:gd name="T63" fmla="*/ 213 h 1559"/>
                  <a:gd name="T64" fmla="*/ 1087 w 2266"/>
                  <a:gd name="T65" fmla="*/ 273 h 1559"/>
                  <a:gd name="T66" fmla="*/ 1207 w 2266"/>
                  <a:gd name="T67" fmla="*/ 340 h 1559"/>
                  <a:gd name="T68" fmla="*/ 1322 w 2266"/>
                  <a:gd name="T69" fmla="*/ 410 h 1559"/>
                  <a:gd name="T70" fmla="*/ 1433 w 2266"/>
                  <a:gd name="T71" fmla="*/ 487 h 1559"/>
                  <a:gd name="T72" fmla="*/ 1540 w 2266"/>
                  <a:gd name="T73" fmla="*/ 568 h 1559"/>
                  <a:gd name="T74" fmla="*/ 1642 w 2266"/>
                  <a:gd name="T75" fmla="*/ 653 h 1559"/>
                  <a:gd name="T76" fmla="*/ 1742 w 2266"/>
                  <a:gd name="T77" fmla="*/ 743 h 1559"/>
                  <a:gd name="T78" fmla="*/ 1835 w 2266"/>
                  <a:gd name="T79" fmla="*/ 837 h 1559"/>
                  <a:gd name="T80" fmla="*/ 1925 w 2266"/>
                  <a:gd name="T81" fmla="*/ 936 h 1559"/>
                  <a:gd name="T82" fmla="*/ 2009 w 2266"/>
                  <a:gd name="T83" fmla="*/ 1037 h 1559"/>
                  <a:gd name="T84" fmla="*/ 2089 w 2266"/>
                  <a:gd name="T85" fmla="*/ 1143 h 1559"/>
                  <a:gd name="T86" fmla="*/ 2163 w 2266"/>
                  <a:gd name="T87" fmla="*/ 1253 h 1559"/>
                  <a:gd name="T88" fmla="*/ 2233 w 2266"/>
                  <a:gd name="T89" fmla="*/ 1366 h 1559"/>
                  <a:gd name="T90" fmla="*/ 2038 w 2266"/>
                  <a:gd name="T91" fmla="*/ 1550 h 1559"/>
                  <a:gd name="T92" fmla="*/ 1252 w 2266"/>
                  <a:gd name="T93" fmla="*/ 1373 h 1559"/>
                  <a:gd name="T94" fmla="*/ 990 w 2266"/>
                  <a:gd name="T95" fmla="*/ 1151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6" h="1559">
                    <a:moveTo>
                      <a:pt x="1058" y="1112"/>
                    </a:moveTo>
                    <a:lnTo>
                      <a:pt x="1058" y="1315"/>
                    </a:lnTo>
                    <a:lnTo>
                      <a:pt x="1312" y="1315"/>
                    </a:lnTo>
                    <a:lnTo>
                      <a:pt x="1319" y="1499"/>
                    </a:lnTo>
                    <a:lnTo>
                      <a:pt x="1506" y="1499"/>
                    </a:lnTo>
                    <a:lnTo>
                      <a:pt x="1506" y="1398"/>
                    </a:lnTo>
                    <a:lnTo>
                      <a:pt x="1905" y="1398"/>
                    </a:lnTo>
                    <a:lnTo>
                      <a:pt x="1905" y="1347"/>
                    </a:lnTo>
                    <a:lnTo>
                      <a:pt x="1506" y="1347"/>
                    </a:lnTo>
                    <a:lnTo>
                      <a:pt x="1506" y="731"/>
                    </a:lnTo>
                    <a:lnTo>
                      <a:pt x="1058" y="867"/>
                    </a:lnTo>
                    <a:lnTo>
                      <a:pt x="1058" y="1112"/>
                    </a:lnTo>
                    <a:lnTo>
                      <a:pt x="990" y="1151"/>
                    </a:lnTo>
                    <a:lnTo>
                      <a:pt x="990" y="588"/>
                    </a:lnTo>
                    <a:lnTo>
                      <a:pt x="1070" y="466"/>
                    </a:lnTo>
                    <a:lnTo>
                      <a:pt x="334" y="466"/>
                    </a:lnTo>
                    <a:lnTo>
                      <a:pt x="413" y="588"/>
                    </a:lnTo>
                    <a:lnTo>
                      <a:pt x="413" y="1346"/>
                    </a:lnTo>
                    <a:lnTo>
                      <a:pt x="205" y="1346"/>
                    </a:lnTo>
                    <a:lnTo>
                      <a:pt x="205" y="1397"/>
                    </a:lnTo>
                    <a:lnTo>
                      <a:pt x="413" y="1397"/>
                    </a:lnTo>
                    <a:lnTo>
                      <a:pt x="413" y="1449"/>
                    </a:lnTo>
                    <a:lnTo>
                      <a:pt x="133" y="1449"/>
                    </a:lnTo>
                    <a:lnTo>
                      <a:pt x="133" y="1499"/>
                    </a:lnTo>
                    <a:lnTo>
                      <a:pt x="413" y="1499"/>
                    </a:lnTo>
                    <a:lnTo>
                      <a:pt x="413" y="1559"/>
                    </a:lnTo>
                    <a:lnTo>
                      <a:pt x="0" y="1559"/>
                    </a:lnTo>
                    <a:lnTo>
                      <a:pt x="305" y="0"/>
                    </a:lnTo>
                    <a:lnTo>
                      <a:pt x="314" y="1"/>
                    </a:lnTo>
                    <a:lnTo>
                      <a:pt x="322" y="2"/>
                    </a:lnTo>
                    <a:lnTo>
                      <a:pt x="328" y="3"/>
                    </a:lnTo>
                    <a:lnTo>
                      <a:pt x="337" y="6"/>
                    </a:lnTo>
                    <a:lnTo>
                      <a:pt x="345" y="7"/>
                    </a:lnTo>
                    <a:lnTo>
                      <a:pt x="353" y="8"/>
                    </a:lnTo>
                    <a:lnTo>
                      <a:pt x="360" y="10"/>
                    </a:lnTo>
                    <a:lnTo>
                      <a:pt x="368" y="12"/>
                    </a:lnTo>
                    <a:lnTo>
                      <a:pt x="383" y="15"/>
                    </a:lnTo>
                    <a:lnTo>
                      <a:pt x="396" y="18"/>
                    </a:lnTo>
                    <a:lnTo>
                      <a:pt x="411" y="22"/>
                    </a:lnTo>
                    <a:lnTo>
                      <a:pt x="426" y="25"/>
                    </a:lnTo>
                    <a:lnTo>
                      <a:pt x="440" y="29"/>
                    </a:lnTo>
                    <a:lnTo>
                      <a:pt x="455" y="32"/>
                    </a:lnTo>
                    <a:lnTo>
                      <a:pt x="470" y="36"/>
                    </a:lnTo>
                    <a:lnTo>
                      <a:pt x="484" y="40"/>
                    </a:lnTo>
                    <a:lnTo>
                      <a:pt x="499" y="44"/>
                    </a:lnTo>
                    <a:lnTo>
                      <a:pt x="513" y="47"/>
                    </a:lnTo>
                    <a:lnTo>
                      <a:pt x="528" y="52"/>
                    </a:lnTo>
                    <a:lnTo>
                      <a:pt x="542" y="55"/>
                    </a:lnTo>
                    <a:lnTo>
                      <a:pt x="557" y="60"/>
                    </a:lnTo>
                    <a:lnTo>
                      <a:pt x="571" y="64"/>
                    </a:lnTo>
                    <a:lnTo>
                      <a:pt x="586" y="68"/>
                    </a:lnTo>
                    <a:lnTo>
                      <a:pt x="599" y="73"/>
                    </a:lnTo>
                    <a:lnTo>
                      <a:pt x="599" y="340"/>
                    </a:lnTo>
                    <a:lnTo>
                      <a:pt x="473" y="340"/>
                    </a:lnTo>
                    <a:lnTo>
                      <a:pt x="473" y="416"/>
                    </a:lnTo>
                    <a:lnTo>
                      <a:pt x="939" y="416"/>
                    </a:lnTo>
                    <a:lnTo>
                      <a:pt x="939" y="340"/>
                    </a:lnTo>
                    <a:lnTo>
                      <a:pt x="642" y="340"/>
                    </a:lnTo>
                    <a:lnTo>
                      <a:pt x="642" y="86"/>
                    </a:lnTo>
                    <a:lnTo>
                      <a:pt x="708" y="108"/>
                    </a:lnTo>
                    <a:lnTo>
                      <a:pt x="773" y="132"/>
                    </a:lnTo>
                    <a:lnTo>
                      <a:pt x="838" y="158"/>
                    </a:lnTo>
                    <a:lnTo>
                      <a:pt x="901" y="184"/>
                    </a:lnTo>
                    <a:lnTo>
                      <a:pt x="965" y="213"/>
                    </a:lnTo>
                    <a:lnTo>
                      <a:pt x="1027" y="242"/>
                    </a:lnTo>
                    <a:lnTo>
                      <a:pt x="1087" y="273"/>
                    </a:lnTo>
                    <a:lnTo>
                      <a:pt x="1148" y="305"/>
                    </a:lnTo>
                    <a:lnTo>
                      <a:pt x="1207" y="340"/>
                    </a:lnTo>
                    <a:lnTo>
                      <a:pt x="1264" y="374"/>
                    </a:lnTo>
                    <a:lnTo>
                      <a:pt x="1322" y="410"/>
                    </a:lnTo>
                    <a:lnTo>
                      <a:pt x="1377" y="448"/>
                    </a:lnTo>
                    <a:lnTo>
                      <a:pt x="1433" y="487"/>
                    </a:lnTo>
                    <a:lnTo>
                      <a:pt x="1487" y="526"/>
                    </a:lnTo>
                    <a:lnTo>
                      <a:pt x="1540" y="568"/>
                    </a:lnTo>
                    <a:lnTo>
                      <a:pt x="1592" y="609"/>
                    </a:lnTo>
                    <a:lnTo>
                      <a:pt x="1642" y="653"/>
                    </a:lnTo>
                    <a:lnTo>
                      <a:pt x="1692" y="698"/>
                    </a:lnTo>
                    <a:lnTo>
                      <a:pt x="1742" y="743"/>
                    </a:lnTo>
                    <a:lnTo>
                      <a:pt x="1789" y="790"/>
                    </a:lnTo>
                    <a:lnTo>
                      <a:pt x="1835" y="837"/>
                    </a:lnTo>
                    <a:lnTo>
                      <a:pt x="1880" y="885"/>
                    </a:lnTo>
                    <a:lnTo>
                      <a:pt x="1925" y="936"/>
                    </a:lnTo>
                    <a:lnTo>
                      <a:pt x="1967" y="987"/>
                    </a:lnTo>
                    <a:lnTo>
                      <a:pt x="2009" y="1037"/>
                    </a:lnTo>
                    <a:lnTo>
                      <a:pt x="2049" y="1090"/>
                    </a:lnTo>
                    <a:lnTo>
                      <a:pt x="2089" y="1143"/>
                    </a:lnTo>
                    <a:lnTo>
                      <a:pt x="2127" y="1198"/>
                    </a:lnTo>
                    <a:lnTo>
                      <a:pt x="2163" y="1253"/>
                    </a:lnTo>
                    <a:lnTo>
                      <a:pt x="2199" y="1309"/>
                    </a:lnTo>
                    <a:lnTo>
                      <a:pt x="2233" y="1366"/>
                    </a:lnTo>
                    <a:lnTo>
                      <a:pt x="2266" y="1423"/>
                    </a:lnTo>
                    <a:lnTo>
                      <a:pt x="2038" y="1550"/>
                    </a:lnTo>
                    <a:lnTo>
                      <a:pt x="1252" y="1550"/>
                    </a:lnTo>
                    <a:lnTo>
                      <a:pt x="1252" y="1373"/>
                    </a:lnTo>
                    <a:lnTo>
                      <a:pt x="990" y="1373"/>
                    </a:lnTo>
                    <a:lnTo>
                      <a:pt x="990" y="1151"/>
                    </a:lnTo>
                    <a:lnTo>
                      <a:pt x="1058" y="1112"/>
                    </a:lnTo>
                    <a:close/>
                  </a:path>
                </a:pathLst>
              </a:custGeom>
              <a:gradFill>
                <a:gsLst>
                  <a:gs pos="0">
                    <a:srgbClr val="00B050"/>
                  </a:gs>
                  <a:gs pos="50000">
                    <a:schemeClr val="bg1"/>
                  </a:gs>
                  <a:gs pos="100000">
                    <a:srgbClr val="FF0000"/>
                  </a:gs>
                </a:gsLst>
                <a:lin ang="0" scaled="0"/>
              </a:gradFill>
              <a:ln>
                <a:solidFill>
                  <a:schemeClr val="tx2"/>
                </a:solidFill>
              </a:ln>
            </p:spPr>
            <p:txBody>
              <a:bodyPr vert="horz" wrap="square" lIns="91440" tIns="45720" rIns="91440" bIns="45720" numCol="1" anchor="t" anchorCtr="0" compatLnSpc="1">
                <a:prstTxWarp prst="textNoShape">
                  <a:avLst/>
                </a:prstTxWarp>
              </a:bodyPr>
              <a:lstStyle/>
              <a:p>
                <a:endParaRPr lang="it-IT"/>
              </a:p>
            </p:txBody>
          </p:sp>
          <p:sp>
            <p:nvSpPr>
              <p:cNvPr id="106" name="Freeform 37"/>
              <p:cNvSpPr>
                <a:spLocks/>
              </p:cNvSpPr>
              <p:nvPr/>
            </p:nvSpPr>
            <p:spPr bwMode="auto">
              <a:xfrm>
                <a:off x="2364981" y="4450670"/>
                <a:ext cx="698500" cy="168275"/>
              </a:xfrm>
              <a:custGeom>
                <a:avLst/>
                <a:gdLst>
                  <a:gd name="T0" fmla="*/ 1760 w 1760"/>
                  <a:gd name="T1" fmla="*/ 49 h 424"/>
                  <a:gd name="T2" fmla="*/ 1760 w 1760"/>
                  <a:gd name="T3" fmla="*/ 3 h 424"/>
                  <a:gd name="T4" fmla="*/ 477 w 1760"/>
                  <a:gd name="T5" fmla="*/ 0 h 424"/>
                  <a:gd name="T6" fmla="*/ 477 w 1760"/>
                  <a:gd name="T7" fmla="*/ 85 h 424"/>
                  <a:gd name="T8" fmla="*/ 0 w 1760"/>
                  <a:gd name="T9" fmla="*/ 85 h 424"/>
                  <a:gd name="T10" fmla="*/ 7 w 1760"/>
                  <a:gd name="T11" fmla="*/ 90 h 424"/>
                  <a:gd name="T12" fmla="*/ 14 w 1760"/>
                  <a:gd name="T13" fmla="*/ 96 h 424"/>
                  <a:gd name="T14" fmla="*/ 21 w 1760"/>
                  <a:gd name="T15" fmla="*/ 100 h 424"/>
                  <a:gd name="T16" fmla="*/ 27 w 1760"/>
                  <a:gd name="T17" fmla="*/ 106 h 424"/>
                  <a:gd name="T18" fmla="*/ 34 w 1760"/>
                  <a:gd name="T19" fmla="*/ 111 h 424"/>
                  <a:gd name="T20" fmla="*/ 41 w 1760"/>
                  <a:gd name="T21" fmla="*/ 117 h 424"/>
                  <a:gd name="T22" fmla="*/ 46 w 1760"/>
                  <a:gd name="T23" fmla="*/ 121 h 424"/>
                  <a:gd name="T24" fmla="*/ 53 w 1760"/>
                  <a:gd name="T25" fmla="*/ 127 h 424"/>
                  <a:gd name="T26" fmla="*/ 825 w 1760"/>
                  <a:gd name="T27" fmla="*/ 127 h 424"/>
                  <a:gd name="T28" fmla="*/ 825 w 1760"/>
                  <a:gd name="T29" fmla="*/ 179 h 424"/>
                  <a:gd name="T30" fmla="*/ 315 w 1760"/>
                  <a:gd name="T31" fmla="*/ 179 h 424"/>
                  <a:gd name="T32" fmla="*/ 329 w 1760"/>
                  <a:gd name="T33" fmla="*/ 193 h 424"/>
                  <a:gd name="T34" fmla="*/ 342 w 1760"/>
                  <a:gd name="T35" fmla="*/ 206 h 424"/>
                  <a:gd name="T36" fmla="*/ 355 w 1760"/>
                  <a:gd name="T37" fmla="*/ 220 h 424"/>
                  <a:gd name="T38" fmla="*/ 368 w 1760"/>
                  <a:gd name="T39" fmla="*/ 235 h 424"/>
                  <a:gd name="T40" fmla="*/ 381 w 1760"/>
                  <a:gd name="T41" fmla="*/ 250 h 424"/>
                  <a:gd name="T42" fmla="*/ 393 w 1760"/>
                  <a:gd name="T43" fmla="*/ 265 h 424"/>
                  <a:gd name="T44" fmla="*/ 406 w 1760"/>
                  <a:gd name="T45" fmla="*/ 280 h 424"/>
                  <a:gd name="T46" fmla="*/ 417 w 1760"/>
                  <a:gd name="T47" fmla="*/ 295 h 424"/>
                  <a:gd name="T48" fmla="*/ 429 w 1760"/>
                  <a:gd name="T49" fmla="*/ 310 h 424"/>
                  <a:gd name="T50" fmla="*/ 440 w 1760"/>
                  <a:gd name="T51" fmla="*/ 326 h 424"/>
                  <a:gd name="T52" fmla="*/ 452 w 1760"/>
                  <a:gd name="T53" fmla="*/ 342 h 424"/>
                  <a:gd name="T54" fmla="*/ 462 w 1760"/>
                  <a:gd name="T55" fmla="*/ 358 h 424"/>
                  <a:gd name="T56" fmla="*/ 473 w 1760"/>
                  <a:gd name="T57" fmla="*/ 374 h 424"/>
                  <a:gd name="T58" fmla="*/ 483 w 1760"/>
                  <a:gd name="T59" fmla="*/ 391 h 424"/>
                  <a:gd name="T60" fmla="*/ 493 w 1760"/>
                  <a:gd name="T61" fmla="*/ 407 h 424"/>
                  <a:gd name="T62" fmla="*/ 503 w 1760"/>
                  <a:gd name="T63" fmla="*/ 424 h 424"/>
                  <a:gd name="T64" fmla="*/ 793 w 1760"/>
                  <a:gd name="T65" fmla="*/ 263 h 424"/>
                  <a:gd name="T66" fmla="*/ 1081 w 1760"/>
                  <a:gd name="T67" fmla="*/ 263 h 424"/>
                  <a:gd name="T68" fmla="*/ 1081 w 1760"/>
                  <a:gd name="T69" fmla="*/ 212 h 424"/>
                  <a:gd name="T70" fmla="*/ 885 w 1760"/>
                  <a:gd name="T71" fmla="*/ 212 h 424"/>
                  <a:gd name="T72" fmla="*/ 1179 w 1760"/>
                  <a:gd name="T73" fmla="*/ 49 h 424"/>
                  <a:gd name="T74" fmla="*/ 1760 w 1760"/>
                  <a:gd name="T75" fmla="*/ 49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0" h="424">
                    <a:moveTo>
                      <a:pt x="1760" y="49"/>
                    </a:moveTo>
                    <a:lnTo>
                      <a:pt x="1760" y="3"/>
                    </a:lnTo>
                    <a:lnTo>
                      <a:pt x="477" y="0"/>
                    </a:lnTo>
                    <a:lnTo>
                      <a:pt x="477" y="85"/>
                    </a:lnTo>
                    <a:lnTo>
                      <a:pt x="0" y="85"/>
                    </a:lnTo>
                    <a:lnTo>
                      <a:pt x="7" y="90"/>
                    </a:lnTo>
                    <a:lnTo>
                      <a:pt x="14" y="96"/>
                    </a:lnTo>
                    <a:lnTo>
                      <a:pt x="21" y="100"/>
                    </a:lnTo>
                    <a:lnTo>
                      <a:pt x="27" y="106"/>
                    </a:lnTo>
                    <a:lnTo>
                      <a:pt x="34" y="111"/>
                    </a:lnTo>
                    <a:lnTo>
                      <a:pt x="41" y="117"/>
                    </a:lnTo>
                    <a:lnTo>
                      <a:pt x="46" y="121"/>
                    </a:lnTo>
                    <a:lnTo>
                      <a:pt x="53" y="127"/>
                    </a:lnTo>
                    <a:lnTo>
                      <a:pt x="825" y="127"/>
                    </a:lnTo>
                    <a:lnTo>
                      <a:pt x="825" y="179"/>
                    </a:lnTo>
                    <a:lnTo>
                      <a:pt x="315" y="179"/>
                    </a:lnTo>
                    <a:lnTo>
                      <a:pt x="329" y="193"/>
                    </a:lnTo>
                    <a:lnTo>
                      <a:pt x="342" y="206"/>
                    </a:lnTo>
                    <a:lnTo>
                      <a:pt x="355" y="220"/>
                    </a:lnTo>
                    <a:lnTo>
                      <a:pt x="368" y="235"/>
                    </a:lnTo>
                    <a:lnTo>
                      <a:pt x="381" y="250"/>
                    </a:lnTo>
                    <a:lnTo>
                      <a:pt x="393" y="265"/>
                    </a:lnTo>
                    <a:lnTo>
                      <a:pt x="406" y="280"/>
                    </a:lnTo>
                    <a:lnTo>
                      <a:pt x="417" y="295"/>
                    </a:lnTo>
                    <a:lnTo>
                      <a:pt x="429" y="310"/>
                    </a:lnTo>
                    <a:lnTo>
                      <a:pt x="440" y="326"/>
                    </a:lnTo>
                    <a:lnTo>
                      <a:pt x="452" y="342"/>
                    </a:lnTo>
                    <a:lnTo>
                      <a:pt x="462" y="358"/>
                    </a:lnTo>
                    <a:lnTo>
                      <a:pt x="473" y="374"/>
                    </a:lnTo>
                    <a:lnTo>
                      <a:pt x="483" y="391"/>
                    </a:lnTo>
                    <a:lnTo>
                      <a:pt x="493" y="407"/>
                    </a:lnTo>
                    <a:lnTo>
                      <a:pt x="503" y="424"/>
                    </a:lnTo>
                    <a:lnTo>
                      <a:pt x="793" y="263"/>
                    </a:lnTo>
                    <a:lnTo>
                      <a:pt x="1081" y="263"/>
                    </a:lnTo>
                    <a:lnTo>
                      <a:pt x="1081" y="212"/>
                    </a:lnTo>
                    <a:lnTo>
                      <a:pt x="885" y="212"/>
                    </a:lnTo>
                    <a:lnTo>
                      <a:pt x="1179" y="49"/>
                    </a:lnTo>
                    <a:lnTo>
                      <a:pt x="1760" y="49"/>
                    </a:lnTo>
                    <a:close/>
                  </a:path>
                </a:pathLst>
              </a:custGeom>
              <a:solidFill>
                <a:srgbClr val="006600"/>
              </a:solidFill>
              <a:ln>
                <a:solidFill>
                  <a:schemeClr val="tx2"/>
                </a:solidFill>
              </a:ln>
            </p:spPr>
            <p:txBody>
              <a:bodyPr vert="horz" wrap="square" lIns="91440" tIns="45720" rIns="91440" bIns="45720" numCol="1" anchor="t" anchorCtr="0" compatLnSpc="1">
                <a:prstTxWarp prst="textNoShape">
                  <a:avLst/>
                </a:prstTxWarp>
              </a:bodyPr>
              <a:lstStyle/>
              <a:p>
                <a:endParaRPr lang="it-IT"/>
              </a:p>
            </p:txBody>
          </p:sp>
        </p:grpSp>
        <p:grpSp>
          <p:nvGrpSpPr>
            <p:cNvPr id="32" name="Gruppo 33"/>
            <p:cNvGrpSpPr/>
            <p:nvPr/>
          </p:nvGrpSpPr>
          <p:grpSpPr>
            <a:xfrm>
              <a:off x="3223673" y="3664023"/>
              <a:ext cx="452342" cy="483828"/>
              <a:chOff x="3317263" y="3046633"/>
              <a:chExt cx="528958" cy="578163"/>
            </a:xfrm>
          </p:grpSpPr>
          <p:sp>
            <p:nvSpPr>
              <p:cNvPr id="71" name="Ovale 70"/>
              <p:cNvSpPr/>
              <p:nvPr/>
            </p:nvSpPr>
            <p:spPr>
              <a:xfrm>
                <a:off x="3317263" y="3046633"/>
                <a:ext cx="528958" cy="578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2" name="Immagine 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35306" y="3081392"/>
                <a:ext cx="492873" cy="508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3" name="Gruppo 34"/>
            <p:cNvGrpSpPr/>
            <p:nvPr/>
          </p:nvGrpSpPr>
          <p:grpSpPr>
            <a:xfrm>
              <a:off x="2402174" y="3818946"/>
              <a:ext cx="979565" cy="965206"/>
              <a:chOff x="3944700" y="3557297"/>
              <a:chExt cx="979565" cy="965206"/>
            </a:xfrm>
          </p:grpSpPr>
          <p:sp>
            <p:nvSpPr>
              <p:cNvPr id="36" name="AutoShape 3"/>
              <p:cNvSpPr>
                <a:spLocks noChangeAspect="1" noChangeArrowheads="1" noTextEdit="1"/>
              </p:cNvSpPr>
              <p:nvPr/>
            </p:nvSpPr>
            <p:spPr bwMode="auto">
              <a:xfrm>
                <a:off x="3944700" y="3557297"/>
                <a:ext cx="979565" cy="965206"/>
              </a:xfrm>
              <a:custGeom>
                <a:avLst/>
                <a:gdLst>
                  <a:gd name="connsiteX0" fmla="*/ 0 w 899319"/>
                  <a:gd name="connsiteY0" fmla="*/ 0 h 911225"/>
                  <a:gd name="connsiteX1" fmla="*/ 899319 w 899319"/>
                  <a:gd name="connsiteY1" fmla="*/ 0 h 911225"/>
                  <a:gd name="connsiteX2" fmla="*/ 899319 w 899319"/>
                  <a:gd name="connsiteY2" fmla="*/ 911225 h 911225"/>
                  <a:gd name="connsiteX3" fmla="*/ 0 w 899319"/>
                  <a:gd name="connsiteY3" fmla="*/ 911225 h 911225"/>
                  <a:gd name="connsiteX4" fmla="*/ 0 w 899319"/>
                  <a:gd name="connsiteY4" fmla="*/ 0 h 911225"/>
                  <a:gd name="connsiteX0" fmla="*/ 0 w 899319"/>
                  <a:gd name="connsiteY0" fmla="*/ 0 h 911225"/>
                  <a:gd name="connsiteX1" fmla="*/ 717890 w 899319"/>
                  <a:gd name="connsiteY1" fmla="*/ 130629 h 911225"/>
                  <a:gd name="connsiteX2" fmla="*/ 899319 w 899319"/>
                  <a:gd name="connsiteY2" fmla="*/ 911225 h 911225"/>
                  <a:gd name="connsiteX3" fmla="*/ 0 w 899319"/>
                  <a:gd name="connsiteY3" fmla="*/ 911225 h 911225"/>
                  <a:gd name="connsiteX4" fmla="*/ 0 w 899319"/>
                  <a:gd name="connsiteY4" fmla="*/ 0 h 911225"/>
                  <a:gd name="connsiteX0" fmla="*/ 0 w 899319"/>
                  <a:gd name="connsiteY0" fmla="*/ 0 h 911225"/>
                  <a:gd name="connsiteX1" fmla="*/ 717890 w 899319"/>
                  <a:gd name="connsiteY1" fmla="*/ 130629 h 911225"/>
                  <a:gd name="connsiteX2" fmla="*/ 899319 w 899319"/>
                  <a:gd name="connsiteY2" fmla="*/ 911225 h 911225"/>
                  <a:gd name="connsiteX3" fmla="*/ 0 w 899319"/>
                  <a:gd name="connsiteY3" fmla="*/ 911225 h 911225"/>
                  <a:gd name="connsiteX4" fmla="*/ 0 w 899319"/>
                  <a:gd name="connsiteY4" fmla="*/ 0 h 911225"/>
                  <a:gd name="connsiteX0" fmla="*/ 0 w 899319"/>
                  <a:gd name="connsiteY0" fmla="*/ 0 h 911225"/>
                  <a:gd name="connsiteX1" fmla="*/ 717890 w 899319"/>
                  <a:gd name="connsiteY1" fmla="*/ 130629 h 911225"/>
                  <a:gd name="connsiteX2" fmla="*/ 899319 w 899319"/>
                  <a:gd name="connsiteY2" fmla="*/ 911225 h 911225"/>
                  <a:gd name="connsiteX3" fmla="*/ 0 w 899319"/>
                  <a:gd name="connsiteY3" fmla="*/ 911225 h 911225"/>
                  <a:gd name="connsiteX4" fmla="*/ 0 w 899319"/>
                  <a:gd name="connsiteY4" fmla="*/ 0 h 911225"/>
                  <a:gd name="connsiteX0" fmla="*/ 0 w 973278"/>
                  <a:gd name="connsiteY0" fmla="*/ 0 h 911225"/>
                  <a:gd name="connsiteX1" fmla="*/ 717890 w 973278"/>
                  <a:gd name="connsiteY1" fmla="*/ 130629 h 911225"/>
                  <a:gd name="connsiteX2" fmla="*/ 909007 w 973278"/>
                  <a:gd name="connsiteY2" fmla="*/ 445005 h 911225"/>
                  <a:gd name="connsiteX3" fmla="*/ 899319 w 973278"/>
                  <a:gd name="connsiteY3" fmla="*/ 911225 h 911225"/>
                  <a:gd name="connsiteX4" fmla="*/ 0 w 973278"/>
                  <a:gd name="connsiteY4" fmla="*/ 911225 h 911225"/>
                  <a:gd name="connsiteX5" fmla="*/ 0 w 973278"/>
                  <a:gd name="connsiteY5" fmla="*/ 0 h 911225"/>
                  <a:gd name="connsiteX0" fmla="*/ 0 w 973278"/>
                  <a:gd name="connsiteY0" fmla="*/ 0 h 911225"/>
                  <a:gd name="connsiteX1" fmla="*/ 717890 w 973278"/>
                  <a:gd name="connsiteY1" fmla="*/ 130629 h 911225"/>
                  <a:gd name="connsiteX2" fmla="*/ 909007 w 973278"/>
                  <a:gd name="connsiteY2" fmla="*/ 524833 h 911225"/>
                  <a:gd name="connsiteX3" fmla="*/ 899319 w 973278"/>
                  <a:gd name="connsiteY3" fmla="*/ 911225 h 911225"/>
                  <a:gd name="connsiteX4" fmla="*/ 0 w 973278"/>
                  <a:gd name="connsiteY4" fmla="*/ 911225 h 911225"/>
                  <a:gd name="connsiteX5" fmla="*/ 0 w 973278"/>
                  <a:gd name="connsiteY5" fmla="*/ 0 h 911225"/>
                  <a:gd name="connsiteX0" fmla="*/ 0 w 959349"/>
                  <a:gd name="connsiteY0" fmla="*/ 0 h 911225"/>
                  <a:gd name="connsiteX1" fmla="*/ 717890 w 959349"/>
                  <a:gd name="connsiteY1" fmla="*/ 130629 h 911225"/>
                  <a:gd name="connsiteX2" fmla="*/ 909007 w 959349"/>
                  <a:gd name="connsiteY2" fmla="*/ 524833 h 911225"/>
                  <a:gd name="connsiteX3" fmla="*/ 899319 w 959349"/>
                  <a:gd name="connsiteY3" fmla="*/ 911225 h 911225"/>
                  <a:gd name="connsiteX4" fmla="*/ 0 w 959349"/>
                  <a:gd name="connsiteY4" fmla="*/ 911225 h 911225"/>
                  <a:gd name="connsiteX5" fmla="*/ 0 w 959349"/>
                  <a:gd name="connsiteY5" fmla="*/ 0 h 911225"/>
                  <a:gd name="connsiteX0" fmla="*/ 0 w 909007"/>
                  <a:gd name="connsiteY0" fmla="*/ 0 h 911225"/>
                  <a:gd name="connsiteX1" fmla="*/ 717890 w 909007"/>
                  <a:gd name="connsiteY1" fmla="*/ 130629 h 911225"/>
                  <a:gd name="connsiteX2" fmla="*/ 909007 w 909007"/>
                  <a:gd name="connsiteY2" fmla="*/ 524833 h 911225"/>
                  <a:gd name="connsiteX3" fmla="*/ 899319 w 909007"/>
                  <a:gd name="connsiteY3" fmla="*/ 911225 h 911225"/>
                  <a:gd name="connsiteX4" fmla="*/ 0 w 909007"/>
                  <a:gd name="connsiteY4" fmla="*/ 911225 h 911225"/>
                  <a:gd name="connsiteX5" fmla="*/ 0 w 909007"/>
                  <a:gd name="connsiteY5" fmla="*/ 0 h 911225"/>
                  <a:gd name="connsiteX0" fmla="*/ 0 w 909007"/>
                  <a:gd name="connsiteY0" fmla="*/ 0 h 911225"/>
                  <a:gd name="connsiteX1" fmla="*/ 717890 w 909007"/>
                  <a:gd name="connsiteY1" fmla="*/ 130629 h 911225"/>
                  <a:gd name="connsiteX2" fmla="*/ 909007 w 909007"/>
                  <a:gd name="connsiteY2" fmla="*/ 524833 h 911225"/>
                  <a:gd name="connsiteX3" fmla="*/ 899319 w 909007"/>
                  <a:gd name="connsiteY3" fmla="*/ 911225 h 911225"/>
                  <a:gd name="connsiteX4" fmla="*/ 0 w 909007"/>
                  <a:gd name="connsiteY4" fmla="*/ 911225 h 911225"/>
                  <a:gd name="connsiteX5" fmla="*/ 0 w 909007"/>
                  <a:gd name="connsiteY5" fmla="*/ 0 h 911225"/>
                  <a:gd name="connsiteX0" fmla="*/ 0 w 909007"/>
                  <a:gd name="connsiteY0" fmla="*/ 0 h 911225"/>
                  <a:gd name="connsiteX1" fmla="*/ 717890 w 909007"/>
                  <a:gd name="connsiteY1" fmla="*/ 130629 h 911225"/>
                  <a:gd name="connsiteX2" fmla="*/ 909007 w 909007"/>
                  <a:gd name="connsiteY2" fmla="*/ 524833 h 911225"/>
                  <a:gd name="connsiteX3" fmla="*/ 812234 w 909007"/>
                  <a:gd name="connsiteY3" fmla="*/ 824140 h 911225"/>
                  <a:gd name="connsiteX4" fmla="*/ 0 w 909007"/>
                  <a:gd name="connsiteY4" fmla="*/ 911225 h 911225"/>
                  <a:gd name="connsiteX5" fmla="*/ 0 w 909007"/>
                  <a:gd name="connsiteY5" fmla="*/ 0 h 911225"/>
                  <a:gd name="connsiteX0" fmla="*/ 0 w 909007"/>
                  <a:gd name="connsiteY0" fmla="*/ 0 h 918192"/>
                  <a:gd name="connsiteX1" fmla="*/ 717890 w 909007"/>
                  <a:gd name="connsiteY1" fmla="*/ 130629 h 918192"/>
                  <a:gd name="connsiteX2" fmla="*/ 909007 w 909007"/>
                  <a:gd name="connsiteY2" fmla="*/ 524833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667090 w 909007"/>
                  <a:gd name="connsiteY1" fmla="*/ 203201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616290 w 909007"/>
                  <a:gd name="connsiteY1" fmla="*/ 134258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616290 w 909007"/>
                  <a:gd name="connsiteY1" fmla="*/ 134258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54428 w 909007"/>
                  <a:gd name="connsiteY0" fmla="*/ 0 h 943592"/>
                  <a:gd name="connsiteX1" fmla="*/ 616290 w 909007"/>
                  <a:gd name="connsiteY1" fmla="*/ 159658 h 943592"/>
                  <a:gd name="connsiteX2" fmla="*/ 909007 w 909007"/>
                  <a:gd name="connsiteY2" fmla="*/ 590147 h 943592"/>
                  <a:gd name="connsiteX3" fmla="*/ 812234 w 909007"/>
                  <a:gd name="connsiteY3" fmla="*/ 849540 h 943592"/>
                  <a:gd name="connsiteX4" fmla="*/ 0 w 909007"/>
                  <a:gd name="connsiteY4" fmla="*/ 936625 h 943592"/>
                  <a:gd name="connsiteX5" fmla="*/ 54428 w 909007"/>
                  <a:gd name="connsiteY5" fmla="*/ 0 h 943592"/>
                  <a:gd name="connsiteX0" fmla="*/ 119743 w 974322"/>
                  <a:gd name="connsiteY0" fmla="*/ 0 h 953888"/>
                  <a:gd name="connsiteX1" fmla="*/ 681605 w 974322"/>
                  <a:gd name="connsiteY1" fmla="*/ 159658 h 953888"/>
                  <a:gd name="connsiteX2" fmla="*/ 974322 w 974322"/>
                  <a:gd name="connsiteY2" fmla="*/ 590147 h 953888"/>
                  <a:gd name="connsiteX3" fmla="*/ 877549 w 974322"/>
                  <a:gd name="connsiteY3" fmla="*/ 849540 h 953888"/>
                  <a:gd name="connsiteX4" fmla="*/ 0 w 974322"/>
                  <a:gd name="connsiteY4" fmla="*/ 951140 h 953888"/>
                  <a:gd name="connsiteX5" fmla="*/ 119743 w 974322"/>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62385"/>
                  <a:gd name="connsiteX1" fmla="*/ 681605 w 1006979"/>
                  <a:gd name="connsiteY1" fmla="*/ 159658 h 962385"/>
                  <a:gd name="connsiteX2" fmla="*/ 1006979 w 1006979"/>
                  <a:gd name="connsiteY2" fmla="*/ 597404 h 962385"/>
                  <a:gd name="connsiteX3" fmla="*/ 746920 w 1006979"/>
                  <a:gd name="connsiteY3" fmla="*/ 874940 h 962385"/>
                  <a:gd name="connsiteX4" fmla="*/ 0 w 1006979"/>
                  <a:gd name="connsiteY4" fmla="*/ 951140 h 962385"/>
                  <a:gd name="connsiteX5" fmla="*/ 119743 w 1006979"/>
                  <a:gd name="connsiteY5" fmla="*/ 0 h 962385"/>
                  <a:gd name="connsiteX0" fmla="*/ 119743 w 1006979"/>
                  <a:gd name="connsiteY0" fmla="*/ 0 h 962385"/>
                  <a:gd name="connsiteX1" fmla="*/ 681605 w 1006979"/>
                  <a:gd name="connsiteY1" fmla="*/ 159658 h 962385"/>
                  <a:gd name="connsiteX2" fmla="*/ 1006979 w 1006979"/>
                  <a:gd name="connsiteY2" fmla="*/ 597404 h 962385"/>
                  <a:gd name="connsiteX3" fmla="*/ 746920 w 1006979"/>
                  <a:gd name="connsiteY3" fmla="*/ 874940 h 962385"/>
                  <a:gd name="connsiteX4" fmla="*/ 0 w 1006979"/>
                  <a:gd name="connsiteY4" fmla="*/ 951140 h 962385"/>
                  <a:gd name="connsiteX5" fmla="*/ 119743 w 1006979"/>
                  <a:gd name="connsiteY5" fmla="*/ 0 h 962385"/>
                  <a:gd name="connsiteX0" fmla="*/ 145143 w 1006979"/>
                  <a:gd name="connsiteY0" fmla="*/ 0 h 955128"/>
                  <a:gd name="connsiteX1" fmla="*/ 681605 w 1006979"/>
                  <a:gd name="connsiteY1" fmla="*/ 152401 h 955128"/>
                  <a:gd name="connsiteX2" fmla="*/ 1006979 w 1006979"/>
                  <a:gd name="connsiteY2" fmla="*/ 590147 h 955128"/>
                  <a:gd name="connsiteX3" fmla="*/ 746920 w 1006979"/>
                  <a:gd name="connsiteY3" fmla="*/ 867683 h 955128"/>
                  <a:gd name="connsiteX4" fmla="*/ 0 w 1006979"/>
                  <a:gd name="connsiteY4" fmla="*/ 943883 h 955128"/>
                  <a:gd name="connsiteX5" fmla="*/ 145143 w 1006979"/>
                  <a:gd name="connsiteY5" fmla="*/ 0 h 955128"/>
                  <a:gd name="connsiteX0" fmla="*/ 159657 w 1021493"/>
                  <a:gd name="connsiteY0" fmla="*/ 0 h 955128"/>
                  <a:gd name="connsiteX1" fmla="*/ 696119 w 1021493"/>
                  <a:gd name="connsiteY1" fmla="*/ 152401 h 955128"/>
                  <a:gd name="connsiteX2" fmla="*/ 1021493 w 1021493"/>
                  <a:gd name="connsiteY2" fmla="*/ 590147 h 955128"/>
                  <a:gd name="connsiteX3" fmla="*/ 761434 w 1021493"/>
                  <a:gd name="connsiteY3" fmla="*/ 867683 h 955128"/>
                  <a:gd name="connsiteX4" fmla="*/ 0 w 1021493"/>
                  <a:gd name="connsiteY4" fmla="*/ 943883 h 955128"/>
                  <a:gd name="connsiteX5" fmla="*/ 159657 w 1021493"/>
                  <a:gd name="connsiteY5" fmla="*/ 0 h 955128"/>
                  <a:gd name="connsiteX0" fmla="*/ 58057 w 919893"/>
                  <a:gd name="connsiteY0" fmla="*/ 0 h 920587"/>
                  <a:gd name="connsiteX1" fmla="*/ 594519 w 919893"/>
                  <a:gd name="connsiteY1" fmla="*/ 152401 h 920587"/>
                  <a:gd name="connsiteX2" fmla="*/ 919893 w 919893"/>
                  <a:gd name="connsiteY2" fmla="*/ 590147 h 920587"/>
                  <a:gd name="connsiteX3" fmla="*/ 659834 w 919893"/>
                  <a:gd name="connsiteY3" fmla="*/ 867683 h 920587"/>
                  <a:gd name="connsiteX4" fmla="*/ 0 w 919893"/>
                  <a:gd name="connsiteY4" fmla="*/ 845912 h 920587"/>
                  <a:gd name="connsiteX5" fmla="*/ 58057 w 919893"/>
                  <a:gd name="connsiteY5" fmla="*/ 0 h 920587"/>
                  <a:gd name="connsiteX0" fmla="*/ 58057 w 919893"/>
                  <a:gd name="connsiteY0" fmla="*/ 0 h 957949"/>
                  <a:gd name="connsiteX1" fmla="*/ 594519 w 919893"/>
                  <a:gd name="connsiteY1" fmla="*/ 152401 h 957949"/>
                  <a:gd name="connsiteX2" fmla="*/ 919893 w 919893"/>
                  <a:gd name="connsiteY2" fmla="*/ 590147 h 957949"/>
                  <a:gd name="connsiteX3" fmla="*/ 659834 w 919893"/>
                  <a:gd name="connsiteY3" fmla="*/ 867683 h 957949"/>
                  <a:gd name="connsiteX4" fmla="*/ 0 w 919893"/>
                  <a:gd name="connsiteY4" fmla="*/ 845912 h 957949"/>
                  <a:gd name="connsiteX5" fmla="*/ 58057 w 919893"/>
                  <a:gd name="connsiteY5" fmla="*/ 0 h 957949"/>
                  <a:gd name="connsiteX0" fmla="*/ 111328 w 973164"/>
                  <a:gd name="connsiteY0" fmla="*/ 0 h 957949"/>
                  <a:gd name="connsiteX1" fmla="*/ 647790 w 973164"/>
                  <a:gd name="connsiteY1" fmla="*/ 152401 h 957949"/>
                  <a:gd name="connsiteX2" fmla="*/ 973164 w 973164"/>
                  <a:gd name="connsiteY2" fmla="*/ 590147 h 957949"/>
                  <a:gd name="connsiteX3" fmla="*/ 713105 w 973164"/>
                  <a:gd name="connsiteY3" fmla="*/ 867683 h 957949"/>
                  <a:gd name="connsiteX4" fmla="*/ 53271 w 973164"/>
                  <a:gd name="connsiteY4" fmla="*/ 845912 h 957949"/>
                  <a:gd name="connsiteX5" fmla="*/ 111328 w 973164"/>
                  <a:gd name="connsiteY5" fmla="*/ 0 h 957949"/>
                  <a:gd name="connsiteX0" fmla="*/ 125901 w 987737"/>
                  <a:gd name="connsiteY0" fmla="*/ 0 h 957949"/>
                  <a:gd name="connsiteX1" fmla="*/ 662363 w 987737"/>
                  <a:gd name="connsiteY1" fmla="*/ 152401 h 957949"/>
                  <a:gd name="connsiteX2" fmla="*/ 987737 w 987737"/>
                  <a:gd name="connsiteY2" fmla="*/ 590147 h 957949"/>
                  <a:gd name="connsiteX3" fmla="*/ 727678 w 987737"/>
                  <a:gd name="connsiteY3" fmla="*/ 867683 h 957949"/>
                  <a:gd name="connsiteX4" fmla="*/ 67844 w 987737"/>
                  <a:gd name="connsiteY4" fmla="*/ 845912 h 957949"/>
                  <a:gd name="connsiteX5" fmla="*/ 125901 w 987737"/>
                  <a:gd name="connsiteY5" fmla="*/ 0 h 957949"/>
                  <a:gd name="connsiteX0" fmla="*/ 125901 w 987737"/>
                  <a:gd name="connsiteY0" fmla="*/ 0 h 957949"/>
                  <a:gd name="connsiteX1" fmla="*/ 662363 w 987737"/>
                  <a:gd name="connsiteY1" fmla="*/ 152401 h 957949"/>
                  <a:gd name="connsiteX2" fmla="*/ 987737 w 987737"/>
                  <a:gd name="connsiteY2" fmla="*/ 590147 h 957949"/>
                  <a:gd name="connsiteX3" fmla="*/ 727678 w 987737"/>
                  <a:gd name="connsiteY3" fmla="*/ 867683 h 957949"/>
                  <a:gd name="connsiteX4" fmla="*/ 67844 w 987737"/>
                  <a:gd name="connsiteY4" fmla="*/ 845912 h 957949"/>
                  <a:gd name="connsiteX5" fmla="*/ 125901 w 987737"/>
                  <a:gd name="connsiteY5" fmla="*/ 0 h 957949"/>
                  <a:gd name="connsiteX0" fmla="*/ 150386 w 979565"/>
                  <a:gd name="connsiteY0" fmla="*/ 0 h 965206"/>
                  <a:gd name="connsiteX1" fmla="*/ 654191 w 979565"/>
                  <a:gd name="connsiteY1" fmla="*/ 159658 h 965206"/>
                  <a:gd name="connsiteX2" fmla="*/ 979565 w 979565"/>
                  <a:gd name="connsiteY2" fmla="*/ 597404 h 965206"/>
                  <a:gd name="connsiteX3" fmla="*/ 719506 w 979565"/>
                  <a:gd name="connsiteY3" fmla="*/ 874940 h 965206"/>
                  <a:gd name="connsiteX4" fmla="*/ 59672 w 979565"/>
                  <a:gd name="connsiteY4" fmla="*/ 853169 h 965206"/>
                  <a:gd name="connsiteX5" fmla="*/ 150386 w 979565"/>
                  <a:gd name="connsiteY5" fmla="*/ 0 h 96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565" h="965206">
                    <a:moveTo>
                      <a:pt x="150386" y="0"/>
                    </a:moveTo>
                    <a:cubicBezTo>
                      <a:pt x="415083" y="47171"/>
                      <a:pt x="258866" y="14516"/>
                      <a:pt x="654191" y="159658"/>
                    </a:cubicBezTo>
                    <a:cubicBezTo>
                      <a:pt x="869797" y="414649"/>
                      <a:pt x="923927" y="456419"/>
                      <a:pt x="979565" y="597404"/>
                    </a:cubicBezTo>
                    <a:cubicBezTo>
                      <a:pt x="879174" y="698475"/>
                      <a:pt x="873426" y="774861"/>
                      <a:pt x="719506" y="874940"/>
                    </a:cubicBezTo>
                    <a:cubicBezTo>
                      <a:pt x="572133" y="1005569"/>
                      <a:pt x="312274" y="991055"/>
                      <a:pt x="59672" y="853169"/>
                    </a:cubicBezTo>
                    <a:cubicBezTo>
                      <a:pt x="-80633" y="571198"/>
                      <a:pt x="58463" y="278343"/>
                      <a:pt x="15038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t-IT"/>
              </a:p>
            </p:txBody>
          </p:sp>
          <p:grpSp>
            <p:nvGrpSpPr>
              <p:cNvPr id="34" name="Gruppo 36"/>
              <p:cNvGrpSpPr/>
              <p:nvPr/>
            </p:nvGrpSpPr>
            <p:grpSpPr>
              <a:xfrm>
                <a:off x="3984823" y="3584288"/>
                <a:ext cx="899319" cy="911225"/>
                <a:chOff x="3393879" y="3597963"/>
                <a:chExt cx="899319" cy="911225"/>
              </a:xfrm>
            </p:grpSpPr>
            <p:sp>
              <p:nvSpPr>
                <p:cNvPr id="38" name="Rectangle 5"/>
                <p:cNvSpPr>
                  <a:spLocks noChangeArrowheads="1"/>
                </p:cNvSpPr>
                <p:nvPr/>
              </p:nvSpPr>
              <p:spPr bwMode="auto">
                <a:xfrm>
                  <a:off x="4093173" y="4285351"/>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9" name="Rectangle 6"/>
                <p:cNvSpPr>
                  <a:spLocks noChangeArrowheads="1"/>
                </p:cNvSpPr>
                <p:nvPr/>
              </p:nvSpPr>
              <p:spPr bwMode="auto">
                <a:xfrm>
                  <a:off x="4036023" y="4285351"/>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0" name="Rectangle 7"/>
                <p:cNvSpPr>
                  <a:spLocks noChangeArrowheads="1"/>
                </p:cNvSpPr>
                <p:nvPr/>
              </p:nvSpPr>
              <p:spPr bwMode="auto">
                <a:xfrm>
                  <a:off x="4143179" y="4285351"/>
                  <a:ext cx="23813"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1" name="Rectangle 8"/>
                <p:cNvSpPr>
                  <a:spLocks noChangeArrowheads="1"/>
                </p:cNvSpPr>
                <p:nvPr/>
              </p:nvSpPr>
              <p:spPr bwMode="auto">
                <a:xfrm>
                  <a:off x="3604223" y="3833707"/>
                  <a:ext cx="23813" cy="387350"/>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2" name="Rectangle 9"/>
                <p:cNvSpPr>
                  <a:spLocks noChangeArrowheads="1"/>
                </p:cNvSpPr>
                <p:nvPr/>
              </p:nvSpPr>
              <p:spPr bwMode="auto">
                <a:xfrm>
                  <a:off x="3662167" y="3833707"/>
                  <a:ext cx="23019" cy="356394"/>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3" name="Rectangle 10"/>
                <p:cNvSpPr>
                  <a:spLocks noChangeArrowheads="1"/>
                </p:cNvSpPr>
                <p:nvPr/>
              </p:nvSpPr>
              <p:spPr bwMode="auto">
                <a:xfrm>
                  <a:off x="3719317" y="3833707"/>
                  <a:ext cx="23019" cy="356394"/>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4" name="Rectangle 11"/>
                <p:cNvSpPr>
                  <a:spLocks noChangeArrowheads="1"/>
                </p:cNvSpPr>
                <p:nvPr/>
              </p:nvSpPr>
              <p:spPr bwMode="auto">
                <a:xfrm>
                  <a:off x="3770117" y="4240107"/>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5" name="Rectangle 12"/>
                <p:cNvSpPr>
                  <a:spLocks noChangeArrowheads="1"/>
                </p:cNvSpPr>
                <p:nvPr/>
              </p:nvSpPr>
              <p:spPr bwMode="auto">
                <a:xfrm>
                  <a:off x="3722492" y="4240107"/>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6" name="Rectangle 13"/>
                <p:cNvSpPr>
                  <a:spLocks noChangeArrowheads="1"/>
                </p:cNvSpPr>
                <p:nvPr/>
              </p:nvSpPr>
              <p:spPr bwMode="auto">
                <a:xfrm>
                  <a:off x="3676454" y="4240107"/>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7" name="Rectangle 14"/>
                <p:cNvSpPr>
                  <a:spLocks noChangeArrowheads="1"/>
                </p:cNvSpPr>
                <p:nvPr/>
              </p:nvSpPr>
              <p:spPr bwMode="auto">
                <a:xfrm>
                  <a:off x="3820917" y="4240107"/>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8" name="Rectangle 15"/>
                <p:cNvSpPr>
                  <a:spLocks noChangeArrowheads="1"/>
                </p:cNvSpPr>
                <p:nvPr/>
              </p:nvSpPr>
              <p:spPr bwMode="auto">
                <a:xfrm>
                  <a:off x="3870923" y="4240107"/>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9" name="Rectangle 16"/>
                <p:cNvSpPr>
                  <a:spLocks noChangeArrowheads="1"/>
                </p:cNvSpPr>
                <p:nvPr/>
              </p:nvSpPr>
              <p:spPr bwMode="auto">
                <a:xfrm>
                  <a:off x="3920929" y="4240107"/>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0" name="Rectangle 17"/>
                <p:cNvSpPr>
                  <a:spLocks noChangeArrowheads="1"/>
                </p:cNvSpPr>
                <p:nvPr/>
              </p:nvSpPr>
              <p:spPr bwMode="auto">
                <a:xfrm>
                  <a:off x="3890767" y="3965470"/>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1" name="Rectangle 18"/>
                <p:cNvSpPr>
                  <a:spLocks noChangeArrowheads="1"/>
                </p:cNvSpPr>
                <p:nvPr/>
              </p:nvSpPr>
              <p:spPr bwMode="auto">
                <a:xfrm>
                  <a:off x="3939979" y="3965470"/>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2" name="Rectangle 19"/>
                <p:cNvSpPr>
                  <a:spLocks noChangeArrowheads="1"/>
                </p:cNvSpPr>
                <p:nvPr/>
              </p:nvSpPr>
              <p:spPr bwMode="auto">
                <a:xfrm>
                  <a:off x="3890767" y="4015476"/>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3" name="Rectangle 20"/>
                <p:cNvSpPr>
                  <a:spLocks noChangeArrowheads="1"/>
                </p:cNvSpPr>
                <p:nvPr/>
              </p:nvSpPr>
              <p:spPr bwMode="auto">
                <a:xfrm>
                  <a:off x="3843935" y="3965470"/>
                  <a:ext cx="23019"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4" name="Rectangle 21"/>
                <p:cNvSpPr>
                  <a:spLocks noChangeArrowheads="1"/>
                </p:cNvSpPr>
                <p:nvPr/>
              </p:nvSpPr>
              <p:spPr bwMode="auto">
                <a:xfrm>
                  <a:off x="3843935" y="4015476"/>
                  <a:ext cx="23019"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5" name="Rectangle 22"/>
                <p:cNvSpPr>
                  <a:spLocks noChangeArrowheads="1"/>
                </p:cNvSpPr>
                <p:nvPr/>
              </p:nvSpPr>
              <p:spPr bwMode="auto">
                <a:xfrm>
                  <a:off x="3939979" y="4015476"/>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6" name="Rectangle 23"/>
                <p:cNvSpPr>
                  <a:spLocks noChangeArrowheads="1"/>
                </p:cNvSpPr>
                <p:nvPr/>
              </p:nvSpPr>
              <p:spPr bwMode="auto">
                <a:xfrm>
                  <a:off x="3939979" y="4066276"/>
                  <a:ext cx="23019" cy="23019"/>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7" name="Rectangle 24"/>
                <p:cNvSpPr>
                  <a:spLocks noChangeArrowheads="1"/>
                </p:cNvSpPr>
                <p:nvPr/>
              </p:nvSpPr>
              <p:spPr bwMode="auto">
                <a:xfrm>
                  <a:off x="3770117" y="4285351"/>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8" name="Rectangle 25"/>
                <p:cNvSpPr>
                  <a:spLocks noChangeArrowheads="1"/>
                </p:cNvSpPr>
                <p:nvPr/>
              </p:nvSpPr>
              <p:spPr bwMode="auto">
                <a:xfrm>
                  <a:off x="3820917" y="4285351"/>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9" name="Rectangle 26"/>
                <p:cNvSpPr>
                  <a:spLocks noChangeArrowheads="1"/>
                </p:cNvSpPr>
                <p:nvPr/>
              </p:nvSpPr>
              <p:spPr bwMode="auto">
                <a:xfrm>
                  <a:off x="3870923" y="4285351"/>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0" name="Rectangle 27"/>
                <p:cNvSpPr>
                  <a:spLocks noChangeArrowheads="1"/>
                </p:cNvSpPr>
                <p:nvPr/>
              </p:nvSpPr>
              <p:spPr bwMode="auto">
                <a:xfrm>
                  <a:off x="3465317" y="4285351"/>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1" name="Rectangle 28"/>
                <p:cNvSpPr>
                  <a:spLocks noChangeArrowheads="1"/>
                </p:cNvSpPr>
                <p:nvPr/>
              </p:nvSpPr>
              <p:spPr bwMode="auto">
                <a:xfrm>
                  <a:off x="3516117" y="4285351"/>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2" name="Rectangle 29"/>
                <p:cNvSpPr>
                  <a:spLocks noChangeArrowheads="1"/>
                </p:cNvSpPr>
                <p:nvPr/>
              </p:nvSpPr>
              <p:spPr bwMode="auto">
                <a:xfrm>
                  <a:off x="3412929" y="424248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3" name="Rectangle 30"/>
                <p:cNvSpPr>
                  <a:spLocks noChangeArrowheads="1"/>
                </p:cNvSpPr>
                <p:nvPr/>
              </p:nvSpPr>
              <p:spPr bwMode="auto">
                <a:xfrm>
                  <a:off x="3463729" y="424248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4" name="Rectangle 31"/>
                <p:cNvSpPr>
                  <a:spLocks noChangeArrowheads="1"/>
                </p:cNvSpPr>
                <p:nvPr/>
              </p:nvSpPr>
              <p:spPr bwMode="auto">
                <a:xfrm>
                  <a:off x="3566917" y="4285351"/>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5" name="Rectangle 32"/>
                <p:cNvSpPr>
                  <a:spLocks noChangeArrowheads="1"/>
                </p:cNvSpPr>
                <p:nvPr/>
              </p:nvSpPr>
              <p:spPr bwMode="auto">
                <a:xfrm>
                  <a:off x="3516117" y="4329801"/>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6" name="Rectangle 33"/>
                <p:cNvSpPr>
                  <a:spLocks noChangeArrowheads="1"/>
                </p:cNvSpPr>
                <p:nvPr/>
              </p:nvSpPr>
              <p:spPr bwMode="auto">
                <a:xfrm>
                  <a:off x="3566917" y="4329801"/>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7" name="Rectangle 34"/>
                <p:cNvSpPr>
                  <a:spLocks noChangeArrowheads="1"/>
                </p:cNvSpPr>
                <p:nvPr/>
              </p:nvSpPr>
              <p:spPr bwMode="auto">
                <a:xfrm>
                  <a:off x="3920929" y="4285351"/>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8" name="Rectangle 35"/>
                <p:cNvSpPr>
                  <a:spLocks noChangeArrowheads="1"/>
                </p:cNvSpPr>
                <p:nvPr/>
              </p:nvSpPr>
              <p:spPr bwMode="auto">
                <a:xfrm>
                  <a:off x="3971729" y="4285351"/>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9" name="Freeform 36"/>
                <p:cNvSpPr>
                  <a:spLocks/>
                </p:cNvSpPr>
                <p:nvPr/>
              </p:nvSpPr>
              <p:spPr bwMode="auto">
                <a:xfrm>
                  <a:off x="3393879" y="3597963"/>
                  <a:ext cx="899319" cy="619125"/>
                </a:xfrm>
                <a:custGeom>
                  <a:avLst/>
                  <a:gdLst>
                    <a:gd name="T0" fmla="*/ 1058 w 2266"/>
                    <a:gd name="T1" fmla="*/ 1315 h 1559"/>
                    <a:gd name="T2" fmla="*/ 1319 w 2266"/>
                    <a:gd name="T3" fmla="*/ 1499 h 1559"/>
                    <a:gd name="T4" fmla="*/ 1506 w 2266"/>
                    <a:gd name="T5" fmla="*/ 1398 h 1559"/>
                    <a:gd name="T6" fmla="*/ 1905 w 2266"/>
                    <a:gd name="T7" fmla="*/ 1347 h 1559"/>
                    <a:gd name="T8" fmla="*/ 1506 w 2266"/>
                    <a:gd name="T9" fmla="*/ 731 h 1559"/>
                    <a:gd name="T10" fmla="*/ 1058 w 2266"/>
                    <a:gd name="T11" fmla="*/ 1112 h 1559"/>
                    <a:gd name="T12" fmla="*/ 990 w 2266"/>
                    <a:gd name="T13" fmla="*/ 588 h 1559"/>
                    <a:gd name="T14" fmla="*/ 334 w 2266"/>
                    <a:gd name="T15" fmla="*/ 466 h 1559"/>
                    <a:gd name="T16" fmla="*/ 413 w 2266"/>
                    <a:gd name="T17" fmla="*/ 1346 h 1559"/>
                    <a:gd name="T18" fmla="*/ 205 w 2266"/>
                    <a:gd name="T19" fmla="*/ 1397 h 1559"/>
                    <a:gd name="T20" fmla="*/ 413 w 2266"/>
                    <a:gd name="T21" fmla="*/ 1449 h 1559"/>
                    <a:gd name="T22" fmla="*/ 133 w 2266"/>
                    <a:gd name="T23" fmla="*/ 1499 h 1559"/>
                    <a:gd name="T24" fmla="*/ 413 w 2266"/>
                    <a:gd name="T25" fmla="*/ 1559 h 1559"/>
                    <a:gd name="T26" fmla="*/ 305 w 2266"/>
                    <a:gd name="T27" fmla="*/ 0 h 1559"/>
                    <a:gd name="T28" fmla="*/ 322 w 2266"/>
                    <a:gd name="T29" fmla="*/ 2 h 1559"/>
                    <a:gd name="T30" fmla="*/ 337 w 2266"/>
                    <a:gd name="T31" fmla="*/ 6 h 1559"/>
                    <a:gd name="T32" fmla="*/ 353 w 2266"/>
                    <a:gd name="T33" fmla="*/ 8 h 1559"/>
                    <a:gd name="T34" fmla="*/ 368 w 2266"/>
                    <a:gd name="T35" fmla="*/ 12 h 1559"/>
                    <a:gd name="T36" fmla="*/ 396 w 2266"/>
                    <a:gd name="T37" fmla="*/ 18 h 1559"/>
                    <a:gd name="T38" fmla="*/ 426 w 2266"/>
                    <a:gd name="T39" fmla="*/ 25 h 1559"/>
                    <a:gd name="T40" fmla="*/ 455 w 2266"/>
                    <a:gd name="T41" fmla="*/ 32 h 1559"/>
                    <a:gd name="T42" fmla="*/ 484 w 2266"/>
                    <a:gd name="T43" fmla="*/ 40 h 1559"/>
                    <a:gd name="T44" fmla="*/ 513 w 2266"/>
                    <a:gd name="T45" fmla="*/ 47 h 1559"/>
                    <a:gd name="T46" fmla="*/ 542 w 2266"/>
                    <a:gd name="T47" fmla="*/ 55 h 1559"/>
                    <a:gd name="T48" fmla="*/ 571 w 2266"/>
                    <a:gd name="T49" fmla="*/ 64 h 1559"/>
                    <a:gd name="T50" fmla="*/ 599 w 2266"/>
                    <a:gd name="T51" fmla="*/ 73 h 1559"/>
                    <a:gd name="T52" fmla="*/ 473 w 2266"/>
                    <a:gd name="T53" fmla="*/ 340 h 1559"/>
                    <a:gd name="T54" fmla="*/ 939 w 2266"/>
                    <a:gd name="T55" fmla="*/ 416 h 1559"/>
                    <a:gd name="T56" fmla="*/ 642 w 2266"/>
                    <a:gd name="T57" fmla="*/ 340 h 1559"/>
                    <a:gd name="T58" fmla="*/ 708 w 2266"/>
                    <a:gd name="T59" fmla="*/ 108 h 1559"/>
                    <a:gd name="T60" fmla="*/ 838 w 2266"/>
                    <a:gd name="T61" fmla="*/ 158 h 1559"/>
                    <a:gd name="T62" fmla="*/ 965 w 2266"/>
                    <a:gd name="T63" fmla="*/ 213 h 1559"/>
                    <a:gd name="T64" fmla="*/ 1087 w 2266"/>
                    <a:gd name="T65" fmla="*/ 273 h 1559"/>
                    <a:gd name="T66" fmla="*/ 1207 w 2266"/>
                    <a:gd name="T67" fmla="*/ 340 h 1559"/>
                    <a:gd name="T68" fmla="*/ 1322 w 2266"/>
                    <a:gd name="T69" fmla="*/ 410 h 1559"/>
                    <a:gd name="T70" fmla="*/ 1433 w 2266"/>
                    <a:gd name="T71" fmla="*/ 487 h 1559"/>
                    <a:gd name="T72" fmla="*/ 1540 w 2266"/>
                    <a:gd name="T73" fmla="*/ 568 h 1559"/>
                    <a:gd name="T74" fmla="*/ 1642 w 2266"/>
                    <a:gd name="T75" fmla="*/ 653 h 1559"/>
                    <a:gd name="T76" fmla="*/ 1742 w 2266"/>
                    <a:gd name="T77" fmla="*/ 743 h 1559"/>
                    <a:gd name="T78" fmla="*/ 1835 w 2266"/>
                    <a:gd name="T79" fmla="*/ 837 h 1559"/>
                    <a:gd name="T80" fmla="*/ 1925 w 2266"/>
                    <a:gd name="T81" fmla="*/ 936 h 1559"/>
                    <a:gd name="T82" fmla="*/ 2009 w 2266"/>
                    <a:gd name="T83" fmla="*/ 1037 h 1559"/>
                    <a:gd name="T84" fmla="*/ 2089 w 2266"/>
                    <a:gd name="T85" fmla="*/ 1143 h 1559"/>
                    <a:gd name="T86" fmla="*/ 2163 w 2266"/>
                    <a:gd name="T87" fmla="*/ 1253 h 1559"/>
                    <a:gd name="T88" fmla="*/ 2233 w 2266"/>
                    <a:gd name="T89" fmla="*/ 1366 h 1559"/>
                    <a:gd name="T90" fmla="*/ 2038 w 2266"/>
                    <a:gd name="T91" fmla="*/ 1550 h 1559"/>
                    <a:gd name="T92" fmla="*/ 1252 w 2266"/>
                    <a:gd name="T93" fmla="*/ 1373 h 1559"/>
                    <a:gd name="T94" fmla="*/ 990 w 2266"/>
                    <a:gd name="T95" fmla="*/ 1151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6" h="1559">
                      <a:moveTo>
                        <a:pt x="1058" y="1112"/>
                      </a:moveTo>
                      <a:lnTo>
                        <a:pt x="1058" y="1315"/>
                      </a:lnTo>
                      <a:lnTo>
                        <a:pt x="1312" y="1315"/>
                      </a:lnTo>
                      <a:lnTo>
                        <a:pt x="1319" y="1499"/>
                      </a:lnTo>
                      <a:lnTo>
                        <a:pt x="1506" y="1499"/>
                      </a:lnTo>
                      <a:lnTo>
                        <a:pt x="1506" y="1398"/>
                      </a:lnTo>
                      <a:lnTo>
                        <a:pt x="1905" y="1398"/>
                      </a:lnTo>
                      <a:lnTo>
                        <a:pt x="1905" y="1347"/>
                      </a:lnTo>
                      <a:lnTo>
                        <a:pt x="1506" y="1347"/>
                      </a:lnTo>
                      <a:lnTo>
                        <a:pt x="1506" y="731"/>
                      </a:lnTo>
                      <a:lnTo>
                        <a:pt x="1058" y="867"/>
                      </a:lnTo>
                      <a:lnTo>
                        <a:pt x="1058" y="1112"/>
                      </a:lnTo>
                      <a:lnTo>
                        <a:pt x="990" y="1151"/>
                      </a:lnTo>
                      <a:lnTo>
                        <a:pt x="990" y="588"/>
                      </a:lnTo>
                      <a:lnTo>
                        <a:pt x="1070" y="466"/>
                      </a:lnTo>
                      <a:lnTo>
                        <a:pt x="334" y="466"/>
                      </a:lnTo>
                      <a:lnTo>
                        <a:pt x="413" y="588"/>
                      </a:lnTo>
                      <a:lnTo>
                        <a:pt x="413" y="1346"/>
                      </a:lnTo>
                      <a:lnTo>
                        <a:pt x="205" y="1346"/>
                      </a:lnTo>
                      <a:lnTo>
                        <a:pt x="205" y="1397"/>
                      </a:lnTo>
                      <a:lnTo>
                        <a:pt x="413" y="1397"/>
                      </a:lnTo>
                      <a:lnTo>
                        <a:pt x="413" y="1449"/>
                      </a:lnTo>
                      <a:lnTo>
                        <a:pt x="133" y="1449"/>
                      </a:lnTo>
                      <a:lnTo>
                        <a:pt x="133" y="1499"/>
                      </a:lnTo>
                      <a:lnTo>
                        <a:pt x="413" y="1499"/>
                      </a:lnTo>
                      <a:lnTo>
                        <a:pt x="413" y="1559"/>
                      </a:lnTo>
                      <a:lnTo>
                        <a:pt x="0" y="1559"/>
                      </a:lnTo>
                      <a:lnTo>
                        <a:pt x="305" y="0"/>
                      </a:lnTo>
                      <a:lnTo>
                        <a:pt x="314" y="1"/>
                      </a:lnTo>
                      <a:lnTo>
                        <a:pt x="322" y="2"/>
                      </a:lnTo>
                      <a:lnTo>
                        <a:pt x="328" y="3"/>
                      </a:lnTo>
                      <a:lnTo>
                        <a:pt x="337" y="6"/>
                      </a:lnTo>
                      <a:lnTo>
                        <a:pt x="345" y="7"/>
                      </a:lnTo>
                      <a:lnTo>
                        <a:pt x="353" y="8"/>
                      </a:lnTo>
                      <a:lnTo>
                        <a:pt x="360" y="10"/>
                      </a:lnTo>
                      <a:lnTo>
                        <a:pt x="368" y="12"/>
                      </a:lnTo>
                      <a:lnTo>
                        <a:pt x="383" y="15"/>
                      </a:lnTo>
                      <a:lnTo>
                        <a:pt x="396" y="18"/>
                      </a:lnTo>
                      <a:lnTo>
                        <a:pt x="411" y="22"/>
                      </a:lnTo>
                      <a:lnTo>
                        <a:pt x="426" y="25"/>
                      </a:lnTo>
                      <a:lnTo>
                        <a:pt x="440" y="29"/>
                      </a:lnTo>
                      <a:lnTo>
                        <a:pt x="455" y="32"/>
                      </a:lnTo>
                      <a:lnTo>
                        <a:pt x="470" y="36"/>
                      </a:lnTo>
                      <a:lnTo>
                        <a:pt x="484" y="40"/>
                      </a:lnTo>
                      <a:lnTo>
                        <a:pt x="499" y="44"/>
                      </a:lnTo>
                      <a:lnTo>
                        <a:pt x="513" y="47"/>
                      </a:lnTo>
                      <a:lnTo>
                        <a:pt x="528" y="52"/>
                      </a:lnTo>
                      <a:lnTo>
                        <a:pt x="542" y="55"/>
                      </a:lnTo>
                      <a:lnTo>
                        <a:pt x="557" y="60"/>
                      </a:lnTo>
                      <a:lnTo>
                        <a:pt x="571" y="64"/>
                      </a:lnTo>
                      <a:lnTo>
                        <a:pt x="586" y="68"/>
                      </a:lnTo>
                      <a:lnTo>
                        <a:pt x="599" y="73"/>
                      </a:lnTo>
                      <a:lnTo>
                        <a:pt x="599" y="340"/>
                      </a:lnTo>
                      <a:lnTo>
                        <a:pt x="473" y="340"/>
                      </a:lnTo>
                      <a:lnTo>
                        <a:pt x="473" y="416"/>
                      </a:lnTo>
                      <a:lnTo>
                        <a:pt x="939" y="416"/>
                      </a:lnTo>
                      <a:lnTo>
                        <a:pt x="939" y="340"/>
                      </a:lnTo>
                      <a:lnTo>
                        <a:pt x="642" y="340"/>
                      </a:lnTo>
                      <a:lnTo>
                        <a:pt x="642" y="86"/>
                      </a:lnTo>
                      <a:lnTo>
                        <a:pt x="708" y="108"/>
                      </a:lnTo>
                      <a:lnTo>
                        <a:pt x="773" y="132"/>
                      </a:lnTo>
                      <a:lnTo>
                        <a:pt x="838" y="158"/>
                      </a:lnTo>
                      <a:lnTo>
                        <a:pt x="901" y="184"/>
                      </a:lnTo>
                      <a:lnTo>
                        <a:pt x="965" y="213"/>
                      </a:lnTo>
                      <a:lnTo>
                        <a:pt x="1027" y="242"/>
                      </a:lnTo>
                      <a:lnTo>
                        <a:pt x="1087" y="273"/>
                      </a:lnTo>
                      <a:lnTo>
                        <a:pt x="1148" y="305"/>
                      </a:lnTo>
                      <a:lnTo>
                        <a:pt x="1207" y="340"/>
                      </a:lnTo>
                      <a:lnTo>
                        <a:pt x="1264" y="374"/>
                      </a:lnTo>
                      <a:lnTo>
                        <a:pt x="1322" y="410"/>
                      </a:lnTo>
                      <a:lnTo>
                        <a:pt x="1377" y="448"/>
                      </a:lnTo>
                      <a:lnTo>
                        <a:pt x="1433" y="487"/>
                      </a:lnTo>
                      <a:lnTo>
                        <a:pt x="1487" y="526"/>
                      </a:lnTo>
                      <a:lnTo>
                        <a:pt x="1540" y="568"/>
                      </a:lnTo>
                      <a:lnTo>
                        <a:pt x="1592" y="609"/>
                      </a:lnTo>
                      <a:lnTo>
                        <a:pt x="1642" y="653"/>
                      </a:lnTo>
                      <a:lnTo>
                        <a:pt x="1692" y="698"/>
                      </a:lnTo>
                      <a:lnTo>
                        <a:pt x="1742" y="743"/>
                      </a:lnTo>
                      <a:lnTo>
                        <a:pt x="1789" y="790"/>
                      </a:lnTo>
                      <a:lnTo>
                        <a:pt x="1835" y="837"/>
                      </a:lnTo>
                      <a:lnTo>
                        <a:pt x="1880" y="885"/>
                      </a:lnTo>
                      <a:lnTo>
                        <a:pt x="1925" y="936"/>
                      </a:lnTo>
                      <a:lnTo>
                        <a:pt x="1967" y="987"/>
                      </a:lnTo>
                      <a:lnTo>
                        <a:pt x="2009" y="1037"/>
                      </a:lnTo>
                      <a:lnTo>
                        <a:pt x="2049" y="1090"/>
                      </a:lnTo>
                      <a:lnTo>
                        <a:pt x="2089" y="1143"/>
                      </a:lnTo>
                      <a:lnTo>
                        <a:pt x="2127" y="1198"/>
                      </a:lnTo>
                      <a:lnTo>
                        <a:pt x="2163" y="1253"/>
                      </a:lnTo>
                      <a:lnTo>
                        <a:pt x="2199" y="1309"/>
                      </a:lnTo>
                      <a:lnTo>
                        <a:pt x="2233" y="1366"/>
                      </a:lnTo>
                      <a:lnTo>
                        <a:pt x="2266" y="1423"/>
                      </a:lnTo>
                      <a:lnTo>
                        <a:pt x="2038" y="1550"/>
                      </a:lnTo>
                      <a:lnTo>
                        <a:pt x="1252" y="1550"/>
                      </a:lnTo>
                      <a:lnTo>
                        <a:pt x="1252" y="1373"/>
                      </a:lnTo>
                      <a:lnTo>
                        <a:pt x="990" y="1373"/>
                      </a:lnTo>
                      <a:lnTo>
                        <a:pt x="990" y="1151"/>
                      </a:lnTo>
                      <a:lnTo>
                        <a:pt x="1058" y="1112"/>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t-IT"/>
                </a:p>
              </p:txBody>
            </p:sp>
            <p:sp>
              <p:nvSpPr>
                <p:cNvPr id="70" name="Freeform 37"/>
                <p:cNvSpPr>
                  <a:spLocks/>
                </p:cNvSpPr>
                <p:nvPr/>
              </p:nvSpPr>
              <p:spPr bwMode="auto">
                <a:xfrm>
                  <a:off x="3469285" y="4340913"/>
                  <a:ext cx="698500" cy="168275"/>
                </a:xfrm>
                <a:custGeom>
                  <a:avLst/>
                  <a:gdLst>
                    <a:gd name="T0" fmla="*/ 1760 w 1760"/>
                    <a:gd name="T1" fmla="*/ 49 h 424"/>
                    <a:gd name="T2" fmla="*/ 1760 w 1760"/>
                    <a:gd name="T3" fmla="*/ 3 h 424"/>
                    <a:gd name="T4" fmla="*/ 477 w 1760"/>
                    <a:gd name="T5" fmla="*/ 0 h 424"/>
                    <a:gd name="T6" fmla="*/ 477 w 1760"/>
                    <a:gd name="T7" fmla="*/ 85 h 424"/>
                    <a:gd name="T8" fmla="*/ 0 w 1760"/>
                    <a:gd name="T9" fmla="*/ 85 h 424"/>
                    <a:gd name="T10" fmla="*/ 7 w 1760"/>
                    <a:gd name="T11" fmla="*/ 90 h 424"/>
                    <a:gd name="T12" fmla="*/ 14 w 1760"/>
                    <a:gd name="T13" fmla="*/ 96 h 424"/>
                    <a:gd name="T14" fmla="*/ 21 w 1760"/>
                    <a:gd name="T15" fmla="*/ 100 h 424"/>
                    <a:gd name="T16" fmla="*/ 27 w 1760"/>
                    <a:gd name="T17" fmla="*/ 106 h 424"/>
                    <a:gd name="T18" fmla="*/ 34 w 1760"/>
                    <a:gd name="T19" fmla="*/ 111 h 424"/>
                    <a:gd name="T20" fmla="*/ 41 w 1760"/>
                    <a:gd name="T21" fmla="*/ 117 h 424"/>
                    <a:gd name="T22" fmla="*/ 46 w 1760"/>
                    <a:gd name="T23" fmla="*/ 121 h 424"/>
                    <a:gd name="T24" fmla="*/ 53 w 1760"/>
                    <a:gd name="T25" fmla="*/ 127 h 424"/>
                    <a:gd name="T26" fmla="*/ 825 w 1760"/>
                    <a:gd name="T27" fmla="*/ 127 h 424"/>
                    <a:gd name="T28" fmla="*/ 825 w 1760"/>
                    <a:gd name="T29" fmla="*/ 179 h 424"/>
                    <a:gd name="T30" fmla="*/ 315 w 1760"/>
                    <a:gd name="T31" fmla="*/ 179 h 424"/>
                    <a:gd name="T32" fmla="*/ 329 w 1760"/>
                    <a:gd name="T33" fmla="*/ 193 h 424"/>
                    <a:gd name="T34" fmla="*/ 342 w 1760"/>
                    <a:gd name="T35" fmla="*/ 206 h 424"/>
                    <a:gd name="T36" fmla="*/ 355 w 1760"/>
                    <a:gd name="T37" fmla="*/ 220 h 424"/>
                    <a:gd name="T38" fmla="*/ 368 w 1760"/>
                    <a:gd name="T39" fmla="*/ 235 h 424"/>
                    <a:gd name="T40" fmla="*/ 381 w 1760"/>
                    <a:gd name="T41" fmla="*/ 250 h 424"/>
                    <a:gd name="T42" fmla="*/ 393 w 1760"/>
                    <a:gd name="T43" fmla="*/ 265 h 424"/>
                    <a:gd name="T44" fmla="*/ 406 w 1760"/>
                    <a:gd name="T45" fmla="*/ 280 h 424"/>
                    <a:gd name="T46" fmla="*/ 417 w 1760"/>
                    <a:gd name="T47" fmla="*/ 295 h 424"/>
                    <a:gd name="T48" fmla="*/ 429 w 1760"/>
                    <a:gd name="T49" fmla="*/ 310 h 424"/>
                    <a:gd name="T50" fmla="*/ 440 w 1760"/>
                    <a:gd name="T51" fmla="*/ 326 h 424"/>
                    <a:gd name="T52" fmla="*/ 452 w 1760"/>
                    <a:gd name="T53" fmla="*/ 342 h 424"/>
                    <a:gd name="T54" fmla="*/ 462 w 1760"/>
                    <a:gd name="T55" fmla="*/ 358 h 424"/>
                    <a:gd name="T56" fmla="*/ 473 w 1760"/>
                    <a:gd name="T57" fmla="*/ 374 h 424"/>
                    <a:gd name="T58" fmla="*/ 483 w 1760"/>
                    <a:gd name="T59" fmla="*/ 391 h 424"/>
                    <a:gd name="T60" fmla="*/ 493 w 1760"/>
                    <a:gd name="T61" fmla="*/ 407 h 424"/>
                    <a:gd name="T62" fmla="*/ 503 w 1760"/>
                    <a:gd name="T63" fmla="*/ 424 h 424"/>
                    <a:gd name="T64" fmla="*/ 793 w 1760"/>
                    <a:gd name="T65" fmla="*/ 263 h 424"/>
                    <a:gd name="T66" fmla="*/ 1081 w 1760"/>
                    <a:gd name="T67" fmla="*/ 263 h 424"/>
                    <a:gd name="T68" fmla="*/ 1081 w 1760"/>
                    <a:gd name="T69" fmla="*/ 212 h 424"/>
                    <a:gd name="T70" fmla="*/ 885 w 1760"/>
                    <a:gd name="T71" fmla="*/ 212 h 424"/>
                    <a:gd name="T72" fmla="*/ 1179 w 1760"/>
                    <a:gd name="T73" fmla="*/ 49 h 424"/>
                    <a:gd name="T74" fmla="*/ 1760 w 1760"/>
                    <a:gd name="T75" fmla="*/ 49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0" h="424">
                      <a:moveTo>
                        <a:pt x="1760" y="49"/>
                      </a:moveTo>
                      <a:lnTo>
                        <a:pt x="1760" y="3"/>
                      </a:lnTo>
                      <a:lnTo>
                        <a:pt x="477" y="0"/>
                      </a:lnTo>
                      <a:lnTo>
                        <a:pt x="477" y="85"/>
                      </a:lnTo>
                      <a:lnTo>
                        <a:pt x="0" y="85"/>
                      </a:lnTo>
                      <a:lnTo>
                        <a:pt x="7" y="90"/>
                      </a:lnTo>
                      <a:lnTo>
                        <a:pt x="14" y="96"/>
                      </a:lnTo>
                      <a:lnTo>
                        <a:pt x="21" y="100"/>
                      </a:lnTo>
                      <a:lnTo>
                        <a:pt x="27" y="106"/>
                      </a:lnTo>
                      <a:lnTo>
                        <a:pt x="34" y="111"/>
                      </a:lnTo>
                      <a:lnTo>
                        <a:pt x="41" y="117"/>
                      </a:lnTo>
                      <a:lnTo>
                        <a:pt x="46" y="121"/>
                      </a:lnTo>
                      <a:lnTo>
                        <a:pt x="53" y="127"/>
                      </a:lnTo>
                      <a:lnTo>
                        <a:pt x="825" y="127"/>
                      </a:lnTo>
                      <a:lnTo>
                        <a:pt x="825" y="179"/>
                      </a:lnTo>
                      <a:lnTo>
                        <a:pt x="315" y="179"/>
                      </a:lnTo>
                      <a:lnTo>
                        <a:pt x="329" y="193"/>
                      </a:lnTo>
                      <a:lnTo>
                        <a:pt x="342" y="206"/>
                      </a:lnTo>
                      <a:lnTo>
                        <a:pt x="355" y="220"/>
                      </a:lnTo>
                      <a:lnTo>
                        <a:pt x="368" y="235"/>
                      </a:lnTo>
                      <a:lnTo>
                        <a:pt x="381" y="250"/>
                      </a:lnTo>
                      <a:lnTo>
                        <a:pt x="393" y="265"/>
                      </a:lnTo>
                      <a:lnTo>
                        <a:pt x="406" y="280"/>
                      </a:lnTo>
                      <a:lnTo>
                        <a:pt x="417" y="295"/>
                      </a:lnTo>
                      <a:lnTo>
                        <a:pt x="429" y="310"/>
                      </a:lnTo>
                      <a:lnTo>
                        <a:pt x="440" y="326"/>
                      </a:lnTo>
                      <a:lnTo>
                        <a:pt x="452" y="342"/>
                      </a:lnTo>
                      <a:lnTo>
                        <a:pt x="462" y="358"/>
                      </a:lnTo>
                      <a:lnTo>
                        <a:pt x="473" y="374"/>
                      </a:lnTo>
                      <a:lnTo>
                        <a:pt x="483" y="391"/>
                      </a:lnTo>
                      <a:lnTo>
                        <a:pt x="493" y="407"/>
                      </a:lnTo>
                      <a:lnTo>
                        <a:pt x="503" y="424"/>
                      </a:lnTo>
                      <a:lnTo>
                        <a:pt x="793" y="263"/>
                      </a:lnTo>
                      <a:lnTo>
                        <a:pt x="1081" y="263"/>
                      </a:lnTo>
                      <a:lnTo>
                        <a:pt x="1081" y="212"/>
                      </a:lnTo>
                      <a:lnTo>
                        <a:pt x="885" y="212"/>
                      </a:lnTo>
                      <a:lnTo>
                        <a:pt x="1179" y="49"/>
                      </a:lnTo>
                      <a:lnTo>
                        <a:pt x="1760" y="49"/>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t-IT"/>
                </a:p>
              </p:txBody>
            </p:sp>
          </p:grpSp>
        </p:grpSp>
      </p:grpSp>
      <p:grpSp>
        <p:nvGrpSpPr>
          <p:cNvPr id="35" name="Gruppo 106"/>
          <p:cNvGrpSpPr/>
          <p:nvPr/>
        </p:nvGrpSpPr>
        <p:grpSpPr>
          <a:xfrm>
            <a:off x="4097287" y="2821719"/>
            <a:ext cx="1400175" cy="447674"/>
            <a:chOff x="4057000" y="2845862"/>
            <a:chExt cx="1400175" cy="447674"/>
          </a:xfrm>
        </p:grpSpPr>
        <p:sp>
          <p:nvSpPr>
            <p:cNvPr id="108" name="Rettangolo arrotondato 107"/>
            <p:cNvSpPr/>
            <p:nvPr/>
          </p:nvSpPr>
          <p:spPr>
            <a:xfrm>
              <a:off x="4057000" y="2845862"/>
              <a:ext cx="1400175" cy="447674"/>
            </a:xfrm>
            <a:prstGeom prst="round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9" name="Immagine 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128840" y="2885904"/>
              <a:ext cx="1266825"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0552068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ltLang="it-IT" sz="2800" b="1" dirty="0" smtClean="0"/>
              <a:t>Ruoli degli attori coinvolti</a:t>
            </a:r>
            <a:endParaRPr lang="it-IT" dirty="0"/>
          </a:p>
        </p:txBody>
      </p:sp>
      <p:sp>
        <p:nvSpPr>
          <p:cNvPr id="5" name="Rettangolo arrotondato 4"/>
          <p:cNvSpPr/>
          <p:nvPr/>
        </p:nvSpPr>
        <p:spPr>
          <a:xfrm>
            <a:off x="420934" y="1052736"/>
            <a:ext cx="4068000" cy="2834004"/>
          </a:xfrm>
          <a:prstGeom prst="roundRect">
            <a:avLst>
              <a:gd name="adj" fmla="val 10146"/>
            </a:avLst>
          </a:prstGeom>
          <a:solidFill>
            <a:schemeClr val="accent5">
              <a:lumMod val="20000"/>
              <a:lumOff val="80000"/>
              <a:alpha val="54000"/>
            </a:schemeClr>
          </a:solidFill>
          <a:ln w="25400">
            <a:solidFill>
              <a:schemeClr val="accent3">
                <a:lumMod val="60000"/>
                <a:lumOff val="40000"/>
              </a:schemeClr>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Clr>
                <a:srgbClr val="FF0000"/>
              </a:buClr>
              <a:buSzPct val="50000"/>
              <a:defRPr/>
            </a:pPr>
            <a:endParaRPr lang="it-IT" sz="1200" dirty="0">
              <a:solidFill>
                <a:srgbClr val="000000"/>
              </a:solidFill>
              <a:latin typeface="Calibri" panose="020F0502020204030204" pitchFamily="34" charset="0"/>
              <a:cs typeface="Calibri" panose="020F0502020204030204" pitchFamily="34" charset="0"/>
            </a:endParaRPr>
          </a:p>
        </p:txBody>
      </p:sp>
      <p:sp>
        <p:nvSpPr>
          <p:cNvPr id="6" name="Rettangolo arrotondato 5"/>
          <p:cNvSpPr/>
          <p:nvPr/>
        </p:nvSpPr>
        <p:spPr>
          <a:xfrm>
            <a:off x="899592" y="883598"/>
            <a:ext cx="3168352" cy="332012"/>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2000" b="1" dirty="0">
              <a:latin typeface="Calibri" panose="020F0502020204030204" pitchFamily="34" charset="0"/>
              <a:cs typeface="Calibri" panose="020F0502020204030204" pitchFamily="34" charset="0"/>
            </a:endParaRPr>
          </a:p>
        </p:txBody>
      </p:sp>
      <p:sp>
        <p:nvSpPr>
          <p:cNvPr id="7" name="CasellaDiTesto 27"/>
          <p:cNvSpPr txBox="1">
            <a:spLocks noChangeArrowheads="1"/>
          </p:cNvSpPr>
          <p:nvPr/>
        </p:nvSpPr>
        <p:spPr bwMode="auto">
          <a:xfrm>
            <a:off x="1007988" y="884238"/>
            <a:ext cx="29527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buClr>
                <a:srgbClr val="FF0000"/>
              </a:buClr>
              <a:buSzPct val="50000"/>
            </a:pPr>
            <a:r>
              <a:rPr lang="it-IT" altLang="it-IT" sz="1600" b="1" dirty="0">
                <a:solidFill>
                  <a:schemeClr val="bg1"/>
                </a:solidFill>
              </a:rPr>
              <a:t>Gestori delle identità digitali</a:t>
            </a:r>
          </a:p>
        </p:txBody>
      </p:sp>
      <p:sp>
        <p:nvSpPr>
          <p:cNvPr id="8" name="Rettangolo arrotondato 7"/>
          <p:cNvSpPr/>
          <p:nvPr/>
        </p:nvSpPr>
        <p:spPr>
          <a:xfrm>
            <a:off x="420934" y="4459773"/>
            <a:ext cx="4068000" cy="1489508"/>
          </a:xfrm>
          <a:prstGeom prst="roundRect">
            <a:avLst/>
          </a:prstGeom>
          <a:solidFill>
            <a:schemeClr val="accent5">
              <a:lumMod val="20000"/>
              <a:lumOff val="80000"/>
              <a:alpha val="54000"/>
            </a:schemeClr>
          </a:solidFill>
          <a:ln w="25400">
            <a:solidFill>
              <a:schemeClr val="accent3">
                <a:lumMod val="60000"/>
                <a:lumOff val="40000"/>
              </a:schemeClr>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Clr>
                <a:srgbClr val="FF0000"/>
              </a:buClr>
              <a:buSzPct val="50000"/>
              <a:defRPr/>
            </a:pPr>
            <a:endParaRPr lang="it-IT" sz="1200" dirty="0">
              <a:solidFill>
                <a:srgbClr val="000000"/>
              </a:solidFill>
              <a:latin typeface="Calibri" panose="020F0502020204030204" pitchFamily="34" charset="0"/>
              <a:cs typeface="Calibri" panose="020F0502020204030204" pitchFamily="34" charset="0"/>
            </a:endParaRPr>
          </a:p>
        </p:txBody>
      </p:sp>
      <p:sp>
        <p:nvSpPr>
          <p:cNvPr id="9" name="Rettangolo arrotondato 8"/>
          <p:cNvSpPr/>
          <p:nvPr/>
        </p:nvSpPr>
        <p:spPr>
          <a:xfrm>
            <a:off x="899592" y="4293766"/>
            <a:ext cx="3168352" cy="332012"/>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2000" b="1" dirty="0">
              <a:latin typeface="Calibri" panose="020F0502020204030204" pitchFamily="34" charset="0"/>
              <a:cs typeface="Calibri" panose="020F0502020204030204" pitchFamily="34" charset="0"/>
            </a:endParaRPr>
          </a:p>
        </p:txBody>
      </p:sp>
      <p:sp>
        <p:nvSpPr>
          <p:cNvPr id="10" name="CasellaDiTesto 27"/>
          <p:cNvSpPr txBox="1">
            <a:spLocks noChangeArrowheads="1"/>
          </p:cNvSpPr>
          <p:nvPr/>
        </p:nvSpPr>
        <p:spPr bwMode="auto">
          <a:xfrm>
            <a:off x="899592" y="4293096"/>
            <a:ext cx="31686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buClr>
                <a:srgbClr val="FF0000"/>
              </a:buClr>
              <a:buSzPct val="50000"/>
            </a:pPr>
            <a:r>
              <a:rPr lang="it-IT" altLang="it-IT" sz="1600" b="1" dirty="0">
                <a:solidFill>
                  <a:schemeClr val="bg1"/>
                </a:solidFill>
              </a:rPr>
              <a:t>Gestori di attributi qualificati</a:t>
            </a:r>
          </a:p>
        </p:txBody>
      </p:sp>
      <p:sp>
        <p:nvSpPr>
          <p:cNvPr id="11" name="Rettangolo 5"/>
          <p:cNvSpPr>
            <a:spLocks noChangeArrowheads="1"/>
          </p:cNvSpPr>
          <p:nvPr/>
        </p:nvSpPr>
        <p:spPr bwMode="auto">
          <a:xfrm>
            <a:off x="467543" y="1340768"/>
            <a:ext cx="4032449"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C00000"/>
              </a:buClr>
              <a:buFont typeface="Wingdings 3" panose="05040102010807070707" pitchFamily="18" charset="2"/>
              <a:buChar char="u"/>
            </a:pPr>
            <a:r>
              <a:rPr lang="it-IT" altLang="it-IT" sz="1400" b="1" dirty="0"/>
              <a:t>Ottengono l’accreditamento presso </a:t>
            </a:r>
            <a:r>
              <a:rPr lang="it-IT" altLang="it-IT" sz="1400" b="1" dirty="0" err="1"/>
              <a:t>AgID</a:t>
            </a:r>
            <a:endParaRPr lang="it-IT" altLang="it-IT" sz="1400" b="1" dirty="0"/>
          </a:p>
          <a:p>
            <a:pPr eaLnBrk="1" hangingPunct="1">
              <a:buClr>
                <a:srgbClr val="C00000"/>
              </a:buClr>
              <a:buFont typeface="Wingdings 3" panose="05040102010807070707" pitchFamily="18" charset="2"/>
              <a:buChar char="u"/>
            </a:pPr>
            <a:r>
              <a:rPr lang="it-IT" altLang="it-IT" sz="1400" b="1" dirty="0"/>
              <a:t>Verificano l’identità degli utenti al momento del rilascio dell’Identità Digitale</a:t>
            </a:r>
          </a:p>
          <a:p>
            <a:pPr eaLnBrk="1" hangingPunct="1">
              <a:buClr>
                <a:srgbClr val="C00000"/>
              </a:buClr>
              <a:buFont typeface="Wingdings 3" panose="05040102010807070707" pitchFamily="18" charset="2"/>
              <a:buChar char="u"/>
            </a:pPr>
            <a:r>
              <a:rPr lang="it-IT" altLang="it-IT" sz="1400" b="1" dirty="0"/>
              <a:t>Rilasciano e gestiscono </a:t>
            </a:r>
            <a:r>
              <a:rPr lang="it-IT" altLang="it-IT" sz="1400" b="1" dirty="0" smtClean="0"/>
              <a:t>l’Identità </a:t>
            </a:r>
            <a:r>
              <a:rPr lang="it-IT" altLang="it-IT" sz="1400" b="1" dirty="0"/>
              <a:t>digitale</a:t>
            </a:r>
          </a:p>
          <a:p>
            <a:pPr eaLnBrk="1" hangingPunct="1">
              <a:buClr>
                <a:srgbClr val="C00000"/>
              </a:buClr>
              <a:buFont typeface="Wingdings 3" panose="05040102010807070707" pitchFamily="18" charset="2"/>
              <a:buChar char="u"/>
            </a:pPr>
            <a:r>
              <a:rPr lang="it-IT" altLang="it-IT" sz="1400" b="1" dirty="0"/>
              <a:t>Rendono disponibili e gestiscono gli attributi dell’utente</a:t>
            </a:r>
          </a:p>
          <a:p>
            <a:pPr eaLnBrk="1" hangingPunct="1">
              <a:buClr>
                <a:srgbClr val="C00000"/>
              </a:buClr>
              <a:buFont typeface="Wingdings 3" panose="05040102010807070707" pitchFamily="18" charset="2"/>
              <a:buChar char="u"/>
            </a:pPr>
            <a:r>
              <a:rPr lang="it-IT" altLang="it-IT" sz="1400" b="1" dirty="0"/>
              <a:t>Rendono </a:t>
            </a:r>
            <a:r>
              <a:rPr lang="it-IT" altLang="it-IT" sz="1400" b="1" dirty="0">
                <a:solidFill>
                  <a:schemeClr val="accent3">
                    <a:lumMod val="75000"/>
                  </a:schemeClr>
                </a:solidFill>
              </a:rPr>
              <a:t>disponibile </a:t>
            </a:r>
            <a:r>
              <a:rPr lang="it-IT" altLang="it-IT" sz="1400" b="1" u="sng" dirty="0">
                <a:solidFill>
                  <a:schemeClr val="accent3">
                    <a:lumMod val="75000"/>
                  </a:schemeClr>
                </a:solidFill>
              </a:rPr>
              <a:t>gratuitamente alle pubbliche amministrazioni </a:t>
            </a:r>
            <a:r>
              <a:rPr lang="it-IT" altLang="it-IT" sz="1400" b="1" dirty="0"/>
              <a:t>il servizio di autenticazione</a:t>
            </a:r>
          </a:p>
          <a:p>
            <a:pPr eaLnBrk="1" hangingPunct="1">
              <a:buClr>
                <a:srgbClr val="C00000"/>
              </a:buClr>
              <a:buFont typeface="Wingdings 3" panose="05040102010807070707" pitchFamily="18" charset="2"/>
              <a:buChar char="u"/>
            </a:pPr>
            <a:r>
              <a:rPr lang="it-IT" altLang="it-IT" sz="1400" b="1" dirty="0"/>
              <a:t>Hanno gli </a:t>
            </a:r>
            <a:r>
              <a:rPr lang="it-IT" altLang="it-IT" sz="1400" b="1" u="sng" dirty="0">
                <a:solidFill>
                  <a:schemeClr val="accent3">
                    <a:lumMod val="75000"/>
                  </a:schemeClr>
                </a:solidFill>
              </a:rPr>
              <a:t>stessi requisiti organizzativi e societari </a:t>
            </a:r>
            <a:r>
              <a:rPr lang="it-IT" altLang="it-IT" sz="1400" b="1" u="sng" dirty="0" smtClean="0">
                <a:solidFill>
                  <a:schemeClr val="accent3">
                    <a:lumMod val="75000"/>
                  </a:schemeClr>
                </a:solidFill>
              </a:rPr>
              <a:t>dei certificatori </a:t>
            </a:r>
            <a:r>
              <a:rPr lang="it-IT" altLang="it-IT" sz="1400" b="1" u="sng" dirty="0">
                <a:solidFill>
                  <a:schemeClr val="accent3">
                    <a:lumMod val="75000"/>
                  </a:schemeClr>
                </a:solidFill>
              </a:rPr>
              <a:t>di firma digitale</a:t>
            </a:r>
          </a:p>
        </p:txBody>
      </p:sp>
      <p:sp>
        <p:nvSpPr>
          <p:cNvPr id="12" name="Rettangolo 5"/>
          <p:cNvSpPr>
            <a:spLocks noChangeArrowheads="1"/>
          </p:cNvSpPr>
          <p:nvPr/>
        </p:nvSpPr>
        <p:spPr bwMode="auto">
          <a:xfrm>
            <a:off x="420935" y="4725144"/>
            <a:ext cx="3888433"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C00000"/>
              </a:buClr>
              <a:buFont typeface="Wingdings 3" panose="05040102010807070707" pitchFamily="18" charset="2"/>
              <a:buChar char="u"/>
            </a:pPr>
            <a:r>
              <a:rPr lang="it-IT" altLang="it-IT" sz="1400" b="1" dirty="0"/>
              <a:t>Ottengono l’accreditamento presso </a:t>
            </a:r>
            <a:r>
              <a:rPr lang="it-IT" altLang="it-IT" sz="1400" b="1" dirty="0" err="1"/>
              <a:t>AgID</a:t>
            </a:r>
            <a:endParaRPr lang="it-IT" altLang="it-IT" sz="1400" b="1" dirty="0"/>
          </a:p>
          <a:p>
            <a:pPr eaLnBrk="1" hangingPunct="1">
              <a:buClr>
                <a:srgbClr val="C00000"/>
              </a:buClr>
              <a:buFont typeface="Wingdings 3" panose="05040102010807070707" pitchFamily="18" charset="2"/>
              <a:buChar char="u"/>
            </a:pPr>
            <a:r>
              <a:rPr lang="it-IT" altLang="it-IT" sz="1400" b="1" dirty="0"/>
              <a:t>Su richiesta dei fornitori dei </a:t>
            </a:r>
            <a:r>
              <a:rPr lang="it-IT" altLang="it-IT" sz="1400" b="1" dirty="0" smtClean="0"/>
              <a:t>servizi, attestano </a:t>
            </a:r>
            <a:r>
              <a:rPr lang="it-IT" altLang="it-IT" sz="1400" b="1" dirty="0"/>
              <a:t>il possesso e la validità di attributi qualificati da parte degli utenti</a:t>
            </a:r>
          </a:p>
        </p:txBody>
      </p:sp>
      <p:sp>
        <p:nvSpPr>
          <p:cNvPr id="13" name="Rettangolo arrotondato 12"/>
          <p:cNvSpPr/>
          <p:nvPr/>
        </p:nvSpPr>
        <p:spPr>
          <a:xfrm>
            <a:off x="4589205" y="1052457"/>
            <a:ext cx="4068000" cy="2319635"/>
          </a:xfrm>
          <a:prstGeom prst="roundRect">
            <a:avLst/>
          </a:prstGeom>
          <a:solidFill>
            <a:schemeClr val="accent5">
              <a:lumMod val="20000"/>
              <a:lumOff val="80000"/>
              <a:alpha val="54000"/>
            </a:schemeClr>
          </a:solidFill>
          <a:ln w="25400">
            <a:solidFill>
              <a:schemeClr val="accent3">
                <a:lumMod val="60000"/>
                <a:lumOff val="40000"/>
              </a:schemeClr>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Clr>
                <a:srgbClr val="FF0000"/>
              </a:buClr>
              <a:buSzPct val="50000"/>
              <a:defRPr/>
            </a:pPr>
            <a:endParaRPr lang="it-IT" sz="1200" dirty="0">
              <a:solidFill>
                <a:srgbClr val="000000"/>
              </a:solidFill>
              <a:latin typeface="Calibri" panose="020F0502020204030204" pitchFamily="34" charset="0"/>
              <a:cs typeface="Calibri" panose="020F0502020204030204" pitchFamily="34" charset="0"/>
            </a:endParaRPr>
          </a:p>
        </p:txBody>
      </p:sp>
      <p:sp>
        <p:nvSpPr>
          <p:cNvPr id="14" name="Rettangolo arrotondato 13"/>
          <p:cNvSpPr/>
          <p:nvPr/>
        </p:nvSpPr>
        <p:spPr>
          <a:xfrm>
            <a:off x="5093261" y="883320"/>
            <a:ext cx="3168352" cy="332012"/>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2000" b="1" dirty="0">
              <a:latin typeface="Calibri" panose="020F0502020204030204" pitchFamily="34" charset="0"/>
              <a:cs typeface="Calibri" panose="020F0502020204030204" pitchFamily="34" charset="0"/>
            </a:endParaRPr>
          </a:p>
        </p:txBody>
      </p:sp>
      <p:sp>
        <p:nvSpPr>
          <p:cNvPr id="15" name="Rettangolo 5"/>
          <p:cNvSpPr>
            <a:spLocks noChangeArrowheads="1"/>
          </p:cNvSpPr>
          <p:nvPr/>
        </p:nvSpPr>
        <p:spPr bwMode="auto">
          <a:xfrm>
            <a:off x="4572000" y="1340768"/>
            <a:ext cx="3931038"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C00000"/>
              </a:buClr>
              <a:buFont typeface="Wingdings 3" panose="05040102010807070707" pitchFamily="18" charset="2"/>
              <a:buChar char="u"/>
            </a:pPr>
            <a:r>
              <a:rPr lang="it-IT" altLang="it-IT" sz="1400" b="1" dirty="0"/>
              <a:t>Accredita e vigila sugli attori coinvolti su SPID</a:t>
            </a:r>
          </a:p>
          <a:p>
            <a:pPr eaLnBrk="1" hangingPunct="1">
              <a:buClr>
                <a:srgbClr val="C00000"/>
              </a:buClr>
              <a:buFont typeface="Wingdings 3" panose="05040102010807070707" pitchFamily="18" charset="2"/>
              <a:buChar char="u"/>
            </a:pPr>
            <a:r>
              <a:rPr lang="it-IT" altLang="it-IT" sz="1400" b="1" dirty="0"/>
              <a:t>Gestisce e pubblica il registro SPID contenente l’elenco dei soggetti abilitati</a:t>
            </a:r>
          </a:p>
          <a:p>
            <a:pPr eaLnBrk="1" hangingPunct="1">
              <a:buClr>
                <a:srgbClr val="C00000"/>
              </a:buClr>
              <a:buFont typeface="Wingdings 3" panose="05040102010807070707" pitchFamily="18" charset="2"/>
              <a:buChar char="u"/>
            </a:pPr>
            <a:r>
              <a:rPr lang="it-IT" altLang="it-IT" sz="1400" b="1" dirty="0"/>
              <a:t>Mantiene aggiornati i regolamenti attuativi</a:t>
            </a:r>
          </a:p>
          <a:p>
            <a:pPr eaLnBrk="1" hangingPunct="1">
              <a:buClr>
                <a:srgbClr val="C00000"/>
              </a:buClr>
              <a:buFont typeface="Wingdings 3" panose="05040102010807070707" pitchFamily="18" charset="2"/>
              <a:buChar char="u"/>
            </a:pPr>
            <a:r>
              <a:rPr lang="it-IT" altLang="it-IT" sz="1400" b="1" u="sng" dirty="0"/>
              <a:t>Coordina il pilota con l’obiettivo di emanare adeguate regole tecniche</a:t>
            </a:r>
          </a:p>
          <a:p>
            <a:pPr eaLnBrk="1" hangingPunct="1">
              <a:buClr>
                <a:srgbClr val="C00000"/>
              </a:buClr>
              <a:buFont typeface="Wingdings" pitchFamily="2" charset="2"/>
              <a:buChar char="Ø"/>
            </a:pPr>
            <a:endParaRPr lang="it-IT" altLang="it-IT" sz="1400" b="1" dirty="0"/>
          </a:p>
        </p:txBody>
      </p:sp>
      <p:sp>
        <p:nvSpPr>
          <p:cNvPr id="16" name="Rettangolo arrotondato 15"/>
          <p:cNvSpPr/>
          <p:nvPr/>
        </p:nvSpPr>
        <p:spPr>
          <a:xfrm>
            <a:off x="4619463" y="3886170"/>
            <a:ext cx="4068000" cy="2063110"/>
          </a:xfrm>
          <a:prstGeom prst="roundRect">
            <a:avLst/>
          </a:prstGeom>
          <a:solidFill>
            <a:schemeClr val="accent5">
              <a:lumMod val="20000"/>
              <a:lumOff val="80000"/>
              <a:alpha val="54000"/>
            </a:schemeClr>
          </a:solidFill>
          <a:ln w="25400">
            <a:solidFill>
              <a:schemeClr val="accent3">
                <a:lumMod val="60000"/>
                <a:lumOff val="40000"/>
              </a:schemeClr>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Clr>
                <a:srgbClr val="FF0000"/>
              </a:buClr>
              <a:buSzPct val="50000"/>
              <a:defRPr/>
            </a:pPr>
            <a:endParaRPr lang="it-IT" sz="1200" dirty="0">
              <a:solidFill>
                <a:srgbClr val="000000"/>
              </a:solidFill>
              <a:latin typeface="Calibri" panose="020F0502020204030204" pitchFamily="34" charset="0"/>
              <a:cs typeface="Calibri" panose="020F0502020204030204" pitchFamily="34" charset="0"/>
            </a:endParaRPr>
          </a:p>
        </p:txBody>
      </p:sp>
      <p:sp>
        <p:nvSpPr>
          <p:cNvPr id="17" name="Rettangolo arrotondato 16"/>
          <p:cNvSpPr/>
          <p:nvPr/>
        </p:nvSpPr>
        <p:spPr>
          <a:xfrm>
            <a:off x="5123519" y="3717032"/>
            <a:ext cx="3168352" cy="332012"/>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2000" b="1" dirty="0">
              <a:latin typeface="Calibri" panose="020F0502020204030204" pitchFamily="34" charset="0"/>
              <a:cs typeface="Calibri" panose="020F0502020204030204" pitchFamily="34" charset="0"/>
            </a:endParaRPr>
          </a:p>
        </p:txBody>
      </p:sp>
      <p:sp>
        <p:nvSpPr>
          <p:cNvPr id="18" name="CasellaDiTesto 27"/>
          <p:cNvSpPr txBox="1">
            <a:spLocks noChangeArrowheads="1"/>
          </p:cNvSpPr>
          <p:nvPr/>
        </p:nvSpPr>
        <p:spPr bwMode="auto">
          <a:xfrm>
            <a:off x="5231543" y="3717672"/>
            <a:ext cx="29527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buClr>
                <a:srgbClr val="FF0000"/>
              </a:buClr>
              <a:buSzPct val="50000"/>
            </a:pPr>
            <a:r>
              <a:rPr lang="it-IT" altLang="it-IT" sz="1600" b="1" dirty="0">
                <a:solidFill>
                  <a:schemeClr val="bg1"/>
                </a:solidFill>
              </a:rPr>
              <a:t>Fornitori dei servizi</a:t>
            </a:r>
          </a:p>
        </p:txBody>
      </p:sp>
      <p:sp>
        <p:nvSpPr>
          <p:cNvPr id="19" name="Rettangolo 5"/>
          <p:cNvSpPr>
            <a:spLocks noChangeArrowheads="1"/>
          </p:cNvSpPr>
          <p:nvPr/>
        </p:nvSpPr>
        <p:spPr bwMode="auto">
          <a:xfrm>
            <a:off x="4619463" y="4221088"/>
            <a:ext cx="3931038"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C00000"/>
              </a:buClr>
              <a:buFont typeface="Wingdings 3" panose="05040102010807070707" pitchFamily="18" charset="2"/>
              <a:buChar char="u"/>
            </a:pPr>
            <a:r>
              <a:rPr lang="it-IT" altLang="it-IT" sz="1400" b="1" dirty="0"/>
              <a:t>Ottengono l’accreditamento presso </a:t>
            </a:r>
            <a:r>
              <a:rPr lang="it-IT" altLang="it-IT" sz="1400" b="1" dirty="0" err="1"/>
              <a:t>AgID</a:t>
            </a:r>
            <a:endParaRPr lang="it-IT" altLang="it-IT" sz="1400" b="1" dirty="0"/>
          </a:p>
          <a:p>
            <a:pPr eaLnBrk="1" hangingPunct="1">
              <a:buClr>
                <a:srgbClr val="C00000"/>
              </a:buClr>
              <a:buFont typeface="Wingdings 3" panose="05040102010807070707" pitchFamily="18" charset="2"/>
              <a:buChar char="u"/>
            </a:pPr>
            <a:r>
              <a:rPr lang="it-IT" altLang="it-IT" sz="1400" b="1" dirty="0"/>
              <a:t>Mettono a disposizione i loro servizi online adeguando i propri sistemi per l’utilizzo di SPID</a:t>
            </a:r>
          </a:p>
          <a:p>
            <a:pPr eaLnBrk="1" hangingPunct="1">
              <a:buClr>
                <a:srgbClr val="C00000"/>
              </a:buClr>
              <a:buFont typeface="Wingdings 3" panose="05040102010807070707" pitchFamily="18" charset="2"/>
              <a:buChar char="u"/>
            </a:pPr>
            <a:r>
              <a:rPr lang="it-IT" altLang="it-IT" sz="1400" b="1" dirty="0"/>
              <a:t>Scelgono il livello di sicurezza delle identità digitali necessari per accedere ai loro servizi</a:t>
            </a:r>
          </a:p>
        </p:txBody>
      </p:sp>
      <p:grpSp>
        <p:nvGrpSpPr>
          <p:cNvPr id="3" name="Gruppo 19"/>
          <p:cNvGrpSpPr/>
          <p:nvPr/>
        </p:nvGrpSpPr>
        <p:grpSpPr>
          <a:xfrm>
            <a:off x="4664509" y="3344657"/>
            <a:ext cx="1210864" cy="966590"/>
            <a:chOff x="2402174" y="3664023"/>
            <a:chExt cx="1382630" cy="1120129"/>
          </a:xfrm>
        </p:grpSpPr>
        <p:grpSp>
          <p:nvGrpSpPr>
            <p:cNvPr id="4" name="Gruppo 20"/>
            <p:cNvGrpSpPr/>
            <p:nvPr/>
          </p:nvGrpSpPr>
          <p:grpSpPr>
            <a:xfrm>
              <a:off x="2805239" y="3704939"/>
              <a:ext cx="979565" cy="965206"/>
              <a:chOff x="2251673" y="3682321"/>
              <a:chExt cx="979565" cy="965206"/>
            </a:xfrm>
          </p:grpSpPr>
          <p:sp>
            <p:nvSpPr>
              <p:cNvPr id="61" name="AutoShape 3"/>
              <p:cNvSpPr>
                <a:spLocks noChangeAspect="1" noChangeArrowheads="1" noTextEdit="1"/>
              </p:cNvSpPr>
              <p:nvPr/>
            </p:nvSpPr>
            <p:spPr bwMode="auto">
              <a:xfrm>
                <a:off x="2251673" y="3682321"/>
                <a:ext cx="979565" cy="965206"/>
              </a:xfrm>
              <a:custGeom>
                <a:avLst/>
                <a:gdLst>
                  <a:gd name="connsiteX0" fmla="*/ 0 w 899319"/>
                  <a:gd name="connsiteY0" fmla="*/ 0 h 911225"/>
                  <a:gd name="connsiteX1" fmla="*/ 899319 w 899319"/>
                  <a:gd name="connsiteY1" fmla="*/ 0 h 911225"/>
                  <a:gd name="connsiteX2" fmla="*/ 899319 w 899319"/>
                  <a:gd name="connsiteY2" fmla="*/ 911225 h 911225"/>
                  <a:gd name="connsiteX3" fmla="*/ 0 w 899319"/>
                  <a:gd name="connsiteY3" fmla="*/ 911225 h 911225"/>
                  <a:gd name="connsiteX4" fmla="*/ 0 w 899319"/>
                  <a:gd name="connsiteY4" fmla="*/ 0 h 911225"/>
                  <a:gd name="connsiteX0" fmla="*/ 0 w 899319"/>
                  <a:gd name="connsiteY0" fmla="*/ 0 h 911225"/>
                  <a:gd name="connsiteX1" fmla="*/ 717890 w 899319"/>
                  <a:gd name="connsiteY1" fmla="*/ 130629 h 911225"/>
                  <a:gd name="connsiteX2" fmla="*/ 899319 w 899319"/>
                  <a:gd name="connsiteY2" fmla="*/ 911225 h 911225"/>
                  <a:gd name="connsiteX3" fmla="*/ 0 w 899319"/>
                  <a:gd name="connsiteY3" fmla="*/ 911225 h 911225"/>
                  <a:gd name="connsiteX4" fmla="*/ 0 w 899319"/>
                  <a:gd name="connsiteY4" fmla="*/ 0 h 911225"/>
                  <a:gd name="connsiteX0" fmla="*/ 0 w 899319"/>
                  <a:gd name="connsiteY0" fmla="*/ 0 h 911225"/>
                  <a:gd name="connsiteX1" fmla="*/ 717890 w 899319"/>
                  <a:gd name="connsiteY1" fmla="*/ 130629 h 911225"/>
                  <a:gd name="connsiteX2" fmla="*/ 899319 w 899319"/>
                  <a:gd name="connsiteY2" fmla="*/ 911225 h 911225"/>
                  <a:gd name="connsiteX3" fmla="*/ 0 w 899319"/>
                  <a:gd name="connsiteY3" fmla="*/ 911225 h 911225"/>
                  <a:gd name="connsiteX4" fmla="*/ 0 w 899319"/>
                  <a:gd name="connsiteY4" fmla="*/ 0 h 911225"/>
                  <a:gd name="connsiteX0" fmla="*/ 0 w 899319"/>
                  <a:gd name="connsiteY0" fmla="*/ 0 h 911225"/>
                  <a:gd name="connsiteX1" fmla="*/ 717890 w 899319"/>
                  <a:gd name="connsiteY1" fmla="*/ 130629 h 911225"/>
                  <a:gd name="connsiteX2" fmla="*/ 899319 w 899319"/>
                  <a:gd name="connsiteY2" fmla="*/ 911225 h 911225"/>
                  <a:gd name="connsiteX3" fmla="*/ 0 w 899319"/>
                  <a:gd name="connsiteY3" fmla="*/ 911225 h 911225"/>
                  <a:gd name="connsiteX4" fmla="*/ 0 w 899319"/>
                  <a:gd name="connsiteY4" fmla="*/ 0 h 911225"/>
                  <a:gd name="connsiteX0" fmla="*/ 0 w 973278"/>
                  <a:gd name="connsiteY0" fmla="*/ 0 h 911225"/>
                  <a:gd name="connsiteX1" fmla="*/ 717890 w 973278"/>
                  <a:gd name="connsiteY1" fmla="*/ 130629 h 911225"/>
                  <a:gd name="connsiteX2" fmla="*/ 909007 w 973278"/>
                  <a:gd name="connsiteY2" fmla="*/ 445005 h 911225"/>
                  <a:gd name="connsiteX3" fmla="*/ 899319 w 973278"/>
                  <a:gd name="connsiteY3" fmla="*/ 911225 h 911225"/>
                  <a:gd name="connsiteX4" fmla="*/ 0 w 973278"/>
                  <a:gd name="connsiteY4" fmla="*/ 911225 h 911225"/>
                  <a:gd name="connsiteX5" fmla="*/ 0 w 973278"/>
                  <a:gd name="connsiteY5" fmla="*/ 0 h 911225"/>
                  <a:gd name="connsiteX0" fmla="*/ 0 w 973278"/>
                  <a:gd name="connsiteY0" fmla="*/ 0 h 911225"/>
                  <a:gd name="connsiteX1" fmla="*/ 717890 w 973278"/>
                  <a:gd name="connsiteY1" fmla="*/ 130629 h 911225"/>
                  <a:gd name="connsiteX2" fmla="*/ 909007 w 973278"/>
                  <a:gd name="connsiteY2" fmla="*/ 524833 h 911225"/>
                  <a:gd name="connsiteX3" fmla="*/ 899319 w 973278"/>
                  <a:gd name="connsiteY3" fmla="*/ 911225 h 911225"/>
                  <a:gd name="connsiteX4" fmla="*/ 0 w 973278"/>
                  <a:gd name="connsiteY4" fmla="*/ 911225 h 911225"/>
                  <a:gd name="connsiteX5" fmla="*/ 0 w 973278"/>
                  <a:gd name="connsiteY5" fmla="*/ 0 h 911225"/>
                  <a:gd name="connsiteX0" fmla="*/ 0 w 959349"/>
                  <a:gd name="connsiteY0" fmla="*/ 0 h 911225"/>
                  <a:gd name="connsiteX1" fmla="*/ 717890 w 959349"/>
                  <a:gd name="connsiteY1" fmla="*/ 130629 h 911225"/>
                  <a:gd name="connsiteX2" fmla="*/ 909007 w 959349"/>
                  <a:gd name="connsiteY2" fmla="*/ 524833 h 911225"/>
                  <a:gd name="connsiteX3" fmla="*/ 899319 w 959349"/>
                  <a:gd name="connsiteY3" fmla="*/ 911225 h 911225"/>
                  <a:gd name="connsiteX4" fmla="*/ 0 w 959349"/>
                  <a:gd name="connsiteY4" fmla="*/ 911225 h 911225"/>
                  <a:gd name="connsiteX5" fmla="*/ 0 w 959349"/>
                  <a:gd name="connsiteY5" fmla="*/ 0 h 911225"/>
                  <a:gd name="connsiteX0" fmla="*/ 0 w 909007"/>
                  <a:gd name="connsiteY0" fmla="*/ 0 h 911225"/>
                  <a:gd name="connsiteX1" fmla="*/ 717890 w 909007"/>
                  <a:gd name="connsiteY1" fmla="*/ 130629 h 911225"/>
                  <a:gd name="connsiteX2" fmla="*/ 909007 w 909007"/>
                  <a:gd name="connsiteY2" fmla="*/ 524833 h 911225"/>
                  <a:gd name="connsiteX3" fmla="*/ 899319 w 909007"/>
                  <a:gd name="connsiteY3" fmla="*/ 911225 h 911225"/>
                  <a:gd name="connsiteX4" fmla="*/ 0 w 909007"/>
                  <a:gd name="connsiteY4" fmla="*/ 911225 h 911225"/>
                  <a:gd name="connsiteX5" fmla="*/ 0 w 909007"/>
                  <a:gd name="connsiteY5" fmla="*/ 0 h 911225"/>
                  <a:gd name="connsiteX0" fmla="*/ 0 w 909007"/>
                  <a:gd name="connsiteY0" fmla="*/ 0 h 911225"/>
                  <a:gd name="connsiteX1" fmla="*/ 717890 w 909007"/>
                  <a:gd name="connsiteY1" fmla="*/ 130629 h 911225"/>
                  <a:gd name="connsiteX2" fmla="*/ 909007 w 909007"/>
                  <a:gd name="connsiteY2" fmla="*/ 524833 h 911225"/>
                  <a:gd name="connsiteX3" fmla="*/ 899319 w 909007"/>
                  <a:gd name="connsiteY3" fmla="*/ 911225 h 911225"/>
                  <a:gd name="connsiteX4" fmla="*/ 0 w 909007"/>
                  <a:gd name="connsiteY4" fmla="*/ 911225 h 911225"/>
                  <a:gd name="connsiteX5" fmla="*/ 0 w 909007"/>
                  <a:gd name="connsiteY5" fmla="*/ 0 h 911225"/>
                  <a:gd name="connsiteX0" fmla="*/ 0 w 909007"/>
                  <a:gd name="connsiteY0" fmla="*/ 0 h 911225"/>
                  <a:gd name="connsiteX1" fmla="*/ 717890 w 909007"/>
                  <a:gd name="connsiteY1" fmla="*/ 130629 h 911225"/>
                  <a:gd name="connsiteX2" fmla="*/ 909007 w 909007"/>
                  <a:gd name="connsiteY2" fmla="*/ 524833 h 911225"/>
                  <a:gd name="connsiteX3" fmla="*/ 812234 w 909007"/>
                  <a:gd name="connsiteY3" fmla="*/ 824140 h 911225"/>
                  <a:gd name="connsiteX4" fmla="*/ 0 w 909007"/>
                  <a:gd name="connsiteY4" fmla="*/ 911225 h 911225"/>
                  <a:gd name="connsiteX5" fmla="*/ 0 w 909007"/>
                  <a:gd name="connsiteY5" fmla="*/ 0 h 911225"/>
                  <a:gd name="connsiteX0" fmla="*/ 0 w 909007"/>
                  <a:gd name="connsiteY0" fmla="*/ 0 h 918192"/>
                  <a:gd name="connsiteX1" fmla="*/ 717890 w 909007"/>
                  <a:gd name="connsiteY1" fmla="*/ 130629 h 918192"/>
                  <a:gd name="connsiteX2" fmla="*/ 909007 w 909007"/>
                  <a:gd name="connsiteY2" fmla="*/ 524833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667090 w 909007"/>
                  <a:gd name="connsiteY1" fmla="*/ 203201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616290 w 909007"/>
                  <a:gd name="connsiteY1" fmla="*/ 134258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616290 w 909007"/>
                  <a:gd name="connsiteY1" fmla="*/ 134258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54428 w 909007"/>
                  <a:gd name="connsiteY0" fmla="*/ 0 h 943592"/>
                  <a:gd name="connsiteX1" fmla="*/ 616290 w 909007"/>
                  <a:gd name="connsiteY1" fmla="*/ 159658 h 943592"/>
                  <a:gd name="connsiteX2" fmla="*/ 909007 w 909007"/>
                  <a:gd name="connsiteY2" fmla="*/ 590147 h 943592"/>
                  <a:gd name="connsiteX3" fmla="*/ 812234 w 909007"/>
                  <a:gd name="connsiteY3" fmla="*/ 849540 h 943592"/>
                  <a:gd name="connsiteX4" fmla="*/ 0 w 909007"/>
                  <a:gd name="connsiteY4" fmla="*/ 936625 h 943592"/>
                  <a:gd name="connsiteX5" fmla="*/ 54428 w 909007"/>
                  <a:gd name="connsiteY5" fmla="*/ 0 h 943592"/>
                  <a:gd name="connsiteX0" fmla="*/ 119743 w 974322"/>
                  <a:gd name="connsiteY0" fmla="*/ 0 h 953888"/>
                  <a:gd name="connsiteX1" fmla="*/ 681605 w 974322"/>
                  <a:gd name="connsiteY1" fmla="*/ 159658 h 953888"/>
                  <a:gd name="connsiteX2" fmla="*/ 974322 w 974322"/>
                  <a:gd name="connsiteY2" fmla="*/ 590147 h 953888"/>
                  <a:gd name="connsiteX3" fmla="*/ 877549 w 974322"/>
                  <a:gd name="connsiteY3" fmla="*/ 849540 h 953888"/>
                  <a:gd name="connsiteX4" fmla="*/ 0 w 974322"/>
                  <a:gd name="connsiteY4" fmla="*/ 951140 h 953888"/>
                  <a:gd name="connsiteX5" fmla="*/ 119743 w 974322"/>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62385"/>
                  <a:gd name="connsiteX1" fmla="*/ 681605 w 1006979"/>
                  <a:gd name="connsiteY1" fmla="*/ 159658 h 962385"/>
                  <a:gd name="connsiteX2" fmla="*/ 1006979 w 1006979"/>
                  <a:gd name="connsiteY2" fmla="*/ 597404 h 962385"/>
                  <a:gd name="connsiteX3" fmla="*/ 746920 w 1006979"/>
                  <a:gd name="connsiteY3" fmla="*/ 874940 h 962385"/>
                  <a:gd name="connsiteX4" fmla="*/ 0 w 1006979"/>
                  <a:gd name="connsiteY4" fmla="*/ 951140 h 962385"/>
                  <a:gd name="connsiteX5" fmla="*/ 119743 w 1006979"/>
                  <a:gd name="connsiteY5" fmla="*/ 0 h 962385"/>
                  <a:gd name="connsiteX0" fmla="*/ 119743 w 1006979"/>
                  <a:gd name="connsiteY0" fmla="*/ 0 h 962385"/>
                  <a:gd name="connsiteX1" fmla="*/ 681605 w 1006979"/>
                  <a:gd name="connsiteY1" fmla="*/ 159658 h 962385"/>
                  <a:gd name="connsiteX2" fmla="*/ 1006979 w 1006979"/>
                  <a:gd name="connsiteY2" fmla="*/ 597404 h 962385"/>
                  <a:gd name="connsiteX3" fmla="*/ 746920 w 1006979"/>
                  <a:gd name="connsiteY3" fmla="*/ 874940 h 962385"/>
                  <a:gd name="connsiteX4" fmla="*/ 0 w 1006979"/>
                  <a:gd name="connsiteY4" fmla="*/ 951140 h 962385"/>
                  <a:gd name="connsiteX5" fmla="*/ 119743 w 1006979"/>
                  <a:gd name="connsiteY5" fmla="*/ 0 h 962385"/>
                  <a:gd name="connsiteX0" fmla="*/ 145143 w 1006979"/>
                  <a:gd name="connsiteY0" fmla="*/ 0 h 955128"/>
                  <a:gd name="connsiteX1" fmla="*/ 681605 w 1006979"/>
                  <a:gd name="connsiteY1" fmla="*/ 152401 h 955128"/>
                  <a:gd name="connsiteX2" fmla="*/ 1006979 w 1006979"/>
                  <a:gd name="connsiteY2" fmla="*/ 590147 h 955128"/>
                  <a:gd name="connsiteX3" fmla="*/ 746920 w 1006979"/>
                  <a:gd name="connsiteY3" fmla="*/ 867683 h 955128"/>
                  <a:gd name="connsiteX4" fmla="*/ 0 w 1006979"/>
                  <a:gd name="connsiteY4" fmla="*/ 943883 h 955128"/>
                  <a:gd name="connsiteX5" fmla="*/ 145143 w 1006979"/>
                  <a:gd name="connsiteY5" fmla="*/ 0 h 955128"/>
                  <a:gd name="connsiteX0" fmla="*/ 159657 w 1021493"/>
                  <a:gd name="connsiteY0" fmla="*/ 0 h 955128"/>
                  <a:gd name="connsiteX1" fmla="*/ 696119 w 1021493"/>
                  <a:gd name="connsiteY1" fmla="*/ 152401 h 955128"/>
                  <a:gd name="connsiteX2" fmla="*/ 1021493 w 1021493"/>
                  <a:gd name="connsiteY2" fmla="*/ 590147 h 955128"/>
                  <a:gd name="connsiteX3" fmla="*/ 761434 w 1021493"/>
                  <a:gd name="connsiteY3" fmla="*/ 867683 h 955128"/>
                  <a:gd name="connsiteX4" fmla="*/ 0 w 1021493"/>
                  <a:gd name="connsiteY4" fmla="*/ 943883 h 955128"/>
                  <a:gd name="connsiteX5" fmla="*/ 159657 w 1021493"/>
                  <a:gd name="connsiteY5" fmla="*/ 0 h 955128"/>
                  <a:gd name="connsiteX0" fmla="*/ 58057 w 919893"/>
                  <a:gd name="connsiteY0" fmla="*/ 0 h 920587"/>
                  <a:gd name="connsiteX1" fmla="*/ 594519 w 919893"/>
                  <a:gd name="connsiteY1" fmla="*/ 152401 h 920587"/>
                  <a:gd name="connsiteX2" fmla="*/ 919893 w 919893"/>
                  <a:gd name="connsiteY2" fmla="*/ 590147 h 920587"/>
                  <a:gd name="connsiteX3" fmla="*/ 659834 w 919893"/>
                  <a:gd name="connsiteY3" fmla="*/ 867683 h 920587"/>
                  <a:gd name="connsiteX4" fmla="*/ 0 w 919893"/>
                  <a:gd name="connsiteY4" fmla="*/ 845912 h 920587"/>
                  <a:gd name="connsiteX5" fmla="*/ 58057 w 919893"/>
                  <a:gd name="connsiteY5" fmla="*/ 0 h 920587"/>
                  <a:gd name="connsiteX0" fmla="*/ 58057 w 919893"/>
                  <a:gd name="connsiteY0" fmla="*/ 0 h 957949"/>
                  <a:gd name="connsiteX1" fmla="*/ 594519 w 919893"/>
                  <a:gd name="connsiteY1" fmla="*/ 152401 h 957949"/>
                  <a:gd name="connsiteX2" fmla="*/ 919893 w 919893"/>
                  <a:gd name="connsiteY2" fmla="*/ 590147 h 957949"/>
                  <a:gd name="connsiteX3" fmla="*/ 659834 w 919893"/>
                  <a:gd name="connsiteY3" fmla="*/ 867683 h 957949"/>
                  <a:gd name="connsiteX4" fmla="*/ 0 w 919893"/>
                  <a:gd name="connsiteY4" fmla="*/ 845912 h 957949"/>
                  <a:gd name="connsiteX5" fmla="*/ 58057 w 919893"/>
                  <a:gd name="connsiteY5" fmla="*/ 0 h 957949"/>
                  <a:gd name="connsiteX0" fmla="*/ 111328 w 973164"/>
                  <a:gd name="connsiteY0" fmla="*/ 0 h 957949"/>
                  <a:gd name="connsiteX1" fmla="*/ 647790 w 973164"/>
                  <a:gd name="connsiteY1" fmla="*/ 152401 h 957949"/>
                  <a:gd name="connsiteX2" fmla="*/ 973164 w 973164"/>
                  <a:gd name="connsiteY2" fmla="*/ 590147 h 957949"/>
                  <a:gd name="connsiteX3" fmla="*/ 713105 w 973164"/>
                  <a:gd name="connsiteY3" fmla="*/ 867683 h 957949"/>
                  <a:gd name="connsiteX4" fmla="*/ 53271 w 973164"/>
                  <a:gd name="connsiteY4" fmla="*/ 845912 h 957949"/>
                  <a:gd name="connsiteX5" fmla="*/ 111328 w 973164"/>
                  <a:gd name="connsiteY5" fmla="*/ 0 h 957949"/>
                  <a:gd name="connsiteX0" fmla="*/ 125901 w 987737"/>
                  <a:gd name="connsiteY0" fmla="*/ 0 h 957949"/>
                  <a:gd name="connsiteX1" fmla="*/ 662363 w 987737"/>
                  <a:gd name="connsiteY1" fmla="*/ 152401 h 957949"/>
                  <a:gd name="connsiteX2" fmla="*/ 987737 w 987737"/>
                  <a:gd name="connsiteY2" fmla="*/ 590147 h 957949"/>
                  <a:gd name="connsiteX3" fmla="*/ 727678 w 987737"/>
                  <a:gd name="connsiteY3" fmla="*/ 867683 h 957949"/>
                  <a:gd name="connsiteX4" fmla="*/ 67844 w 987737"/>
                  <a:gd name="connsiteY4" fmla="*/ 845912 h 957949"/>
                  <a:gd name="connsiteX5" fmla="*/ 125901 w 987737"/>
                  <a:gd name="connsiteY5" fmla="*/ 0 h 957949"/>
                  <a:gd name="connsiteX0" fmla="*/ 125901 w 987737"/>
                  <a:gd name="connsiteY0" fmla="*/ 0 h 957949"/>
                  <a:gd name="connsiteX1" fmla="*/ 662363 w 987737"/>
                  <a:gd name="connsiteY1" fmla="*/ 152401 h 957949"/>
                  <a:gd name="connsiteX2" fmla="*/ 987737 w 987737"/>
                  <a:gd name="connsiteY2" fmla="*/ 590147 h 957949"/>
                  <a:gd name="connsiteX3" fmla="*/ 727678 w 987737"/>
                  <a:gd name="connsiteY3" fmla="*/ 867683 h 957949"/>
                  <a:gd name="connsiteX4" fmla="*/ 67844 w 987737"/>
                  <a:gd name="connsiteY4" fmla="*/ 845912 h 957949"/>
                  <a:gd name="connsiteX5" fmla="*/ 125901 w 987737"/>
                  <a:gd name="connsiteY5" fmla="*/ 0 h 957949"/>
                  <a:gd name="connsiteX0" fmla="*/ 150386 w 979565"/>
                  <a:gd name="connsiteY0" fmla="*/ 0 h 965206"/>
                  <a:gd name="connsiteX1" fmla="*/ 654191 w 979565"/>
                  <a:gd name="connsiteY1" fmla="*/ 159658 h 965206"/>
                  <a:gd name="connsiteX2" fmla="*/ 979565 w 979565"/>
                  <a:gd name="connsiteY2" fmla="*/ 597404 h 965206"/>
                  <a:gd name="connsiteX3" fmla="*/ 719506 w 979565"/>
                  <a:gd name="connsiteY3" fmla="*/ 874940 h 965206"/>
                  <a:gd name="connsiteX4" fmla="*/ 59672 w 979565"/>
                  <a:gd name="connsiteY4" fmla="*/ 853169 h 965206"/>
                  <a:gd name="connsiteX5" fmla="*/ 150386 w 979565"/>
                  <a:gd name="connsiteY5" fmla="*/ 0 h 96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565" h="965206">
                    <a:moveTo>
                      <a:pt x="150386" y="0"/>
                    </a:moveTo>
                    <a:cubicBezTo>
                      <a:pt x="415083" y="47171"/>
                      <a:pt x="258866" y="14516"/>
                      <a:pt x="654191" y="159658"/>
                    </a:cubicBezTo>
                    <a:cubicBezTo>
                      <a:pt x="869797" y="414649"/>
                      <a:pt x="923927" y="456419"/>
                      <a:pt x="979565" y="597404"/>
                    </a:cubicBezTo>
                    <a:cubicBezTo>
                      <a:pt x="879174" y="698475"/>
                      <a:pt x="873426" y="774861"/>
                      <a:pt x="719506" y="874940"/>
                    </a:cubicBezTo>
                    <a:cubicBezTo>
                      <a:pt x="572133" y="1005569"/>
                      <a:pt x="312274" y="991055"/>
                      <a:pt x="59672" y="853169"/>
                    </a:cubicBezTo>
                    <a:cubicBezTo>
                      <a:pt x="-80633" y="571198"/>
                      <a:pt x="58463" y="278343"/>
                      <a:pt x="15038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t-IT"/>
              </a:p>
            </p:txBody>
          </p:sp>
          <p:sp>
            <p:nvSpPr>
              <p:cNvPr id="62" name="Rectangle 5"/>
              <p:cNvSpPr>
                <a:spLocks noChangeArrowheads="1"/>
              </p:cNvSpPr>
              <p:nvPr/>
            </p:nvSpPr>
            <p:spPr bwMode="auto">
              <a:xfrm>
                <a:off x="2988869" y="4395108"/>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3" name="Rectangle 6"/>
              <p:cNvSpPr>
                <a:spLocks noChangeArrowheads="1"/>
              </p:cNvSpPr>
              <p:nvPr/>
            </p:nvSpPr>
            <p:spPr bwMode="auto">
              <a:xfrm>
                <a:off x="2931719" y="4395108"/>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4" name="Rectangle 7"/>
              <p:cNvSpPr>
                <a:spLocks noChangeArrowheads="1"/>
              </p:cNvSpPr>
              <p:nvPr/>
            </p:nvSpPr>
            <p:spPr bwMode="auto">
              <a:xfrm>
                <a:off x="3038875" y="4395108"/>
                <a:ext cx="23813"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5" name="Rectangle 8"/>
              <p:cNvSpPr>
                <a:spLocks noChangeArrowheads="1"/>
              </p:cNvSpPr>
              <p:nvPr/>
            </p:nvSpPr>
            <p:spPr bwMode="auto">
              <a:xfrm>
                <a:off x="2499919" y="3943464"/>
                <a:ext cx="23813" cy="387350"/>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6" name="Rectangle 9"/>
              <p:cNvSpPr>
                <a:spLocks noChangeArrowheads="1"/>
              </p:cNvSpPr>
              <p:nvPr/>
            </p:nvSpPr>
            <p:spPr bwMode="auto">
              <a:xfrm>
                <a:off x="2557863" y="3943464"/>
                <a:ext cx="23019" cy="356394"/>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7" name="Rectangle 10"/>
              <p:cNvSpPr>
                <a:spLocks noChangeArrowheads="1"/>
              </p:cNvSpPr>
              <p:nvPr/>
            </p:nvSpPr>
            <p:spPr bwMode="auto">
              <a:xfrm>
                <a:off x="2615013" y="3943464"/>
                <a:ext cx="23019" cy="356394"/>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8" name="Rectangle 11"/>
              <p:cNvSpPr>
                <a:spLocks noChangeArrowheads="1"/>
              </p:cNvSpPr>
              <p:nvPr/>
            </p:nvSpPr>
            <p:spPr bwMode="auto">
              <a:xfrm>
                <a:off x="2665813" y="4349864"/>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9" name="Rectangle 12"/>
              <p:cNvSpPr>
                <a:spLocks noChangeArrowheads="1"/>
              </p:cNvSpPr>
              <p:nvPr/>
            </p:nvSpPr>
            <p:spPr bwMode="auto">
              <a:xfrm>
                <a:off x="2618188" y="4349864"/>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0" name="Rectangle 13"/>
              <p:cNvSpPr>
                <a:spLocks noChangeArrowheads="1"/>
              </p:cNvSpPr>
              <p:nvPr/>
            </p:nvSpPr>
            <p:spPr bwMode="auto">
              <a:xfrm>
                <a:off x="2572150" y="4349864"/>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1" name="Rectangle 14"/>
              <p:cNvSpPr>
                <a:spLocks noChangeArrowheads="1"/>
              </p:cNvSpPr>
              <p:nvPr/>
            </p:nvSpPr>
            <p:spPr bwMode="auto">
              <a:xfrm>
                <a:off x="2716613" y="4349864"/>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2" name="Rectangle 15"/>
              <p:cNvSpPr>
                <a:spLocks noChangeArrowheads="1"/>
              </p:cNvSpPr>
              <p:nvPr/>
            </p:nvSpPr>
            <p:spPr bwMode="auto">
              <a:xfrm>
                <a:off x="2766619" y="4349864"/>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3" name="Rectangle 16"/>
              <p:cNvSpPr>
                <a:spLocks noChangeArrowheads="1"/>
              </p:cNvSpPr>
              <p:nvPr/>
            </p:nvSpPr>
            <p:spPr bwMode="auto">
              <a:xfrm>
                <a:off x="2816625" y="4349864"/>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4" name="Rectangle 17"/>
              <p:cNvSpPr>
                <a:spLocks noChangeArrowheads="1"/>
              </p:cNvSpPr>
              <p:nvPr/>
            </p:nvSpPr>
            <p:spPr bwMode="auto">
              <a:xfrm>
                <a:off x="2786463" y="4075227"/>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5" name="Rectangle 18"/>
              <p:cNvSpPr>
                <a:spLocks noChangeArrowheads="1"/>
              </p:cNvSpPr>
              <p:nvPr/>
            </p:nvSpPr>
            <p:spPr bwMode="auto">
              <a:xfrm>
                <a:off x="2835675" y="4075227"/>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6" name="Rectangle 19"/>
              <p:cNvSpPr>
                <a:spLocks noChangeArrowheads="1"/>
              </p:cNvSpPr>
              <p:nvPr/>
            </p:nvSpPr>
            <p:spPr bwMode="auto">
              <a:xfrm>
                <a:off x="2786463" y="4125233"/>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7" name="Rectangle 20"/>
              <p:cNvSpPr>
                <a:spLocks noChangeArrowheads="1"/>
              </p:cNvSpPr>
              <p:nvPr/>
            </p:nvSpPr>
            <p:spPr bwMode="auto">
              <a:xfrm>
                <a:off x="2739631" y="4075227"/>
                <a:ext cx="23019"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8" name="Rectangle 21"/>
              <p:cNvSpPr>
                <a:spLocks noChangeArrowheads="1"/>
              </p:cNvSpPr>
              <p:nvPr/>
            </p:nvSpPr>
            <p:spPr bwMode="auto">
              <a:xfrm>
                <a:off x="2739631" y="4125233"/>
                <a:ext cx="23019"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9" name="Rectangle 22"/>
              <p:cNvSpPr>
                <a:spLocks noChangeArrowheads="1"/>
              </p:cNvSpPr>
              <p:nvPr/>
            </p:nvSpPr>
            <p:spPr bwMode="auto">
              <a:xfrm>
                <a:off x="2835675" y="4125233"/>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0" name="Rectangle 23"/>
              <p:cNvSpPr>
                <a:spLocks noChangeArrowheads="1"/>
              </p:cNvSpPr>
              <p:nvPr/>
            </p:nvSpPr>
            <p:spPr bwMode="auto">
              <a:xfrm>
                <a:off x="2835675" y="4176033"/>
                <a:ext cx="23019" cy="23019"/>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1" name="Rectangle 24"/>
              <p:cNvSpPr>
                <a:spLocks noChangeArrowheads="1"/>
              </p:cNvSpPr>
              <p:nvPr/>
            </p:nvSpPr>
            <p:spPr bwMode="auto">
              <a:xfrm>
                <a:off x="2665813" y="4395108"/>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2" name="Rectangle 25"/>
              <p:cNvSpPr>
                <a:spLocks noChangeArrowheads="1"/>
              </p:cNvSpPr>
              <p:nvPr/>
            </p:nvSpPr>
            <p:spPr bwMode="auto">
              <a:xfrm>
                <a:off x="2716613" y="4395108"/>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3" name="Rectangle 26"/>
              <p:cNvSpPr>
                <a:spLocks noChangeArrowheads="1"/>
              </p:cNvSpPr>
              <p:nvPr/>
            </p:nvSpPr>
            <p:spPr bwMode="auto">
              <a:xfrm>
                <a:off x="2766619" y="4395108"/>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4" name="Rectangle 27"/>
              <p:cNvSpPr>
                <a:spLocks noChangeArrowheads="1"/>
              </p:cNvSpPr>
              <p:nvPr/>
            </p:nvSpPr>
            <p:spPr bwMode="auto">
              <a:xfrm>
                <a:off x="2361013" y="439510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5" name="Rectangle 28"/>
              <p:cNvSpPr>
                <a:spLocks noChangeArrowheads="1"/>
              </p:cNvSpPr>
              <p:nvPr/>
            </p:nvSpPr>
            <p:spPr bwMode="auto">
              <a:xfrm>
                <a:off x="2411813" y="439510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6" name="Rectangle 29"/>
              <p:cNvSpPr>
                <a:spLocks noChangeArrowheads="1"/>
              </p:cNvSpPr>
              <p:nvPr/>
            </p:nvSpPr>
            <p:spPr bwMode="auto">
              <a:xfrm>
                <a:off x="2308625" y="4352245"/>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7" name="Rectangle 30"/>
              <p:cNvSpPr>
                <a:spLocks noChangeArrowheads="1"/>
              </p:cNvSpPr>
              <p:nvPr/>
            </p:nvSpPr>
            <p:spPr bwMode="auto">
              <a:xfrm>
                <a:off x="2359425" y="4352245"/>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8" name="Rectangle 31"/>
              <p:cNvSpPr>
                <a:spLocks noChangeArrowheads="1"/>
              </p:cNvSpPr>
              <p:nvPr/>
            </p:nvSpPr>
            <p:spPr bwMode="auto">
              <a:xfrm>
                <a:off x="2462613" y="439510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9" name="Rectangle 32"/>
              <p:cNvSpPr>
                <a:spLocks noChangeArrowheads="1"/>
              </p:cNvSpPr>
              <p:nvPr/>
            </p:nvSpPr>
            <p:spPr bwMode="auto">
              <a:xfrm>
                <a:off x="2411813" y="443955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0" name="Rectangle 33"/>
              <p:cNvSpPr>
                <a:spLocks noChangeArrowheads="1"/>
              </p:cNvSpPr>
              <p:nvPr/>
            </p:nvSpPr>
            <p:spPr bwMode="auto">
              <a:xfrm>
                <a:off x="2462613" y="443955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1" name="Rectangle 34"/>
              <p:cNvSpPr>
                <a:spLocks noChangeArrowheads="1"/>
              </p:cNvSpPr>
              <p:nvPr/>
            </p:nvSpPr>
            <p:spPr bwMode="auto">
              <a:xfrm>
                <a:off x="2816625" y="4395108"/>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2" name="Rectangle 35"/>
              <p:cNvSpPr>
                <a:spLocks noChangeArrowheads="1"/>
              </p:cNvSpPr>
              <p:nvPr/>
            </p:nvSpPr>
            <p:spPr bwMode="auto">
              <a:xfrm>
                <a:off x="2867425" y="4395108"/>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3" name="Freeform 36"/>
              <p:cNvSpPr>
                <a:spLocks/>
              </p:cNvSpPr>
              <p:nvPr/>
            </p:nvSpPr>
            <p:spPr bwMode="auto">
              <a:xfrm>
                <a:off x="2289575" y="3707720"/>
                <a:ext cx="899319" cy="619125"/>
              </a:xfrm>
              <a:custGeom>
                <a:avLst/>
                <a:gdLst>
                  <a:gd name="T0" fmla="*/ 1058 w 2266"/>
                  <a:gd name="T1" fmla="*/ 1315 h 1559"/>
                  <a:gd name="T2" fmla="*/ 1319 w 2266"/>
                  <a:gd name="T3" fmla="*/ 1499 h 1559"/>
                  <a:gd name="T4" fmla="*/ 1506 w 2266"/>
                  <a:gd name="T5" fmla="*/ 1398 h 1559"/>
                  <a:gd name="T6" fmla="*/ 1905 w 2266"/>
                  <a:gd name="T7" fmla="*/ 1347 h 1559"/>
                  <a:gd name="T8" fmla="*/ 1506 w 2266"/>
                  <a:gd name="T9" fmla="*/ 731 h 1559"/>
                  <a:gd name="T10" fmla="*/ 1058 w 2266"/>
                  <a:gd name="T11" fmla="*/ 1112 h 1559"/>
                  <a:gd name="T12" fmla="*/ 990 w 2266"/>
                  <a:gd name="T13" fmla="*/ 588 h 1559"/>
                  <a:gd name="T14" fmla="*/ 334 w 2266"/>
                  <a:gd name="T15" fmla="*/ 466 h 1559"/>
                  <a:gd name="T16" fmla="*/ 413 w 2266"/>
                  <a:gd name="T17" fmla="*/ 1346 h 1559"/>
                  <a:gd name="T18" fmla="*/ 205 w 2266"/>
                  <a:gd name="T19" fmla="*/ 1397 h 1559"/>
                  <a:gd name="T20" fmla="*/ 413 w 2266"/>
                  <a:gd name="T21" fmla="*/ 1449 h 1559"/>
                  <a:gd name="T22" fmla="*/ 133 w 2266"/>
                  <a:gd name="T23" fmla="*/ 1499 h 1559"/>
                  <a:gd name="T24" fmla="*/ 413 w 2266"/>
                  <a:gd name="T25" fmla="*/ 1559 h 1559"/>
                  <a:gd name="T26" fmla="*/ 305 w 2266"/>
                  <a:gd name="T27" fmla="*/ 0 h 1559"/>
                  <a:gd name="T28" fmla="*/ 322 w 2266"/>
                  <a:gd name="T29" fmla="*/ 2 h 1559"/>
                  <a:gd name="T30" fmla="*/ 337 w 2266"/>
                  <a:gd name="T31" fmla="*/ 6 h 1559"/>
                  <a:gd name="T32" fmla="*/ 353 w 2266"/>
                  <a:gd name="T33" fmla="*/ 8 h 1559"/>
                  <a:gd name="T34" fmla="*/ 368 w 2266"/>
                  <a:gd name="T35" fmla="*/ 12 h 1559"/>
                  <a:gd name="T36" fmla="*/ 396 w 2266"/>
                  <a:gd name="T37" fmla="*/ 18 h 1559"/>
                  <a:gd name="T38" fmla="*/ 426 w 2266"/>
                  <a:gd name="T39" fmla="*/ 25 h 1559"/>
                  <a:gd name="T40" fmla="*/ 455 w 2266"/>
                  <a:gd name="T41" fmla="*/ 32 h 1559"/>
                  <a:gd name="T42" fmla="*/ 484 w 2266"/>
                  <a:gd name="T43" fmla="*/ 40 h 1559"/>
                  <a:gd name="T44" fmla="*/ 513 w 2266"/>
                  <a:gd name="T45" fmla="*/ 47 h 1559"/>
                  <a:gd name="T46" fmla="*/ 542 w 2266"/>
                  <a:gd name="T47" fmla="*/ 55 h 1559"/>
                  <a:gd name="T48" fmla="*/ 571 w 2266"/>
                  <a:gd name="T49" fmla="*/ 64 h 1559"/>
                  <a:gd name="T50" fmla="*/ 599 w 2266"/>
                  <a:gd name="T51" fmla="*/ 73 h 1559"/>
                  <a:gd name="T52" fmla="*/ 473 w 2266"/>
                  <a:gd name="T53" fmla="*/ 340 h 1559"/>
                  <a:gd name="T54" fmla="*/ 939 w 2266"/>
                  <a:gd name="T55" fmla="*/ 416 h 1559"/>
                  <a:gd name="T56" fmla="*/ 642 w 2266"/>
                  <a:gd name="T57" fmla="*/ 340 h 1559"/>
                  <a:gd name="T58" fmla="*/ 708 w 2266"/>
                  <a:gd name="T59" fmla="*/ 108 h 1559"/>
                  <a:gd name="T60" fmla="*/ 838 w 2266"/>
                  <a:gd name="T61" fmla="*/ 158 h 1559"/>
                  <a:gd name="T62" fmla="*/ 965 w 2266"/>
                  <a:gd name="T63" fmla="*/ 213 h 1559"/>
                  <a:gd name="T64" fmla="*/ 1087 w 2266"/>
                  <a:gd name="T65" fmla="*/ 273 h 1559"/>
                  <a:gd name="T66" fmla="*/ 1207 w 2266"/>
                  <a:gd name="T67" fmla="*/ 340 h 1559"/>
                  <a:gd name="T68" fmla="*/ 1322 w 2266"/>
                  <a:gd name="T69" fmla="*/ 410 h 1559"/>
                  <a:gd name="T70" fmla="*/ 1433 w 2266"/>
                  <a:gd name="T71" fmla="*/ 487 h 1559"/>
                  <a:gd name="T72" fmla="*/ 1540 w 2266"/>
                  <a:gd name="T73" fmla="*/ 568 h 1559"/>
                  <a:gd name="T74" fmla="*/ 1642 w 2266"/>
                  <a:gd name="T75" fmla="*/ 653 h 1559"/>
                  <a:gd name="T76" fmla="*/ 1742 w 2266"/>
                  <a:gd name="T77" fmla="*/ 743 h 1559"/>
                  <a:gd name="T78" fmla="*/ 1835 w 2266"/>
                  <a:gd name="T79" fmla="*/ 837 h 1559"/>
                  <a:gd name="T80" fmla="*/ 1925 w 2266"/>
                  <a:gd name="T81" fmla="*/ 936 h 1559"/>
                  <a:gd name="T82" fmla="*/ 2009 w 2266"/>
                  <a:gd name="T83" fmla="*/ 1037 h 1559"/>
                  <a:gd name="T84" fmla="*/ 2089 w 2266"/>
                  <a:gd name="T85" fmla="*/ 1143 h 1559"/>
                  <a:gd name="T86" fmla="*/ 2163 w 2266"/>
                  <a:gd name="T87" fmla="*/ 1253 h 1559"/>
                  <a:gd name="T88" fmla="*/ 2233 w 2266"/>
                  <a:gd name="T89" fmla="*/ 1366 h 1559"/>
                  <a:gd name="T90" fmla="*/ 2038 w 2266"/>
                  <a:gd name="T91" fmla="*/ 1550 h 1559"/>
                  <a:gd name="T92" fmla="*/ 1252 w 2266"/>
                  <a:gd name="T93" fmla="*/ 1373 h 1559"/>
                  <a:gd name="T94" fmla="*/ 990 w 2266"/>
                  <a:gd name="T95" fmla="*/ 1151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6" h="1559">
                    <a:moveTo>
                      <a:pt x="1058" y="1112"/>
                    </a:moveTo>
                    <a:lnTo>
                      <a:pt x="1058" y="1315"/>
                    </a:lnTo>
                    <a:lnTo>
                      <a:pt x="1312" y="1315"/>
                    </a:lnTo>
                    <a:lnTo>
                      <a:pt x="1319" y="1499"/>
                    </a:lnTo>
                    <a:lnTo>
                      <a:pt x="1506" y="1499"/>
                    </a:lnTo>
                    <a:lnTo>
                      <a:pt x="1506" y="1398"/>
                    </a:lnTo>
                    <a:lnTo>
                      <a:pt x="1905" y="1398"/>
                    </a:lnTo>
                    <a:lnTo>
                      <a:pt x="1905" y="1347"/>
                    </a:lnTo>
                    <a:lnTo>
                      <a:pt x="1506" y="1347"/>
                    </a:lnTo>
                    <a:lnTo>
                      <a:pt x="1506" y="731"/>
                    </a:lnTo>
                    <a:lnTo>
                      <a:pt x="1058" y="867"/>
                    </a:lnTo>
                    <a:lnTo>
                      <a:pt x="1058" y="1112"/>
                    </a:lnTo>
                    <a:lnTo>
                      <a:pt x="990" y="1151"/>
                    </a:lnTo>
                    <a:lnTo>
                      <a:pt x="990" y="588"/>
                    </a:lnTo>
                    <a:lnTo>
                      <a:pt x="1070" y="466"/>
                    </a:lnTo>
                    <a:lnTo>
                      <a:pt x="334" y="466"/>
                    </a:lnTo>
                    <a:lnTo>
                      <a:pt x="413" y="588"/>
                    </a:lnTo>
                    <a:lnTo>
                      <a:pt x="413" y="1346"/>
                    </a:lnTo>
                    <a:lnTo>
                      <a:pt x="205" y="1346"/>
                    </a:lnTo>
                    <a:lnTo>
                      <a:pt x="205" y="1397"/>
                    </a:lnTo>
                    <a:lnTo>
                      <a:pt x="413" y="1397"/>
                    </a:lnTo>
                    <a:lnTo>
                      <a:pt x="413" y="1449"/>
                    </a:lnTo>
                    <a:lnTo>
                      <a:pt x="133" y="1449"/>
                    </a:lnTo>
                    <a:lnTo>
                      <a:pt x="133" y="1499"/>
                    </a:lnTo>
                    <a:lnTo>
                      <a:pt x="413" y="1499"/>
                    </a:lnTo>
                    <a:lnTo>
                      <a:pt x="413" y="1559"/>
                    </a:lnTo>
                    <a:lnTo>
                      <a:pt x="0" y="1559"/>
                    </a:lnTo>
                    <a:lnTo>
                      <a:pt x="305" y="0"/>
                    </a:lnTo>
                    <a:lnTo>
                      <a:pt x="314" y="1"/>
                    </a:lnTo>
                    <a:lnTo>
                      <a:pt x="322" y="2"/>
                    </a:lnTo>
                    <a:lnTo>
                      <a:pt x="328" y="3"/>
                    </a:lnTo>
                    <a:lnTo>
                      <a:pt x="337" y="6"/>
                    </a:lnTo>
                    <a:lnTo>
                      <a:pt x="345" y="7"/>
                    </a:lnTo>
                    <a:lnTo>
                      <a:pt x="353" y="8"/>
                    </a:lnTo>
                    <a:lnTo>
                      <a:pt x="360" y="10"/>
                    </a:lnTo>
                    <a:lnTo>
                      <a:pt x="368" y="12"/>
                    </a:lnTo>
                    <a:lnTo>
                      <a:pt x="383" y="15"/>
                    </a:lnTo>
                    <a:lnTo>
                      <a:pt x="396" y="18"/>
                    </a:lnTo>
                    <a:lnTo>
                      <a:pt x="411" y="22"/>
                    </a:lnTo>
                    <a:lnTo>
                      <a:pt x="426" y="25"/>
                    </a:lnTo>
                    <a:lnTo>
                      <a:pt x="440" y="29"/>
                    </a:lnTo>
                    <a:lnTo>
                      <a:pt x="455" y="32"/>
                    </a:lnTo>
                    <a:lnTo>
                      <a:pt x="470" y="36"/>
                    </a:lnTo>
                    <a:lnTo>
                      <a:pt x="484" y="40"/>
                    </a:lnTo>
                    <a:lnTo>
                      <a:pt x="499" y="44"/>
                    </a:lnTo>
                    <a:lnTo>
                      <a:pt x="513" y="47"/>
                    </a:lnTo>
                    <a:lnTo>
                      <a:pt x="528" y="52"/>
                    </a:lnTo>
                    <a:lnTo>
                      <a:pt x="542" y="55"/>
                    </a:lnTo>
                    <a:lnTo>
                      <a:pt x="557" y="60"/>
                    </a:lnTo>
                    <a:lnTo>
                      <a:pt x="571" y="64"/>
                    </a:lnTo>
                    <a:lnTo>
                      <a:pt x="586" y="68"/>
                    </a:lnTo>
                    <a:lnTo>
                      <a:pt x="599" y="73"/>
                    </a:lnTo>
                    <a:lnTo>
                      <a:pt x="599" y="340"/>
                    </a:lnTo>
                    <a:lnTo>
                      <a:pt x="473" y="340"/>
                    </a:lnTo>
                    <a:lnTo>
                      <a:pt x="473" y="416"/>
                    </a:lnTo>
                    <a:lnTo>
                      <a:pt x="939" y="416"/>
                    </a:lnTo>
                    <a:lnTo>
                      <a:pt x="939" y="340"/>
                    </a:lnTo>
                    <a:lnTo>
                      <a:pt x="642" y="340"/>
                    </a:lnTo>
                    <a:lnTo>
                      <a:pt x="642" y="86"/>
                    </a:lnTo>
                    <a:lnTo>
                      <a:pt x="708" y="108"/>
                    </a:lnTo>
                    <a:lnTo>
                      <a:pt x="773" y="132"/>
                    </a:lnTo>
                    <a:lnTo>
                      <a:pt x="838" y="158"/>
                    </a:lnTo>
                    <a:lnTo>
                      <a:pt x="901" y="184"/>
                    </a:lnTo>
                    <a:lnTo>
                      <a:pt x="965" y="213"/>
                    </a:lnTo>
                    <a:lnTo>
                      <a:pt x="1027" y="242"/>
                    </a:lnTo>
                    <a:lnTo>
                      <a:pt x="1087" y="273"/>
                    </a:lnTo>
                    <a:lnTo>
                      <a:pt x="1148" y="305"/>
                    </a:lnTo>
                    <a:lnTo>
                      <a:pt x="1207" y="340"/>
                    </a:lnTo>
                    <a:lnTo>
                      <a:pt x="1264" y="374"/>
                    </a:lnTo>
                    <a:lnTo>
                      <a:pt x="1322" y="410"/>
                    </a:lnTo>
                    <a:lnTo>
                      <a:pt x="1377" y="448"/>
                    </a:lnTo>
                    <a:lnTo>
                      <a:pt x="1433" y="487"/>
                    </a:lnTo>
                    <a:lnTo>
                      <a:pt x="1487" y="526"/>
                    </a:lnTo>
                    <a:lnTo>
                      <a:pt x="1540" y="568"/>
                    </a:lnTo>
                    <a:lnTo>
                      <a:pt x="1592" y="609"/>
                    </a:lnTo>
                    <a:lnTo>
                      <a:pt x="1642" y="653"/>
                    </a:lnTo>
                    <a:lnTo>
                      <a:pt x="1692" y="698"/>
                    </a:lnTo>
                    <a:lnTo>
                      <a:pt x="1742" y="743"/>
                    </a:lnTo>
                    <a:lnTo>
                      <a:pt x="1789" y="790"/>
                    </a:lnTo>
                    <a:lnTo>
                      <a:pt x="1835" y="837"/>
                    </a:lnTo>
                    <a:lnTo>
                      <a:pt x="1880" y="885"/>
                    </a:lnTo>
                    <a:lnTo>
                      <a:pt x="1925" y="936"/>
                    </a:lnTo>
                    <a:lnTo>
                      <a:pt x="1967" y="987"/>
                    </a:lnTo>
                    <a:lnTo>
                      <a:pt x="2009" y="1037"/>
                    </a:lnTo>
                    <a:lnTo>
                      <a:pt x="2049" y="1090"/>
                    </a:lnTo>
                    <a:lnTo>
                      <a:pt x="2089" y="1143"/>
                    </a:lnTo>
                    <a:lnTo>
                      <a:pt x="2127" y="1198"/>
                    </a:lnTo>
                    <a:lnTo>
                      <a:pt x="2163" y="1253"/>
                    </a:lnTo>
                    <a:lnTo>
                      <a:pt x="2199" y="1309"/>
                    </a:lnTo>
                    <a:lnTo>
                      <a:pt x="2233" y="1366"/>
                    </a:lnTo>
                    <a:lnTo>
                      <a:pt x="2266" y="1423"/>
                    </a:lnTo>
                    <a:lnTo>
                      <a:pt x="2038" y="1550"/>
                    </a:lnTo>
                    <a:lnTo>
                      <a:pt x="1252" y="1550"/>
                    </a:lnTo>
                    <a:lnTo>
                      <a:pt x="1252" y="1373"/>
                    </a:lnTo>
                    <a:lnTo>
                      <a:pt x="990" y="1373"/>
                    </a:lnTo>
                    <a:lnTo>
                      <a:pt x="990" y="1151"/>
                    </a:lnTo>
                    <a:lnTo>
                      <a:pt x="1058" y="1112"/>
                    </a:lnTo>
                    <a:close/>
                  </a:path>
                </a:pathLst>
              </a:custGeom>
              <a:gradFill>
                <a:gsLst>
                  <a:gs pos="0">
                    <a:srgbClr val="00B050"/>
                  </a:gs>
                  <a:gs pos="50000">
                    <a:schemeClr val="bg1"/>
                  </a:gs>
                  <a:gs pos="100000">
                    <a:srgbClr val="FF0000"/>
                  </a:gs>
                </a:gsLst>
                <a:lin ang="0" scaled="0"/>
              </a:gradFill>
              <a:ln>
                <a:solidFill>
                  <a:schemeClr val="tx2"/>
                </a:solidFill>
              </a:ln>
            </p:spPr>
            <p:txBody>
              <a:bodyPr vert="horz" wrap="square" lIns="91440" tIns="45720" rIns="91440" bIns="45720" numCol="1" anchor="t" anchorCtr="0" compatLnSpc="1">
                <a:prstTxWarp prst="textNoShape">
                  <a:avLst/>
                </a:prstTxWarp>
              </a:bodyPr>
              <a:lstStyle/>
              <a:p>
                <a:endParaRPr lang="it-IT"/>
              </a:p>
            </p:txBody>
          </p:sp>
          <p:sp>
            <p:nvSpPr>
              <p:cNvPr id="94" name="Freeform 37"/>
              <p:cNvSpPr>
                <a:spLocks/>
              </p:cNvSpPr>
              <p:nvPr/>
            </p:nvSpPr>
            <p:spPr bwMode="auto">
              <a:xfrm>
                <a:off x="2364981" y="4450670"/>
                <a:ext cx="698500" cy="168275"/>
              </a:xfrm>
              <a:custGeom>
                <a:avLst/>
                <a:gdLst>
                  <a:gd name="T0" fmla="*/ 1760 w 1760"/>
                  <a:gd name="T1" fmla="*/ 49 h 424"/>
                  <a:gd name="T2" fmla="*/ 1760 w 1760"/>
                  <a:gd name="T3" fmla="*/ 3 h 424"/>
                  <a:gd name="T4" fmla="*/ 477 w 1760"/>
                  <a:gd name="T5" fmla="*/ 0 h 424"/>
                  <a:gd name="T6" fmla="*/ 477 w 1760"/>
                  <a:gd name="T7" fmla="*/ 85 h 424"/>
                  <a:gd name="T8" fmla="*/ 0 w 1760"/>
                  <a:gd name="T9" fmla="*/ 85 h 424"/>
                  <a:gd name="T10" fmla="*/ 7 w 1760"/>
                  <a:gd name="T11" fmla="*/ 90 h 424"/>
                  <a:gd name="T12" fmla="*/ 14 w 1760"/>
                  <a:gd name="T13" fmla="*/ 96 h 424"/>
                  <a:gd name="T14" fmla="*/ 21 w 1760"/>
                  <a:gd name="T15" fmla="*/ 100 h 424"/>
                  <a:gd name="T16" fmla="*/ 27 w 1760"/>
                  <a:gd name="T17" fmla="*/ 106 h 424"/>
                  <a:gd name="T18" fmla="*/ 34 w 1760"/>
                  <a:gd name="T19" fmla="*/ 111 h 424"/>
                  <a:gd name="T20" fmla="*/ 41 w 1760"/>
                  <a:gd name="T21" fmla="*/ 117 h 424"/>
                  <a:gd name="T22" fmla="*/ 46 w 1760"/>
                  <a:gd name="T23" fmla="*/ 121 h 424"/>
                  <a:gd name="T24" fmla="*/ 53 w 1760"/>
                  <a:gd name="T25" fmla="*/ 127 h 424"/>
                  <a:gd name="T26" fmla="*/ 825 w 1760"/>
                  <a:gd name="T27" fmla="*/ 127 h 424"/>
                  <a:gd name="T28" fmla="*/ 825 w 1760"/>
                  <a:gd name="T29" fmla="*/ 179 h 424"/>
                  <a:gd name="T30" fmla="*/ 315 w 1760"/>
                  <a:gd name="T31" fmla="*/ 179 h 424"/>
                  <a:gd name="T32" fmla="*/ 329 w 1760"/>
                  <a:gd name="T33" fmla="*/ 193 h 424"/>
                  <a:gd name="T34" fmla="*/ 342 w 1760"/>
                  <a:gd name="T35" fmla="*/ 206 h 424"/>
                  <a:gd name="T36" fmla="*/ 355 w 1760"/>
                  <a:gd name="T37" fmla="*/ 220 h 424"/>
                  <a:gd name="T38" fmla="*/ 368 w 1760"/>
                  <a:gd name="T39" fmla="*/ 235 h 424"/>
                  <a:gd name="T40" fmla="*/ 381 w 1760"/>
                  <a:gd name="T41" fmla="*/ 250 h 424"/>
                  <a:gd name="T42" fmla="*/ 393 w 1760"/>
                  <a:gd name="T43" fmla="*/ 265 h 424"/>
                  <a:gd name="T44" fmla="*/ 406 w 1760"/>
                  <a:gd name="T45" fmla="*/ 280 h 424"/>
                  <a:gd name="T46" fmla="*/ 417 w 1760"/>
                  <a:gd name="T47" fmla="*/ 295 h 424"/>
                  <a:gd name="T48" fmla="*/ 429 w 1760"/>
                  <a:gd name="T49" fmla="*/ 310 h 424"/>
                  <a:gd name="T50" fmla="*/ 440 w 1760"/>
                  <a:gd name="T51" fmla="*/ 326 h 424"/>
                  <a:gd name="T52" fmla="*/ 452 w 1760"/>
                  <a:gd name="T53" fmla="*/ 342 h 424"/>
                  <a:gd name="T54" fmla="*/ 462 w 1760"/>
                  <a:gd name="T55" fmla="*/ 358 h 424"/>
                  <a:gd name="T56" fmla="*/ 473 w 1760"/>
                  <a:gd name="T57" fmla="*/ 374 h 424"/>
                  <a:gd name="T58" fmla="*/ 483 w 1760"/>
                  <a:gd name="T59" fmla="*/ 391 h 424"/>
                  <a:gd name="T60" fmla="*/ 493 w 1760"/>
                  <a:gd name="T61" fmla="*/ 407 h 424"/>
                  <a:gd name="T62" fmla="*/ 503 w 1760"/>
                  <a:gd name="T63" fmla="*/ 424 h 424"/>
                  <a:gd name="T64" fmla="*/ 793 w 1760"/>
                  <a:gd name="T65" fmla="*/ 263 h 424"/>
                  <a:gd name="T66" fmla="*/ 1081 w 1760"/>
                  <a:gd name="T67" fmla="*/ 263 h 424"/>
                  <a:gd name="T68" fmla="*/ 1081 w 1760"/>
                  <a:gd name="T69" fmla="*/ 212 h 424"/>
                  <a:gd name="T70" fmla="*/ 885 w 1760"/>
                  <a:gd name="T71" fmla="*/ 212 h 424"/>
                  <a:gd name="T72" fmla="*/ 1179 w 1760"/>
                  <a:gd name="T73" fmla="*/ 49 h 424"/>
                  <a:gd name="T74" fmla="*/ 1760 w 1760"/>
                  <a:gd name="T75" fmla="*/ 49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0" h="424">
                    <a:moveTo>
                      <a:pt x="1760" y="49"/>
                    </a:moveTo>
                    <a:lnTo>
                      <a:pt x="1760" y="3"/>
                    </a:lnTo>
                    <a:lnTo>
                      <a:pt x="477" y="0"/>
                    </a:lnTo>
                    <a:lnTo>
                      <a:pt x="477" y="85"/>
                    </a:lnTo>
                    <a:lnTo>
                      <a:pt x="0" y="85"/>
                    </a:lnTo>
                    <a:lnTo>
                      <a:pt x="7" y="90"/>
                    </a:lnTo>
                    <a:lnTo>
                      <a:pt x="14" y="96"/>
                    </a:lnTo>
                    <a:lnTo>
                      <a:pt x="21" y="100"/>
                    </a:lnTo>
                    <a:lnTo>
                      <a:pt x="27" y="106"/>
                    </a:lnTo>
                    <a:lnTo>
                      <a:pt x="34" y="111"/>
                    </a:lnTo>
                    <a:lnTo>
                      <a:pt x="41" y="117"/>
                    </a:lnTo>
                    <a:lnTo>
                      <a:pt x="46" y="121"/>
                    </a:lnTo>
                    <a:lnTo>
                      <a:pt x="53" y="127"/>
                    </a:lnTo>
                    <a:lnTo>
                      <a:pt x="825" y="127"/>
                    </a:lnTo>
                    <a:lnTo>
                      <a:pt x="825" y="179"/>
                    </a:lnTo>
                    <a:lnTo>
                      <a:pt x="315" y="179"/>
                    </a:lnTo>
                    <a:lnTo>
                      <a:pt x="329" y="193"/>
                    </a:lnTo>
                    <a:lnTo>
                      <a:pt x="342" y="206"/>
                    </a:lnTo>
                    <a:lnTo>
                      <a:pt x="355" y="220"/>
                    </a:lnTo>
                    <a:lnTo>
                      <a:pt x="368" y="235"/>
                    </a:lnTo>
                    <a:lnTo>
                      <a:pt x="381" y="250"/>
                    </a:lnTo>
                    <a:lnTo>
                      <a:pt x="393" y="265"/>
                    </a:lnTo>
                    <a:lnTo>
                      <a:pt x="406" y="280"/>
                    </a:lnTo>
                    <a:lnTo>
                      <a:pt x="417" y="295"/>
                    </a:lnTo>
                    <a:lnTo>
                      <a:pt x="429" y="310"/>
                    </a:lnTo>
                    <a:lnTo>
                      <a:pt x="440" y="326"/>
                    </a:lnTo>
                    <a:lnTo>
                      <a:pt x="452" y="342"/>
                    </a:lnTo>
                    <a:lnTo>
                      <a:pt x="462" y="358"/>
                    </a:lnTo>
                    <a:lnTo>
                      <a:pt x="473" y="374"/>
                    </a:lnTo>
                    <a:lnTo>
                      <a:pt x="483" y="391"/>
                    </a:lnTo>
                    <a:lnTo>
                      <a:pt x="493" y="407"/>
                    </a:lnTo>
                    <a:lnTo>
                      <a:pt x="503" y="424"/>
                    </a:lnTo>
                    <a:lnTo>
                      <a:pt x="793" y="263"/>
                    </a:lnTo>
                    <a:lnTo>
                      <a:pt x="1081" y="263"/>
                    </a:lnTo>
                    <a:lnTo>
                      <a:pt x="1081" y="212"/>
                    </a:lnTo>
                    <a:lnTo>
                      <a:pt x="885" y="212"/>
                    </a:lnTo>
                    <a:lnTo>
                      <a:pt x="1179" y="49"/>
                    </a:lnTo>
                    <a:lnTo>
                      <a:pt x="1760" y="49"/>
                    </a:lnTo>
                    <a:close/>
                  </a:path>
                </a:pathLst>
              </a:custGeom>
              <a:solidFill>
                <a:srgbClr val="006600"/>
              </a:solidFill>
              <a:ln>
                <a:solidFill>
                  <a:schemeClr val="tx2"/>
                </a:solidFill>
              </a:ln>
            </p:spPr>
            <p:txBody>
              <a:bodyPr vert="horz" wrap="square" lIns="91440" tIns="45720" rIns="91440" bIns="45720" numCol="1" anchor="t" anchorCtr="0" compatLnSpc="1">
                <a:prstTxWarp prst="textNoShape">
                  <a:avLst/>
                </a:prstTxWarp>
              </a:bodyPr>
              <a:lstStyle/>
              <a:p>
                <a:endParaRPr lang="it-IT"/>
              </a:p>
            </p:txBody>
          </p:sp>
        </p:grpSp>
        <p:grpSp>
          <p:nvGrpSpPr>
            <p:cNvPr id="20" name="Gruppo 21"/>
            <p:cNvGrpSpPr/>
            <p:nvPr/>
          </p:nvGrpSpPr>
          <p:grpSpPr>
            <a:xfrm>
              <a:off x="3223673" y="3664023"/>
              <a:ext cx="452342" cy="483828"/>
              <a:chOff x="3317263" y="3046633"/>
              <a:chExt cx="528958" cy="578163"/>
            </a:xfrm>
          </p:grpSpPr>
          <p:sp>
            <p:nvSpPr>
              <p:cNvPr id="59" name="Ovale 58"/>
              <p:cNvSpPr/>
              <p:nvPr/>
            </p:nvSpPr>
            <p:spPr>
              <a:xfrm>
                <a:off x="3317263" y="3046633"/>
                <a:ext cx="528958" cy="578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0" name="Immagin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35306" y="3081392"/>
                <a:ext cx="492873" cy="508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 name="Gruppo 22"/>
            <p:cNvGrpSpPr/>
            <p:nvPr/>
          </p:nvGrpSpPr>
          <p:grpSpPr>
            <a:xfrm>
              <a:off x="2402174" y="3818946"/>
              <a:ext cx="979565" cy="965206"/>
              <a:chOff x="3944700" y="3557297"/>
              <a:chExt cx="979565" cy="965206"/>
            </a:xfrm>
          </p:grpSpPr>
          <p:sp>
            <p:nvSpPr>
              <p:cNvPr id="24" name="AutoShape 3"/>
              <p:cNvSpPr>
                <a:spLocks noChangeAspect="1" noChangeArrowheads="1" noTextEdit="1"/>
              </p:cNvSpPr>
              <p:nvPr/>
            </p:nvSpPr>
            <p:spPr bwMode="auto">
              <a:xfrm>
                <a:off x="3944700" y="3557297"/>
                <a:ext cx="979565" cy="965206"/>
              </a:xfrm>
              <a:custGeom>
                <a:avLst/>
                <a:gdLst>
                  <a:gd name="connsiteX0" fmla="*/ 0 w 899319"/>
                  <a:gd name="connsiteY0" fmla="*/ 0 h 911225"/>
                  <a:gd name="connsiteX1" fmla="*/ 899319 w 899319"/>
                  <a:gd name="connsiteY1" fmla="*/ 0 h 911225"/>
                  <a:gd name="connsiteX2" fmla="*/ 899319 w 899319"/>
                  <a:gd name="connsiteY2" fmla="*/ 911225 h 911225"/>
                  <a:gd name="connsiteX3" fmla="*/ 0 w 899319"/>
                  <a:gd name="connsiteY3" fmla="*/ 911225 h 911225"/>
                  <a:gd name="connsiteX4" fmla="*/ 0 w 899319"/>
                  <a:gd name="connsiteY4" fmla="*/ 0 h 911225"/>
                  <a:gd name="connsiteX0" fmla="*/ 0 w 899319"/>
                  <a:gd name="connsiteY0" fmla="*/ 0 h 911225"/>
                  <a:gd name="connsiteX1" fmla="*/ 717890 w 899319"/>
                  <a:gd name="connsiteY1" fmla="*/ 130629 h 911225"/>
                  <a:gd name="connsiteX2" fmla="*/ 899319 w 899319"/>
                  <a:gd name="connsiteY2" fmla="*/ 911225 h 911225"/>
                  <a:gd name="connsiteX3" fmla="*/ 0 w 899319"/>
                  <a:gd name="connsiteY3" fmla="*/ 911225 h 911225"/>
                  <a:gd name="connsiteX4" fmla="*/ 0 w 899319"/>
                  <a:gd name="connsiteY4" fmla="*/ 0 h 911225"/>
                  <a:gd name="connsiteX0" fmla="*/ 0 w 899319"/>
                  <a:gd name="connsiteY0" fmla="*/ 0 h 911225"/>
                  <a:gd name="connsiteX1" fmla="*/ 717890 w 899319"/>
                  <a:gd name="connsiteY1" fmla="*/ 130629 h 911225"/>
                  <a:gd name="connsiteX2" fmla="*/ 899319 w 899319"/>
                  <a:gd name="connsiteY2" fmla="*/ 911225 h 911225"/>
                  <a:gd name="connsiteX3" fmla="*/ 0 w 899319"/>
                  <a:gd name="connsiteY3" fmla="*/ 911225 h 911225"/>
                  <a:gd name="connsiteX4" fmla="*/ 0 w 899319"/>
                  <a:gd name="connsiteY4" fmla="*/ 0 h 911225"/>
                  <a:gd name="connsiteX0" fmla="*/ 0 w 899319"/>
                  <a:gd name="connsiteY0" fmla="*/ 0 h 911225"/>
                  <a:gd name="connsiteX1" fmla="*/ 717890 w 899319"/>
                  <a:gd name="connsiteY1" fmla="*/ 130629 h 911225"/>
                  <a:gd name="connsiteX2" fmla="*/ 899319 w 899319"/>
                  <a:gd name="connsiteY2" fmla="*/ 911225 h 911225"/>
                  <a:gd name="connsiteX3" fmla="*/ 0 w 899319"/>
                  <a:gd name="connsiteY3" fmla="*/ 911225 h 911225"/>
                  <a:gd name="connsiteX4" fmla="*/ 0 w 899319"/>
                  <a:gd name="connsiteY4" fmla="*/ 0 h 911225"/>
                  <a:gd name="connsiteX0" fmla="*/ 0 w 973278"/>
                  <a:gd name="connsiteY0" fmla="*/ 0 h 911225"/>
                  <a:gd name="connsiteX1" fmla="*/ 717890 w 973278"/>
                  <a:gd name="connsiteY1" fmla="*/ 130629 h 911225"/>
                  <a:gd name="connsiteX2" fmla="*/ 909007 w 973278"/>
                  <a:gd name="connsiteY2" fmla="*/ 445005 h 911225"/>
                  <a:gd name="connsiteX3" fmla="*/ 899319 w 973278"/>
                  <a:gd name="connsiteY3" fmla="*/ 911225 h 911225"/>
                  <a:gd name="connsiteX4" fmla="*/ 0 w 973278"/>
                  <a:gd name="connsiteY4" fmla="*/ 911225 h 911225"/>
                  <a:gd name="connsiteX5" fmla="*/ 0 w 973278"/>
                  <a:gd name="connsiteY5" fmla="*/ 0 h 911225"/>
                  <a:gd name="connsiteX0" fmla="*/ 0 w 973278"/>
                  <a:gd name="connsiteY0" fmla="*/ 0 h 911225"/>
                  <a:gd name="connsiteX1" fmla="*/ 717890 w 973278"/>
                  <a:gd name="connsiteY1" fmla="*/ 130629 h 911225"/>
                  <a:gd name="connsiteX2" fmla="*/ 909007 w 973278"/>
                  <a:gd name="connsiteY2" fmla="*/ 524833 h 911225"/>
                  <a:gd name="connsiteX3" fmla="*/ 899319 w 973278"/>
                  <a:gd name="connsiteY3" fmla="*/ 911225 h 911225"/>
                  <a:gd name="connsiteX4" fmla="*/ 0 w 973278"/>
                  <a:gd name="connsiteY4" fmla="*/ 911225 h 911225"/>
                  <a:gd name="connsiteX5" fmla="*/ 0 w 973278"/>
                  <a:gd name="connsiteY5" fmla="*/ 0 h 911225"/>
                  <a:gd name="connsiteX0" fmla="*/ 0 w 959349"/>
                  <a:gd name="connsiteY0" fmla="*/ 0 h 911225"/>
                  <a:gd name="connsiteX1" fmla="*/ 717890 w 959349"/>
                  <a:gd name="connsiteY1" fmla="*/ 130629 h 911225"/>
                  <a:gd name="connsiteX2" fmla="*/ 909007 w 959349"/>
                  <a:gd name="connsiteY2" fmla="*/ 524833 h 911225"/>
                  <a:gd name="connsiteX3" fmla="*/ 899319 w 959349"/>
                  <a:gd name="connsiteY3" fmla="*/ 911225 h 911225"/>
                  <a:gd name="connsiteX4" fmla="*/ 0 w 959349"/>
                  <a:gd name="connsiteY4" fmla="*/ 911225 h 911225"/>
                  <a:gd name="connsiteX5" fmla="*/ 0 w 959349"/>
                  <a:gd name="connsiteY5" fmla="*/ 0 h 911225"/>
                  <a:gd name="connsiteX0" fmla="*/ 0 w 909007"/>
                  <a:gd name="connsiteY0" fmla="*/ 0 h 911225"/>
                  <a:gd name="connsiteX1" fmla="*/ 717890 w 909007"/>
                  <a:gd name="connsiteY1" fmla="*/ 130629 h 911225"/>
                  <a:gd name="connsiteX2" fmla="*/ 909007 w 909007"/>
                  <a:gd name="connsiteY2" fmla="*/ 524833 h 911225"/>
                  <a:gd name="connsiteX3" fmla="*/ 899319 w 909007"/>
                  <a:gd name="connsiteY3" fmla="*/ 911225 h 911225"/>
                  <a:gd name="connsiteX4" fmla="*/ 0 w 909007"/>
                  <a:gd name="connsiteY4" fmla="*/ 911225 h 911225"/>
                  <a:gd name="connsiteX5" fmla="*/ 0 w 909007"/>
                  <a:gd name="connsiteY5" fmla="*/ 0 h 911225"/>
                  <a:gd name="connsiteX0" fmla="*/ 0 w 909007"/>
                  <a:gd name="connsiteY0" fmla="*/ 0 h 911225"/>
                  <a:gd name="connsiteX1" fmla="*/ 717890 w 909007"/>
                  <a:gd name="connsiteY1" fmla="*/ 130629 h 911225"/>
                  <a:gd name="connsiteX2" fmla="*/ 909007 w 909007"/>
                  <a:gd name="connsiteY2" fmla="*/ 524833 h 911225"/>
                  <a:gd name="connsiteX3" fmla="*/ 899319 w 909007"/>
                  <a:gd name="connsiteY3" fmla="*/ 911225 h 911225"/>
                  <a:gd name="connsiteX4" fmla="*/ 0 w 909007"/>
                  <a:gd name="connsiteY4" fmla="*/ 911225 h 911225"/>
                  <a:gd name="connsiteX5" fmla="*/ 0 w 909007"/>
                  <a:gd name="connsiteY5" fmla="*/ 0 h 911225"/>
                  <a:gd name="connsiteX0" fmla="*/ 0 w 909007"/>
                  <a:gd name="connsiteY0" fmla="*/ 0 h 911225"/>
                  <a:gd name="connsiteX1" fmla="*/ 717890 w 909007"/>
                  <a:gd name="connsiteY1" fmla="*/ 130629 h 911225"/>
                  <a:gd name="connsiteX2" fmla="*/ 909007 w 909007"/>
                  <a:gd name="connsiteY2" fmla="*/ 524833 h 911225"/>
                  <a:gd name="connsiteX3" fmla="*/ 812234 w 909007"/>
                  <a:gd name="connsiteY3" fmla="*/ 824140 h 911225"/>
                  <a:gd name="connsiteX4" fmla="*/ 0 w 909007"/>
                  <a:gd name="connsiteY4" fmla="*/ 911225 h 911225"/>
                  <a:gd name="connsiteX5" fmla="*/ 0 w 909007"/>
                  <a:gd name="connsiteY5" fmla="*/ 0 h 911225"/>
                  <a:gd name="connsiteX0" fmla="*/ 0 w 909007"/>
                  <a:gd name="connsiteY0" fmla="*/ 0 h 918192"/>
                  <a:gd name="connsiteX1" fmla="*/ 717890 w 909007"/>
                  <a:gd name="connsiteY1" fmla="*/ 130629 h 918192"/>
                  <a:gd name="connsiteX2" fmla="*/ 909007 w 909007"/>
                  <a:gd name="connsiteY2" fmla="*/ 524833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667090 w 909007"/>
                  <a:gd name="connsiteY1" fmla="*/ 203201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616290 w 909007"/>
                  <a:gd name="connsiteY1" fmla="*/ 134258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616290 w 909007"/>
                  <a:gd name="connsiteY1" fmla="*/ 134258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54428 w 909007"/>
                  <a:gd name="connsiteY0" fmla="*/ 0 h 943592"/>
                  <a:gd name="connsiteX1" fmla="*/ 616290 w 909007"/>
                  <a:gd name="connsiteY1" fmla="*/ 159658 h 943592"/>
                  <a:gd name="connsiteX2" fmla="*/ 909007 w 909007"/>
                  <a:gd name="connsiteY2" fmla="*/ 590147 h 943592"/>
                  <a:gd name="connsiteX3" fmla="*/ 812234 w 909007"/>
                  <a:gd name="connsiteY3" fmla="*/ 849540 h 943592"/>
                  <a:gd name="connsiteX4" fmla="*/ 0 w 909007"/>
                  <a:gd name="connsiteY4" fmla="*/ 936625 h 943592"/>
                  <a:gd name="connsiteX5" fmla="*/ 54428 w 909007"/>
                  <a:gd name="connsiteY5" fmla="*/ 0 h 943592"/>
                  <a:gd name="connsiteX0" fmla="*/ 119743 w 974322"/>
                  <a:gd name="connsiteY0" fmla="*/ 0 h 953888"/>
                  <a:gd name="connsiteX1" fmla="*/ 681605 w 974322"/>
                  <a:gd name="connsiteY1" fmla="*/ 159658 h 953888"/>
                  <a:gd name="connsiteX2" fmla="*/ 974322 w 974322"/>
                  <a:gd name="connsiteY2" fmla="*/ 590147 h 953888"/>
                  <a:gd name="connsiteX3" fmla="*/ 877549 w 974322"/>
                  <a:gd name="connsiteY3" fmla="*/ 849540 h 953888"/>
                  <a:gd name="connsiteX4" fmla="*/ 0 w 974322"/>
                  <a:gd name="connsiteY4" fmla="*/ 951140 h 953888"/>
                  <a:gd name="connsiteX5" fmla="*/ 119743 w 974322"/>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62385"/>
                  <a:gd name="connsiteX1" fmla="*/ 681605 w 1006979"/>
                  <a:gd name="connsiteY1" fmla="*/ 159658 h 962385"/>
                  <a:gd name="connsiteX2" fmla="*/ 1006979 w 1006979"/>
                  <a:gd name="connsiteY2" fmla="*/ 597404 h 962385"/>
                  <a:gd name="connsiteX3" fmla="*/ 746920 w 1006979"/>
                  <a:gd name="connsiteY3" fmla="*/ 874940 h 962385"/>
                  <a:gd name="connsiteX4" fmla="*/ 0 w 1006979"/>
                  <a:gd name="connsiteY4" fmla="*/ 951140 h 962385"/>
                  <a:gd name="connsiteX5" fmla="*/ 119743 w 1006979"/>
                  <a:gd name="connsiteY5" fmla="*/ 0 h 962385"/>
                  <a:gd name="connsiteX0" fmla="*/ 119743 w 1006979"/>
                  <a:gd name="connsiteY0" fmla="*/ 0 h 962385"/>
                  <a:gd name="connsiteX1" fmla="*/ 681605 w 1006979"/>
                  <a:gd name="connsiteY1" fmla="*/ 159658 h 962385"/>
                  <a:gd name="connsiteX2" fmla="*/ 1006979 w 1006979"/>
                  <a:gd name="connsiteY2" fmla="*/ 597404 h 962385"/>
                  <a:gd name="connsiteX3" fmla="*/ 746920 w 1006979"/>
                  <a:gd name="connsiteY3" fmla="*/ 874940 h 962385"/>
                  <a:gd name="connsiteX4" fmla="*/ 0 w 1006979"/>
                  <a:gd name="connsiteY4" fmla="*/ 951140 h 962385"/>
                  <a:gd name="connsiteX5" fmla="*/ 119743 w 1006979"/>
                  <a:gd name="connsiteY5" fmla="*/ 0 h 962385"/>
                  <a:gd name="connsiteX0" fmla="*/ 145143 w 1006979"/>
                  <a:gd name="connsiteY0" fmla="*/ 0 h 955128"/>
                  <a:gd name="connsiteX1" fmla="*/ 681605 w 1006979"/>
                  <a:gd name="connsiteY1" fmla="*/ 152401 h 955128"/>
                  <a:gd name="connsiteX2" fmla="*/ 1006979 w 1006979"/>
                  <a:gd name="connsiteY2" fmla="*/ 590147 h 955128"/>
                  <a:gd name="connsiteX3" fmla="*/ 746920 w 1006979"/>
                  <a:gd name="connsiteY3" fmla="*/ 867683 h 955128"/>
                  <a:gd name="connsiteX4" fmla="*/ 0 w 1006979"/>
                  <a:gd name="connsiteY4" fmla="*/ 943883 h 955128"/>
                  <a:gd name="connsiteX5" fmla="*/ 145143 w 1006979"/>
                  <a:gd name="connsiteY5" fmla="*/ 0 h 955128"/>
                  <a:gd name="connsiteX0" fmla="*/ 159657 w 1021493"/>
                  <a:gd name="connsiteY0" fmla="*/ 0 h 955128"/>
                  <a:gd name="connsiteX1" fmla="*/ 696119 w 1021493"/>
                  <a:gd name="connsiteY1" fmla="*/ 152401 h 955128"/>
                  <a:gd name="connsiteX2" fmla="*/ 1021493 w 1021493"/>
                  <a:gd name="connsiteY2" fmla="*/ 590147 h 955128"/>
                  <a:gd name="connsiteX3" fmla="*/ 761434 w 1021493"/>
                  <a:gd name="connsiteY3" fmla="*/ 867683 h 955128"/>
                  <a:gd name="connsiteX4" fmla="*/ 0 w 1021493"/>
                  <a:gd name="connsiteY4" fmla="*/ 943883 h 955128"/>
                  <a:gd name="connsiteX5" fmla="*/ 159657 w 1021493"/>
                  <a:gd name="connsiteY5" fmla="*/ 0 h 955128"/>
                  <a:gd name="connsiteX0" fmla="*/ 58057 w 919893"/>
                  <a:gd name="connsiteY0" fmla="*/ 0 h 920587"/>
                  <a:gd name="connsiteX1" fmla="*/ 594519 w 919893"/>
                  <a:gd name="connsiteY1" fmla="*/ 152401 h 920587"/>
                  <a:gd name="connsiteX2" fmla="*/ 919893 w 919893"/>
                  <a:gd name="connsiteY2" fmla="*/ 590147 h 920587"/>
                  <a:gd name="connsiteX3" fmla="*/ 659834 w 919893"/>
                  <a:gd name="connsiteY3" fmla="*/ 867683 h 920587"/>
                  <a:gd name="connsiteX4" fmla="*/ 0 w 919893"/>
                  <a:gd name="connsiteY4" fmla="*/ 845912 h 920587"/>
                  <a:gd name="connsiteX5" fmla="*/ 58057 w 919893"/>
                  <a:gd name="connsiteY5" fmla="*/ 0 h 920587"/>
                  <a:gd name="connsiteX0" fmla="*/ 58057 w 919893"/>
                  <a:gd name="connsiteY0" fmla="*/ 0 h 957949"/>
                  <a:gd name="connsiteX1" fmla="*/ 594519 w 919893"/>
                  <a:gd name="connsiteY1" fmla="*/ 152401 h 957949"/>
                  <a:gd name="connsiteX2" fmla="*/ 919893 w 919893"/>
                  <a:gd name="connsiteY2" fmla="*/ 590147 h 957949"/>
                  <a:gd name="connsiteX3" fmla="*/ 659834 w 919893"/>
                  <a:gd name="connsiteY3" fmla="*/ 867683 h 957949"/>
                  <a:gd name="connsiteX4" fmla="*/ 0 w 919893"/>
                  <a:gd name="connsiteY4" fmla="*/ 845912 h 957949"/>
                  <a:gd name="connsiteX5" fmla="*/ 58057 w 919893"/>
                  <a:gd name="connsiteY5" fmla="*/ 0 h 957949"/>
                  <a:gd name="connsiteX0" fmla="*/ 111328 w 973164"/>
                  <a:gd name="connsiteY0" fmla="*/ 0 h 957949"/>
                  <a:gd name="connsiteX1" fmla="*/ 647790 w 973164"/>
                  <a:gd name="connsiteY1" fmla="*/ 152401 h 957949"/>
                  <a:gd name="connsiteX2" fmla="*/ 973164 w 973164"/>
                  <a:gd name="connsiteY2" fmla="*/ 590147 h 957949"/>
                  <a:gd name="connsiteX3" fmla="*/ 713105 w 973164"/>
                  <a:gd name="connsiteY3" fmla="*/ 867683 h 957949"/>
                  <a:gd name="connsiteX4" fmla="*/ 53271 w 973164"/>
                  <a:gd name="connsiteY4" fmla="*/ 845912 h 957949"/>
                  <a:gd name="connsiteX5" fmla="*/ 111328 w 973164"/>
                  <a:gd name="connsiteY5" fmla="*/ 0 h 957949"/>
                  <a:gd name="connsiteX0" fmla="*/ 125901 w 987737"/>
                  <a:gd name="connsiteY0" fmla="*/ 0 h 957949"/>
                  <a:gd name="connsiteX1" fmla="*/ 662363 w 987737"/>
                  <a:gd name="connsiteY1" fmla="*/ 152401 h 957949"/>
                  <a:gd name="connsiteX2" fmla="*/ 987737 w 987737"/>
                  <a:gd name="connsiteY2" fmla="*/ 590147 h 957949"/>
                  <a:gd name="connsiteX3" fmla="*/ 727678 w 987737"/>
                  <a:gd name="connsiteY3" fmla="*/ 867683 h 957949"/>
                  <a:gd name="connsiteX4" fmla="*/ 67844 w 987737"/>
                  <a:gd name="connsiteY4" fmla="*/ 845912 h 957949"/>
                  <a:gd name="connsiteX5" fmla="*/ 125901 w 987737"/>
                  <a:gd name="connsiteY5" fmla="*/ 0 h 957949"/>
                  <a:gd name="connsiteX0" fmla="*/ 125901 w 987737"/>
                  <a:gd name="connsiteY0" fmla="*/ 0 h 957949"/>
                  <a:gd name="connsiteX1" fmla="*/ 662363 w 987737"/>
                  <a:gd name="connsiteY1" fmla="*/ 152401 h 957949"/>
                  <a:gd name="connsiteX2" fmla="*/ 987737 w 987737"/>
                  <a:gd name="connsiteY2" fmla="*/ 590147 h 957949"/>
                  <a:gd name="connsiteX3" fmla="*/ 727678 w 987737"/>
                  <a:gd name="connsiteY3" fmla="*/ 867683 h 957949"/>
                  <a:gd name="connsiteX4" fmla="*/ 67844 w 987737"/>
                  <a:gd name="connsiteY4" fmla="*/ 845912 h 957949"/>
                  <a:gd name="connsiteX5" fmla="*/ 125901 w 987737"/>
                  <a:gd name="connsiteY5" fmla="*/ 0 h 957949"/>
                  <a:gd name="connsiteX0" fmla="*/ 150386 w 979565"/>
                  <a:gd name="connsiteY0" fmla="*/ 0 h 965206"/>
                  <a:gd name="connsiteX1" fmla="*/ 654191 w 979565"/>
                  <a:gd name="connsiteY1" fmla="*/ 159658 h 965206"/>
                  <a:gd name="connsiteX2" fmla="*/ 979565 w 979565"/>
                  <a:gd name="connsiteY2" fmla="*/ 597404 h 965206"/>
                  <a:gd name="connsiteX3" fmla="*/ 719506 w 979565"/>
                  <a:gd name="connsiteY3" fmla="*/ 874940 h 965206"/>
                  <a:gd name="connsiteX4" fmla="*/ 59672 w 979565"/>
                  <a:gd name="connsiteY4" fmla="*/ 853169 h 965206"/>
                  <a:gd name="connsiteX5" fmla="*/ 150386 w 979565"/>
                  <a:gd name="connsiteY5" fmla="*/ 0 h 96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565" h="965206">
                    <a:moveTo>
                      <a:pt x="150386" y="0"/>
                    </a:moveTo>
                    <a:cubicBezTo>
                      <a:pt x="415083" y="47171"/>
                      <a:pt x="258866" y="14516"/>
                      <a:pt x="654191" y="159658"/>
                    </a:cubicBezTo>
                    <a:cubicBezTo>
                      <a:pt x="869797" y="414649"/>
                      <a:pt x="923927" y="456419"/>
                      <a:pt x="979565" y="597404"/>
                    </a:cubicBezTo>
                    <a:cubicBezTo>
                      <a:pt x="879174" y="698475"/>
                      <a:pt x="873426" y="774861"/>
                      <a:pt x="719506" y="874940"/>
                    </a:cubicBezTo>
                    <a:cubicBezTo>
                      <a:pt x="572133" y="1005569"/>
                      <a:pt x="312274" y="991055"/>
                      <a:pt x="59672" y="853169"/>
                    </a:cubicBezTo>
                    <a:cubicBezTo>
                      <a:pt x="-80633" y="571198"/>
                      <a:pt x="58463" y="278343"/>
                      <a:pt x="15038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t-IT"/>
              </a:p>
            </p:txBody>
          </p:sp>
          <p:grpSp>
            <p:nvGrpSpPr>
              <p:cNvPr id="22" name="Gruppo 24"/>
              <p:cNvGrpSpPr/>
              <p:nvPr/>
            </p:nvGrpSpPr>
            <p:grpSpPr>
              <a:xfrm>
                <a:off x="3984823" y="3584288"/>
                <a:ext cx="899319" cy="911225"/>
                <a:chOff x="3393879" y="3597963"/>
                <a:chExt cx="899319" cy="911225"/>
              </a:xfrm>
            </p:grpSpPr>
            <p:sp>
              <p:nvSpPr>
                <p:cNvPr id="26" name="Rectangle 5"/>
                <p:cNvSpPr>
                  <a:spLocks noChangeArrowheads="1"/>
                </p:cNvSpPr>
                <p:nvPr/>
              </p:nvSpPr>
              <p:spPr bwMode="auto">
                <a:xfrm>
                  <a:off x="4093173" y="4285351"/>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7" name="Rectangle 6"/>
                <p:cNvSpPr>
                  <a:spLocks noChangeArrowheads="1"/>
                </p:cNvSpPr>
                <p:nvPr/>
              </p:nvSpPr>
              <p:spPr bwMode="auto">
                <a:xfrm>
                  <a:off x="4036023" y="4285351"/>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8" name="Rectangle 7"/>
                <p:cNvSpPr>
                  <a:spLocks noChangeArrowheads="1"/>
                </p:cNvSpPr>
                <p:nvPr/>
              </p:nvSpPr>
              <p:spPr bwMode="auto">
                <a:xfrm>
                  <a:off x="4143179" y="4285351"/>
                  <a:ext cx="23813"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9" name="Rectangle 8"/>
                <p:cNvSpPr>
                  <a:spLocks noChangeArrowheads="1"/>
                </p:cNvSpPr>
                <p:nvPr/>
              </p:nvSpPr>
              <p:spPr bwMode="auto">
                <a:xfrm>
                  <a:off x="3604223" y="3833707"/>
                  <a:ext cx="23813" cy="387350"/>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0" name="Rectangle 9"/>
                <p:cNvSpPr>
                  <a:spLocks noChangeArrowheads="1"/>
                </p:cNvSpPr>
                <p:nvPr/>
              </p:nvSpPr>
              <p:spPr bwMode="auto">
                <a:xfrm>
                  <a:off x="3662167" y="3833707"/>
                  <a:ext cx="23019" cy="356394"/>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1" name="Rectangle 10"/>
                <p:cNvSpPr>
                  <a:spLocks noChangeArrowheads="1"/>
                </p:cNvSpPr>
                <p:nvPr/>
              </p:nvSpPr>
              <p:spPr bwMode="auto">
                <a:xfrm>
                  <a:off x="3719317" y="3833707"/>
                  <a:ext cx="23019" cy="356394"/>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2" name="Rectangle 11"/>
                <p:cNvSpPr>
                  <a:spLocks noChangeArrowheads="1"/>
                </p:cNvSpPr>
                <p:nvPr/>
              </p:nvSpPr>
              <p:spPr bwMode="auto">
                <a:xfrm>
                  <a:off x="3770117" y="4240107"/>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3" name="Rectangle 12"/>
                <p:cNvSpPr>
                  <a:spLocks noChangeArrowheads="1"/>
                </p:cNvSpPr>
                <p:nvPr/>
              </p:nvSpPr>
              <p:spPr bwMode="auto">
                <a:xfrm>
                  <a:off x="3722492" y="4240107"/>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4" name="Rectangle 13"/>
                <p:cNvSpPr>
                  <a:spLocks noChangeArrowheads="1"/>
                </p:cNvSpPr>
                <p:nvPr/>
              </p:nvSpPr>
              <p:spPr bwMode="auto">
                <a:xfrm>
                  <a:off x="3676454" y="4240107"/>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5" name="Rectangle 14"/>
                <p:cNvSpPr>
                  <a:spLocks noChangeArrowheads="1"/>
                </p:cNvSpPr>
                <p:nvPr/>
              </p:nvSpPr>
              <p:spPr bwMode="auto">
                <a:xfrm>
                  <a:off x="3820917" y="4240107"/>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6" name="Rectangle 15"/>
                <p:cNvSpPr>
                  <a:spLocks noChangeArrowheads="1"/>
                </p:cNvSpPr>
                <p:nvPr/>
              </p:nvSpPr>
              <p:spPr bwMode="auto">
                <a:xfrm>
                  <a:off x="3870923" y="4240107"/>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7" name="Rectangle 16"/>
                <p:cNvSpPr>
                  <a:spLocks noChangeArrowheads="1"/>
                </p:cNvSpPr>
                <p:nvPr/>
              </p:nvSpPr>
              <p:spPr bwMode="auto">
                <a:xfrm>
                  <a:off x="3920929" y="4240107"/>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8" name="Rectangle 17"/>
                <p:cNvSpPr>
                  <a:spLocks noChangeArrowheads="1"/>
                </p:cNvSpPr>
                <p:nvPr/>
              </p:nvSpPr>
              <p:spPr bwMode="auto">
                <a:xfrm>
                  <a:off x="3890767" y="3965470"/>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9" name="Rectangle 18"/>
                <p:cNvSpPr>
                  <a:spLocks noChangeArrowheads="1"/>
                </p:cNvSpPr>
                <p:nvPr/>
              </p:nvSpPr>
              <p:spPr bwMode="auto">
                <a:xfrm>
                  <a:off x="3939979" y="3965470"/>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0" name="Rectangle 19"/>
                <p:cNvSpPr>
                  <a:spLocks noChangeArrowheads="1"/>
                </p:cNvSpPr>
                <p:nvPr/>
              </p:nvSpPr>
              <p:spPr bwMode="auto">
                <a:xfrm>
                  <a:off x="3890767" y="4015476"/>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1" name="Rectangle 20"/>
                <p:cNvSpPr>
                  <a:spLocks noChangeArrowheads="1"/>
                </p:cNvSpPr>
                <p:nvPr/>
              </p:nvSpPr>
              <p:spPr bwMode="auto">
                <a:xfrm>
                  <a:off x="3843935" y="3965470"/>
                  <a:ext cx="23019"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2" name="Rectangle 21"/>
                <p:cNvSpPr>
                  <a:spLocks noChangeArrowheads="1"/>
                </p:cNvSpPr>
                <p:nvPr/>
              </p:nvSpPr>
              <p:spPr bwMode="auto">
                <a:xfrm>
                  <a:off x="3843935" y="4015476"/>
                  <a:ext cx="23019"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3" name="Rectangle 22"/>
                <p:cNvSpPr>
                  <a:spLocks noChangeArrowheads="1"/>
                </p:cNvSpPr>
                <p:nvPr/>
              </p:nvSpPr>
              <p:spPr bwMode="auto">
                <a:xfrm>
                  <a:off x="3939979" y="4015476"/>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4" name="Rectangle 23"/>
                <p:cNvSpPr>
                  <a:spLocks noChangeArrowheads="1"/>
                </p:cNvSpPr>
                <p:nvPr/>
              </p:nvSpPr>
              <p:spPr bwMode="auto">
                <a:xfrm>
                  <a:off x="3939979" y="4066276"/>
                  <a:ext cx="23019" cy="23019"/>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5" name="Rectangle 24"/>
                <p:cNvSpPr>
                  <a:spLocks noChangeArrowheads="1"/>
                </p:cNvSpPr>
                <p:nvPr/>
              </p:nvSpPr>
              <p:spPr bwMode="auto">
                <a:xfrm>
                  <a:off x="3770117" y="4285351"/>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6" name="Rectangle 25"/>
                <p:cNvSpPr>
                  <a:spLocks noChangeArrowheads="1"/>
                </p:cNvSpPr>
                <p:nvPr/>
              </p:nvSpPr>
              <p:spPr bwMode="auto">
                <a:xfrm>
                  <a:off x="3820917" y="4285351"/>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7" name="Rectangle 26"/>
                <p:cNvSpPr>
                  <a:spLocks noChangeArrowheads="1"/>
                </p:cNvSpPr>
                <p:nvPr/>
              </p:nvSpPr>
              <p:spPr bwMode="auto">
                <a:xfrm>
                  <a:off x="3870923" y="4285351"/>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8" name="Rectangle 27"/>
                <p:cNvSpPr>
                  <a:spLocks noChangeArrowheads="1"/>
                </p:cNvSpPr>
                <p:nvPr/>
              </p:nvSpPr>
              <p:spPr bwMode="auto">
                <a:xfrm>
                  <a:off x="3465317" y="4285351"/>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9" name="Rectangle 28"/>
                <p:cNvSpPr>
                  <a:spLocks noChangeArrowheads="1"/>
                </p:cNvSpPr>
                <p:nvPr/>
              </p:nvSpPr>
              <p:spPr bwMode="auto">
                <a:xfrm>
                  <a:off x="3516117" y="4285351"/>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0" name="Rectangle 29"/>
                <p:cNvSpPr>
                  <a:spLocks noChangeArrowheads="1"/>
                </p:cNvSpPr>
                <p:nvPr/>
              </p:nvSpPr>
              <p:spPr bwMode="auto">
                <a:xfrm>
                  <a:off x="3412929" y="424248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1" name="Rectangle 30"/>
                <p:cNvSpPr>
                  <a:spLocks noChangeArrowheads="1"/>
                </p:cNvSpPr>
                <p:nvPr/>
              </p:nvSpPr>
              <p:spPr bwMode="auto">
                <a:xfrm>
                  <a:off x="3463729" y="424248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2" name="Rectangle 31"/>
                <p:cNvSpPr>
                  <a:spLocks noChangeArrowheads="1"/>
                </p:cNvSpPr>
                <p:nvPr/>
              </p:nvSpPr>
              <p:spPr bwMode="auto">
                <a:xfrm>
                  <a:off x="3566917" y="4285351"/>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3" name="Rectangle 32"/>
                <p:cNvSpPr>
                  <a:spLocks noChangeArrowheads="1"/>
                </p:cNvSpPr>
                <p:nvPr/>
              </p:nvSpPr>
              <p:spPr bwMode="auto">
                <a:xfrm>
                  <a:off x="3516117" y="4329801"/>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4" name="Rectangle 33"/>
                <p:cNvSpPr>
                  <a:spLocks noChangeArrowheads="1"/>
                </p:cNvSpPr>
                <p:nvPr/>
              </p:nvSpPr>
              <p:spPr bwMode="auto">
                <a:xfrm>
                  <a:off x="3566917" y="4329801"/>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5" name="Rectangle 34"/>
                <p:cNvSpPr>
                  <a:spLocks noChangeArrowheads="1"/>
                </p:cNvSpPr>
                <p:nvPr/>
              </p:nvSpPr>
              <p:spPr bwMode="auto">
                <a:xfrm>
                  <a:off x="3920929" y="4285351"/>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6" name="Rectangle 35"/>
                <p:cNvSpPr>
                  <a:spLocks noChangeArrowheads="1"/>
                </p:cNvSpPr>
                <p:nvPr/>
              </p:nvSpPr>
              <p:spPr bwMode="auto">
                <a:xfrm>
                  <a:off x="3971729" y="4285351"/>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7" name="Freeform 36"/>
                <p:cNvSpPr>
                  <a:spLocks/>
                </p:cNvSpPr>
                <p:nvPr/>
              </p:nvSpPr>
              <p:spPr bwMode="auto">
                <a:xfrm>
                  <a:off x="3393879" y="3597963"/>
                  <a:ext cx="899319" cy="619125"/>
                </a:xfrm>
                <a:custGeom>
                  <a:avLst/>
                  <a:gdLst>
                    <a:gd name="T0" fmla="*/ 1058 w 2266"/>
                    <a:gd name="T1" fmla="*/ 1315 h 1559"/>
                    <a:gd name="T2" fmla="*/ 1319 w 2266"/>
                    <a:gd name="T3" fmla="*/ 1499 h 1559"/>
                    <a:gd name="T4" fmla="*/ 1506 w 2266"/>
                    <a:gd name="T5" fmla="*/ 1398 h 1559"/>
                    <a:gd name="T6" fmla="*/ 1905 w 2266"/>
                    <a:gd name="T7" fmla="*/ 1347 h 1559"/>
                    <a:gd name="T8" fmla="*/ 1506 w 2266"/>
                    <a:gd name="T9" fmla="*/ 731 h 1559"/>
                    <a:gd name="T10" fmla="*/ 1058 w 2266"/>
                    <a:gd name="T11" fmla="*/ 1112 h 1559"/>
                    <a:gd name="T12" fmla="*/ 990 w 2266"/>
                    <a:gd name="T13" fmla="*/ 588 h 1559"/>
                    <a:gd name="T14" fmla="*/ 334 w 2266"/>
                    <a:gd name="T15" fmla="*/ 466 h 1559"/>
                    <a:gd name="T16" fmla="*/ 413 w 2266"/>
                    <a:gd name="T17" fmla="*/ 1346 h 1559"/>
                    <a:gd name="T18" fmla="*/ 205 w 2266"/>
                    <a:gd name="T19" fmla="*/ 1397 h 1559"/>
                    <a:gd name="T20" fmla="*/ 413 w 2266"/>
                    <a:gd name="T21" fmla="*/ 1449 h 1559"/>
                    <a:gd name="T22" fmla="*/ 133 w 2266"/>
                    <a:gd name="T23" fmla="*/ 1499 h 1559"/>
                    <a:gd name="T24" fmla="*/ 413 w 2266"/>
                    <a:gd name="T25" fmla="*/ 1559 h 1559"/>
                    <a:gd name="T26" fmla="*/ 305 w 2266"/>
                    <a:gd name="T27" fmla="*/ 0 h 1559"/>
                    <a:gd name="T28" fmla="*/ 322 w 2266"/>
                    <a:gd name="T29" fmla="*/ 2 h 1559"/>
                    <a:gd name="T30" fmla="*/ 337 w 2266"/>
                    <a:gd name="T31" fmla="*/ 6 h 1559"/>
                    <a:gd name="T32" fmla="*/ 353 w 2266"/>
                    <a:gd name="T33" fmla="*/ 8 h 1559"/>
                    <a:gd name="T34" fmla="*/ 368 w 2266"/>
                    <a:gd name="T35" fmla="*/ 12 h 1559"/>
                    <a:gd name="T36" fmla="*/ 396 w 2266"/>
                    <a:gd name="T37" fmla="*/ 18 h 1559"/>
                    <a:gd name="T38" fmla="*/ 426 w 2266"/>
                    <a:gd name="T39" fmla="*/ 25 h 1559"/>
                    <a:gd name="T40" fmla="*/ 455 w 2266"/>
                    <a:gd name="T41" fmla="*/ 32 h 1559"/>
                    <a:gd name="T42" fmla="*/ 484 w 2266"/>
                    <a:gd name="T43" fmla="*/ 40 h 1559"/>
                    <a:gd name="T44" fmla="*/ 513 w 2266"/>
                    <a:gd name="T45" fmla="*/ 47 h 1559"/>
                    <a:gd name="T46" fmla="*/ 542 w 2266"/>
                    <a:gd name="T47" fmla="*/ 55 h 1559"/>
                    <a:gd name="T48" fmla="*/ 571 w 2266"/>
                    <a:gd name="T49" fmla="*/ 64 h 1559"/>
                    <a:gd name="T50" fmla="*/ 599 w 2266"/>
                    <a:gd name="T51" fmla="*/ 73 h 1559"/>
                    <a:gd name="T52" fmla="*/ 473 w 2266"/>
                    <a:gd name="T53" fmla="*/ 340 h 1559"/>
                    <a:gd name="T54" fmla="*/ 939 w 2266"/>
                    <a:gd name="T55" fmla="*/ 416 h 1559"/>
                    <a:gd name="T56" fmla="*/ 642 w 2266"/>
                    <a:gd name="T57" fmla="*/ 340 h 1559"/>
                    <a:gd name="T58" fmla="*/ 708 w 2266"/>
                    <a:gd name="T59" fmla="*/ 108 h 1559"/>
                    <a:gd name="T60" fmla="*/ 838 w 2266"/>
                    <a:gd name="T61" fmla="*/ 158 h 1559"/>
                    <a:gd name="T62" fmla="*/ 965 w 2266"/>
                    <a:gd name="T63" fmla="*/ 213 h 1559"/>
                    <a:gd name="T64" fmla="*/ 1087 w 2266"/>
                    <a:gd name="T65" fmla="*/ 273 h 1559"/>
                    <a:gd name="T66" fmla="*/ 1207 w 2266"/>
                    <a:gd name="T67" fmla="*/ 340 h 1559"/>
                    <a:gd name="T68" fmla="*/ 1322 w 2266"/>
                    <a:gd name="T69" fmla="*/ 410 h 1559"/>
                    <a:gd name="T70" fmla="*/ 1433 w 2266"/>
                    <a:gd name="T71" fmla="*/ 487 h 1559"/>
                    <a:gd name="T72" fmla="*/ 1540 w 2266"/>
                    <a:gd name="T73" fmla="*/ 568 h 1559"/>
                    <a:gd name="T74" fmla="*/ 1642 w 2266"/>
                    <a:gd name="T75" fmla="*/ 653 h 1559"/>
                    <a:gd name="T76" fmla="*/ 1742 w 2266"/>
                    <a:gd name="T77" fmla="*/ 743 h 1559"/>
                    <a:gd name="T78" fmla="*/ 1835 w 2266"/>
                    <a:gd name="T79" fmla="*/ 837 h 1559"/>
                    <a:gd name="T80" fmla="*/ 1925 w 2266"/>
                    <a:gd name="T81" fmla="*/ 936 h 1559"/>
                    <a:gd name="T82" fmla="*/ 2009 w 2266"/>
                    <a:gd name="T83" fmla="*/ 1037 h 1559"/>
                    <a:gd name="T84" fmla="*/ 2089 w 2266"/>
                    <a:gd name="T85" fmla="*/ 1143 h 1559"/>
                    <a:gd name="T86" fmla="*/ 2163 w 2266"/>
                    <a:gd name="T87" fmla="*/ 1253 h 1559"/>
                    <a:gd name="T88" fmla="*/ 2233 w 2266"/>
                    <a:gd name="T89" fmla="*/ 1366 h 1559"/>
                    <a:gd name="T90" fmla="*/ 2038 w 2266"/>
                    <a:gd name="T91" fmla="*/ 1550 h 1559"/>
                    <a:gd name="T92" fmla="*/ 1252 w 2266"/>
                    <a:gd name="T93" fmla="*/ 1373 h 1559"/>
                    <a:gd name="T94" fmla="*/ 990 w 2266"/>
                    <a:gd name="T95" fmla="*/ 1151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6" h="1559">
                      <a:moveTo>
                        <a:pt x="1058" y="1112"/>
                      </a:moveTo>
                      <a:lnTo>
                        <a:pt x="1058" y="1315"/>
                      </a:lnTo>
                      <a:lnTo>
                        <a:pt x="1312" y="1315"/>
                      </a:lnTo>
                      <a:lnTo>
                        <a:pt x="1319" y="1499"/>
                      </a:lnTo>
                      <a:lnTo>
                        <a:pt x="1506" y="1499"/>
                      </a:lnTo>
                      <a:lnTo>
                        <a:pt x="1506" y="1398"/>
                      </a:lnTo>
                      <a:lnTo>
                        <a:pt x="1905" y="1398"/>
                      </a:lnTo>
                      <a:lnTo>
                        <a:pt x="1905" y="1347"/>
                      </a:lnTo>
                      <a:lnTo>
                        <a:pt x="1506" y="1347"/>
                      </a:lnTo>
                      <a:lnTo>
                        <a:pt x="1506" y="731"/>
                      </a:lnTo>
                      <a:lnTo>
                        <a:pt x="1058" y="867"/>
                      </a:lnTo>
                      <a:lnTo>
                        <a:pt x="1058" y="1112"/>
                      </a:lnTo>
                      <a:lnTo>
                        <a:pt x="990" y="1151"/>
                      </a:lnTo>
                      <a:lnTo>
                        <a:pt x="990" y="588"/>
                      </a:lnTo>
                      <a:lnTo>
                        <a:pt x="1070" y="466"/>
                      </a:lnTo>
                      <a:lnTo>
                        <a:pt x="334" y="466"/>
                      </a:lnTo>
                      <a:lnTo>
                        <a:pt x="413" y="588"/>
                      </a:lnTo>
                      <a:lnTo>
                        <a:pt x="413" y="1346"/>
                      </a:lnTo>
                      <a:lnTo>
                        <a:pt x="205" y="1346"/>
                      </a:lnTo>
                      <a:lnTo>
                        <a:pt x="205" y="1397"/>
                      </a:lnTo>
                      <a:lnTo>
                        <a:pt x="413" y="1397"/>
                      </a:lnTo>
                      <a:lnTo>
                        <a:pt x="413" y="1449"/>
                      </a:lnTo>
                      <a:lnTo>
                        <a:pt x="133" y="1449"/>
                      </a:lnTo>
                      <a:lnTo>
                        <a:pt x="133" y="1499"/>
                      </a:lnTo>
                      <a:lnTo>
                        <a:pt x="413" y="1499"/>
                      </a:lnTo>
                      <a:lnTo>
                        <a:pt x="413" y="1559"/>
                      </a:lnTo>
                      <a:lnTo>
                        <a:pt x="0" y="1559"/>
                      </a:lnTo>
                      <a:lnTo>
                        <a:pt x="305" y="0"/>
                      </a:lnTo>
                      <a:lnTo>
                        <a:pt x="314" y="1"/>
                      </a:lnTo>
                      <a:lnTo>
                        <a:pt x="322" y="2"/>
                      </a:lnTo>
                      <a:lnTo>
                        <a:pt x="328" y="3"/>
                      </a:lnTo>
                      <a:lnTo>
                        <a:pt x="337" y="6"/>
                      </a:lnTo>
                      <a:lnTo>
                        <a:pt x="345" y="7"/>
                      </a:lnTo>
                      <a:lnTo>
                        <a:pt x="353" y="8"/>
                      </a:lnTo>
                      <a:lnTo>
                        <a:pt x="360" y="10"/>
                      </a:lnTo>
                      <a:lnTo>
                        <a:pt x="368" y="12"/>
                      </a:lnTo>
                      <a:lnTo>
                        <a:pt x="383" y="15"/>
                      </a:lnTo>
                      <a:lnTo>
                        <a:pt x="396" y="18"/>
                      </a:lnTo>
                      <a:lnTo>
                        <a:pt x="411" y="22"/>
                      </a:lnTo>
                      <a:lnTo>
                        <a:pt x="426" y="25"/>
                      </a:lnTo>
                      <a:lnTo>
                        <a:pt x="440" y="29"/>
                      </a:lnTo>
                      <a:lnTo>
                        <a:pt x="455" y="32"/>
                      </a:lnTo>
                      <a:lnTo>
                        <a:pt x="470" y="36"/>
                      </a:lnTo>
                      <a:lnTo>
                        <a:pt x="484" y="40"/>
                      </a:lnTo>
                      <a:lnTo>
                        <a:pt x="499" y="44"/>
                      </a:lnTo>
                      <a:lnTo>
                        <a:pt x="513" y="47"/>
                      </a:lnTo>
                      <a:lnTo>
                        <a:pt x="528" y="52"/>
                      </a:lnTo>
                      <a:lnTo>
                        <a:pt x="542" y="55"/>
                      </a:lnTo>
                      <a:lnTo>
                        <a:pt x="557" y="60"/>
                      </a:lnTo>
                      <a:lnTo>
                        <a:pt x="571" y="64"/>
                      </a:lnTo>
                      <a:lnTo>
                        <a:pt x="586" y="68"/>
                      </a:lnTo>
                      <a:lnTo>
                        <a:pt x="599" y="73"/>
                      </a:lnTo>
                      <a:lnTo>
                        <a:pt x="599" y="340"/>
                      </a:lnTo>
                      <a:lnTo>
                        <a:pt x="473" y="340"/>
                      </a:lnTo>
                      <a:lnTo>
                        <a:pt x="473" y="416"/>
                      </a:lnTo>
                      <a:lnTo>
                        <a:pt x="939" y="416"/>
                      </a:lnTo>
                      <a:lnTo>
                        <a:pt x="939" y="340"/>
                      </a:lnTo>
                      <a:lnTo>
                        <a:pt x="642" y="340"/>
                      </a:lnTo>
                      <a:lnTo>
                        <a:pt x="642" y="86"/>
                      </a:lnTo>
                      <a:lnTo>
                        <a:pt x="708" y="108"/>
                      </a:lnTo>
                      <a:lnTo>
                        <a:pt x="773" y="132"/>
                      </a:lnTo>
                      <a:lnTo>
                        <a:pt x="838" y="158"/>
                      </a:lnTo>
                      <a:lnTo>
                        <a:pt x="901" y="184"/>
                      </a:lnTo>
                      <a:lnTo>
                        <a:pt x="965" y="213"/>
                      </a:lnTo>
                      <a:lnTo>
                        <a:pt x="1027" y="242"/>
                      </a:lnTo>
                      <a:lnTo>
                        <a:pt x="1087" y="273"/>
                      </a:lnTo>
                      <a:lnTo>
                        <a:pt x="1148" y="305"/>
                      </a:lnTo>
                      <a:lnTo>
                        <a:pt x="1207" y="340"/>
                      </a:lnTo>
                      <a:lnTo>
                        <a:pt x="1264" y="374"/>
                      </a:lnTo>
                      <a:lnTo>
                        <a:pt x="1322" y="410"/>
                      </a:lnTo>
                      <a:lnTo>
                        <a:pt x="1377" y="448"/>
                      </a:lnTo>
                      <a:lnTo>
                        <a:pt x="1433" y="487"/>
                      </a:lnTo>
                      <a:lnTo>
                        <a:pt x="1487" y="526"/>
                      </a:lnTo>
                      <a:lnTo>
                        <a:pt x="1540" y="568"/>
                      </a:lnTo>
                      <a:lnTo>
                        <a:pt x="1592" y="609"/>
                      </a:lnTo>
                      <a:lnTo>
                        <a:pt x="1642" y="653"/>
                      </a:lnTo>
                      <a:lnTo>
                        <a:pt x="1692" y="698"/>
                      </a:lnTo>
                      <a:lnTo>
                        <a:pt x="1742" y="743"/>
                      </a:lnTo>
                      <a:lnTo>
                        <a:pt x="1789" y="790"/>
                      </a:lnTo>
                      <a:lnTo>
                        <a:pt x="1835" y="837"/>
                      </a:lnTo>
                      <a:lnTo>
                        <a:pt x="1880" y="885"/>
                      </a:lnTo>
                      <a:lnTo>
                        <a:pt x="1925" y="936"/>
                      </a:lnTo>
                      <a:lnTo>
                        <a:pt x="1967" y="987"/>
                      </a:lnTo>
                      <a:lnTo>
                        <a:pt x="2009" y="1037"/>
                      </a:lnTo>
                      <a:lnTo>
                        <a:pt x="2049" y="1090"/>
                      </a:lnTo>
                      <a:lnTo>
                        <a:pt x="2089" y="1143"/>
                      </a:lnTo>
                      <a:lnTo>
                        <a:pt x="2127" y="1198"/>
                      </a:lnTo>
                      <a:lnTo>
                        <a:pt x="2163" y="1253"/>
                      </a:lnTo>
                      <a:lnTo>
                        <a:pt x="2199" y="1309"/>
                      </a:lnTo>
                      <a:lnTo>
                        <a:pt x="2233" y="1366"/>
                      </a:lnTo>
                      <a:lnTo>
                        <a:pt x="2266" y="1423"/>
                      </a:lnTo>
                      <a:lnTo>
                        <a:pt x="2038" y="1550"/>
                      </a:lnTo>
                      <a:lnTo>
                        <a:pt x="1252" y="1550"/>
                      </a:lnTo>
                      <a:lnTo>
                        <a:pt x="1252" y="1373"/>
                      </a:lnTo>
                      <a:lnTo>
                        <a:pt x="990" y="1373"/>
                      </a:lnTo>
                      <a:lnTo>
                        <a:pt x="990" y="1151"/>
                      </a:lnTo>
                      <a:lnTo>
                        <a:pt x="1058" y="1112"/>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t-IT"/>
                </a:p>
              </p:txBody>
            </p:sp>
            <p:sp>
              <p:nvSpPr>
                <p:cNvPr id="58" name="Freeform 37"/>
                <p:cNvSpPr>
                  <a:spLocks/>
                </p:cNvSpPr>
                <p:nvPr/>
              </p:nvSpPr>
              <p:spPr bwMode="auto">
                <a:xfrm>
                  <a:off x="3469285" y="4340913"/>
                  <a:ext cx="698500" cy="168275"/>
                </a:xfrm>
                <a:custGeom>
                  <a:avLst/>
                  <a:gdLst>
                    <a:gd name="T0" fmla="*/ 1760 w 1760"/>
                    <a:gd name="T1" fmla="*/ 49 h 424"/>
                    <a:gd name="T2" fmla="*/ 1760 w 1760"/>
                    <a:gd name="T3" fmla="*/ 3 h 424"/>
                    <a:gd name="T4" fmla="*/ 477 w 1760"/>
                    <a:gd name="T5" fmla="*/ 0 h 424"/>
                    <a:gd name="T6" fmla="*/ 477 w 1760"/>
                    <a:gd name="T7" fmla="*/ 85 h 424"/>
                    <a:gd name="T8" fmla="*/ 0 w 1760"/>
                    <a:gd name="T9" fmla="*/ 85 h 424"/>
                    <a:gd name="T10" fmla="*/ 7 w 1760"/>
                    <a:gd name="T11" fmla="*/ 90 h 424"/>
                    <a:gd name="T12" fmla="*/ 14 w 1760"/>
                    <a:gd name="T13" fmla="*/ 96 h 424"/>
                    <a:gd name="T14" fmla="*/ 21 w 1760"/>
                    <a:gd name="T15" fmla="*/ 100 h 424"/>
                    <a:gd name="T16" fmla="*/ 27 w 1760"/>
                    <a:gd name="T17" fmla="*/ 106 h 424"/>
                    <a:gd name="T18" fmla="*/ 34 w 1760"/>
                    <a:gd name="T19" fmla="*/ 111 h 424"/>
                    <a:gd name="T20" fmla="*/ 41 w 1760"/>
                    <a:gd name="T21" fmla="*/ 117 h 424"/>
                    <a:gd name="T22" fmla="*/ 46 w 1760"/>
                    <a:gd name="T23" fmla="*/ 121 h 424"/>
                    <a:gd name="T24" fmla="*/ 53 w 1760"/>
                    <a:gd name="T25" fmla="*/ 127 h 424"/>
                    <a:gd name="T26" fmla="*/ 825 w 1760"/>
                    <a:gd name="T27" fmla="*/ 127 h 424"/>
                    <a:gd name="T28" fmla="*/ 825 w 1760"/>
                    <a:gd name="T29" fmla="*/ 179 h 424"/>
                    <a:gd name="T30" fmla="*/ 315 w 1760"/>
                    <a:gd name="T31" fmla="*/ 179 h 424"/>
                    <a:gd name="T32" fmla="*/ 329 w 1760"/>
                    <a:gd name="T33" fmla="*/ 193 h 424"/>
                    <a:gd name="T34" fmla="*/ 342 w 1760"/>
                    <a:gd name="T35" fmla="*/ 206 h 424"/>
                    <a:gd name="T36" fmla="*/ 355 w 1760"/>
                    <a:gd name="T37" fmla="*/ 220 h 424"/>
                    <a:gd name="T38" fmla="*/ 368 w 1760"/>
                    <a:gd name="T39" fmla="*/ 235 h 424"/>
                    <a:gd name="T40" fmla="*/ 381 w 1760"/>
                    <a:gd name="T41" fmla="*/ 250 h 424"/>
                    <a:gd name="T42" fmla="*/ 393 w 1760"/>
                    <a:gd name="T43" fmla="*/ 265 h 424"/>
                    <a:gd name="T44" fmla="*/ 406 w 1760"/>
                    <a:gd name="T45" fmla="*/ 280 h 424"/>
                    <a:gd name="T46" fmla="*/ 417 w 1760"/>
                    <a:gd name="T47" fmla="*/ 295 h 424"/>
                    <a:gd name="T48" fmla="*/ 429 w 1760"/>
                    <a:gd name="T49" fmla="*/ 310 h 424"/>
                    <a:gd name="T50" fmla="*/ 440 w 1760"/>
                    <a:gd name="T51" fmla="*/ 326 h 424"/>
                    <a:gd name="T52" fmla="*/ 452 w 1760"/>
                    <a:gd name="T53" fmla="*/ 342 h 424"/>
                    <a:gd name="T54" fmla="*/ 462 w 1760"/>
                    <a:gd name="T55" fmla="*/ 358 h 424"/>
                    <a:gd name="T56" fmla="*/ 473 w 1760"/>
                    <a:gd name="T57" fmla="*/ 374 h 424"/>
                    <a:gd name="T58" fmla="*/ 483 w 1760"/>
                    <a:gd name="T59" fmla="*/ 391 h 424"/>
                    <a:gd name="T60" fmla="*/ 493 w 1760"/>
                    <a:gd name="T61" fmla="*/ 407 h 424"/>
                    <a:gd name="T62" fmla="*/ 503 w 1760"/>
                    <a:gd name="T63" fmla="*/ 424 h 424"/>
                    <a:gd name="T64" fmla="*/ 793 w 1760"/>
                    <a:gd name="T65" fmla="*/ 263 h 424"/>
                    <a:gd name="T66" fmla="*/ 1081 w 1760"/>
                    <a:gd name="T67" fmla="*/ 263 h 424"/>
                    <a:gd name="T68" fmla="*/ 1081 w 1760"/>
                    <a:gd name="T69" fmla="*/ 212 h 424"/>
                    <a:gd name="T70" fmla="*/ 885 w 1760"/>
                    <a:gd name="T71" fmla="*/ 212 h 424"/>
                    <a:gd name="T72" fmla="*/ 1179 w 1760"/>
                    <a:gd name="T73" fmla="*/ 49 h 424"/>
                    <a:gd name="T74" fmla="*/ 1760 w 1760"/>
                    <a:gd name="T75" fmla="*/ 49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0" h="424">
                      <a:moveTo>
                        <a:pt x="1760" y="49"/>
                      </a:moveTo>
                      <a:lnTo>
                        <a:pt x="1760" y="3"/>
                      </a:lnTo>
                      <a:lnTo>
                        <a:pt x="477" y="0"/>
                      </a:lnTo>
                      <a:lnTo>
                        <a:pt x="477" y="85"/>
                      </a:lnTo>
                      <a:lnTo>
                        <a:pt x="0" y="85"/>
                      </a:lnTo>
                      <a:lnTo>
                        <a:pt x="7" y="90"/>
                      </a:lnTo>
                      <a:lnTo>
                        <a:pt x="14" y="96"/>
                      </a:lnTo>
                      <a:lnTo>
                        <a:pt x="21" y="100"/>
                      </a:lnTo>
                      <a:lnTo>
                        <a:pt x="27" y="106"/>
                      </a:lnTo>
                      <a:lnTo>
                        <a:pt x="34" y="111"/>
                      </a:lnTo>
                      <a:lnTo>
                        <a:pt x="41" y="117"/>
                      </a:lnTo>
                      <a:lnTo>
                        <a:pt x="46" y="121"/>
                      </a:lnTo>
                      <a:lnTo>
                        <a:pt x="53" y="127"/>
                      </a:lnTo>
                      <a:lnTo>
                        <a:pt x="825" y="127"/>
                      </a:lnTo>
                      <a:lnTo>
                        <a:pt x="825" y="179"/>
                      </a:lnTo>
                      <a:lnTo>
                        <a:pt x="315" y="179"/>
                      </a:lnTo>
                      <a:lnTo>
                        <a:pt x="329" y="193"/>
                      </a:lnTo>
                      <a:lnTo>
                        <a:pt x="342" y="206"/>
                      </a:lnTo>
                      <a:lnTo>
                        <a:pt x="355" y="220"/>
                      </a:lnTo>
                      <a:lnTo>
                        <a:pt x="368" y="235"/>
                      </a:lnTo>
                      <a:lnTo>
                        <a:pt x="381" y="250"/>
                      </a:lnTo>
                      <a:lnTo>
                        <a:pt x="393" y="265"/>
                      </a:lnTo>
                      <a:lnTo>
                        <a:pt x="406" y="280"/>
                      </a:lnTo>
                      <a:lnTo>
                        <a:pt x="417" y="295"/>
                      </a:lnTo>
                      <a:lnTo>
                        <a:pt x="429" y="310"/>
                      </a:lnTo>
                      <a:lnTo>
                        <a:pt x="440" y="326"/>
                      </a:lnTo>
                      <a:lnTo>
                        <a:pt x="452" y="342"/>
                      </a:lnTo>
                      <a:lnTo>
                        <a:pt x="462" y="358"/>
                      </a:lnTo>
                      <a:lnTo>
                        <a:pt x="473" y="374"/>
                      </a:lnTo>
                      <a:lnTo>
                        <a:pt x="483" y="391"/>
                      </a:lnTo>
                      <a:lnTo>
                        <a:pt x="493" y="407"/>
                      </a:lnTo>
                      <a:lnTo>
                        <a:pt x="503" y="424"/>
                      </a:lnTo>
                      <a:lnTo>
                        <a:pt x="793" y="263"/>
                      </a:lnTo>
                      <a:lnTo>
                        <a:pt x="1081" y="263"/>
                      </a:lnTo>
                      <a:lnTo>
                        <a:pt x="1081" y="212"/>
                      </a:lnTo>
                      <a:lnTo>
                        <a:pt x="885" y="212"/>
                      </a:lnTo>
                      <a:lnTo>
                        <a:pt x="1179" y="49"/>
                      </a:lnTo>
                      <a:lnTo>
                        <a:pt x="1760" y="49"/>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t-IT"/>
                </a:p>
              </p:txBody>
            </p:sp>
          </p:grpSp>
        </p:grpSp>
      </p:grpSp>
      <p:grpSp>
        <p:nvGrpSpPr>
          <p:cNvPr id="23" name="Gruppo 94"/>
          <p:cNvGrpSpPr/>
          <p:nvPr/>
        </p:nvGrpSpPr>
        <p:grpSpPr>
          <a:xfrm>
            <a:off x="6639188" y="817765"/>
            <a:ext cx="1400175" cy="447674"/>
            <a:chOff x="4057000" y="2845862"/>
            <a:chExt cx="1400175" cy="447674"/>
          </a:xfrm>
        </p:grpSpPr>
        <p:sp>
          <p:nvSpPr>
            <p:cNvPr id="96" name="Rettangolo arrotondato 95"/>
            <p:cNvSpPr/>
            <p:nvPr/>
          </p:nvSpPr>
          <p:spPr>
            <a:xfrm>
              <a:off x="4057000" y="2845862"/>
              <a:ext cx="1400175" cy="447674"/>
            </a:xfrm>
            <a:prstGeom prst="round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7" name="Immagin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8840" y="2885904"/>
              <a:ext cx="1266825"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5" name="Gruppo 97"/>
          <p:cNvGrpSpPr/>
          <p:nvPr/>
        </p:nvGrpSpPr>
        <p:grpSpPr>
          <a:xfrm>
            <a:off x="467544" y="737053"/>
            <a:ext cx="603972" cy="630808"/>
            <a:chOff x="4987556" y="3359373"/>
            <a:chExt cx="603972" cy="630808"/>
          </a:xfrm>
        </p:grpSpPr>
        <p:sp>
          <p:nvSpPr>
            <p:cNvPr id="99" name="Ovale 98"/>
            <p:cNvSpPr/>
            <p:nvPr/>
          </p:nvSpPr>
          <p:spPr>
            <a:xfrm>
              <a:off x="5038065" y="3407606"/>
              <a:ext cx="498194" cy="50482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0" name="Immagine 1"/>
            <p:cNvPicPr>
              <a:picLocks noChangeAspect="1"/>
            </p:cNvPicPr>
            <p:nvPr/>
          </p:nvPicPr>
          <p:blipFill rotWithShape="1">
            <a:blip r:embed="rId4" cstate="print">
              <a:extLst>
                <a:ext uri="{BEBA8EAE-BF5A-486C-A8C5-ECC9F3942E4B}">
                  <a14:imgProps xmlns:a14="http://schemas.microsoft.com/office/drawing/2010/main" xmlns="">
                    <a14:imgLayer r:embed="rId5">
                      <a14:imgEffect>
                        <a14:brightnessContrast contrast="84000"/>
                      </a14:imgEffect>
                    </a14:imgLayer>
                  </a14:imgProps>
                </a:ext>
                <a:ext uri="{28A0092B-C50C-407E-A947-70E740481C1C}">
                  <a14:useLocalDpi xmlns:a14="http://schemas.microsoft.com/office/drawing/2010/main" xmlns="" val="0"/>
                </a:ext>
              </a:extLst>
            </a:blip>
            <a:srcRect r="22671" b="22843"/>
            <a:stretch/>
          </p:blipFill>
          <p:spPr bwMode="auto">
            <a:xfrm>
              <a:off x="4987556" y="3359373"/>
              <a:ext cx="603972" cy="630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5" name="Gruppo 100"/>
          <p:cNvGrpSpPr/>
          <p:nvPr/>
        </p:nvGrpSpPr>
        <p:grpSpPr>
          <a:xfrm>
            <a:off x="539552" y="4232009"/>
            <a:ext cx="638313" cy="543778"/>
            <a:chOff x="851198" y="3851769"/>
            <a:chExt cx="638313" cy="543778"/>
          </a:xfrm>
        </p:grpSpPr>
        <p:pic>
          <p:nvPicPr>
            <p:cNvPr id="102"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51198" y="3851769"/>
              <a:ext cx="552450" cy="3444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 name="Immagine 1"/>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24361" y="3924060"/>
              <a:ext cx="565150" cy="471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7786999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ltLang="it-IT" sz="2800" b="1" dirty="0" smtClean="0"/>
              <a:t>I livelli delle ID SPID</a:t>
            </a:r>
            <a:endParaRPr lang="it-IT" dirty="0"/>
          </a:p>
        </p:txBody>
      </p:sp>
      <p:sp>
        <p:nvSpPr>
          <p:cNvPr id="5" name="Rettangolo 1"/>
          <p:cNvSpPr>
            <a:spLocks noChangeArrowheads="1"/>
          </p:cNvSpPr>
          <p:nvPr/>
        </p:nvSpPr>
        <p:spPr bwMode="auto">
          <a:xfrm>
            <a:off x="395535" y="1069975"/>
            <a:ext cx="8352929"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600" b="1" dirty="0" smtClean="0"/>
              <a:t>Il Gestore delle Identità Digitali, le può fornire in modalità differenti in funzione delle tecnologie disponibili. Le ID SPID devono soddisfare i criteri di robustezza che i Service Provider stabiliscono per consentire l’accesso ai loro servizi e ai dati in loro possesso</a:t>
            </a:r>
            <a:endParaRPr lang="it-IT" altLang="it-IT" dirty="0">
              <a:latin typeface="Franklin Gothic Book" pitchFamily="34" charset="0"/>
            </a:endParaRPr>
          </a:p>
        </p:txBody>
      </p:sp>
      <p:sp>
        <p:nvSpPr>
          <p:cNvPr id="6" name="Rettangolo arrotondato 5"/>
          <p:cNvSpPr/>
          <p:nvPr/>
        </p:nvSpPr>
        <p:spPr>
          <a:xfrm>
            <a:off x="250825" y="980728"/>
            <a:ext cx="8617347" cy="1263708"/>
          </a:xfrm>
          <a:prstGeom prst="roundRect">
            <a:avLst/>
          </a:prstGeom>
          <a:noFill/>
          <a:ln w="25400">
            <a:solidFill>
              <a:schemeClr val="accent3">
                <a:lumMod val="60000"/>
                <a:lumOff val="40000"/>
              </a:schemeClr>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Clr>
                <a:srgbClr val="FF0000"/>
              </a:buClr>
              <a:buSzPct val="50000"/>
              <a:defRPr/>
            </a:pPr>
            <a:endParaRPr lang="it-IT" sz="1200" dirty="0">
              <a:solidFill>
                <a:srgbClr val="000000"/>
              </a:solidFill>
              <a:latin typeface="Calibri" panose="020F0502020204030204" pitchFamily="34" charset="0"/>
              <a:cs typeface="Calibri" panose="020F0502020204030204" pitchFamily="34" charset="0"/>
            </a:endParaRPr>
          </a:p>
        </p:txBody>
      </p:sp>
      <p:sp>
        <p:nvSpPr>
          <p:cNvPr id="7" name="Rettangolo arrotondato 6"/>
          <p:cNvSpPr/>
          <p:nvPr/>
        </p:nvSpPr>
        <p:spPr>
          <a:xfrm>
            <a:off x="395535" y="3569081"/>
            <a:ext cx="2016226" cy="1148408"/>
          </a:xfrm>
          <a:prstGeom prst="roundRect">
            <a:avLst/>
          </a:prstGeom>
          <a:ln>
            <a:noFill/>
          </a:ln>
        </p:spPr>
        <p:style>
          <a:lnRef idx="1">
            <a:schemeClr val="accent6"/>
          </a:lnRef>
          <a:fillRef idx="3">
            <a:schemeClr val="accent6"/>
          </a:fillRef>
          <a:effectRef idx="2">
            <a:schemeClr val="accent6"/>
          </a:effectRef>
          <a:fontRef idx="minor">
            <a:schemeClr val="lt1"/>
          </a:fontRef>
        </p:style>
        <p:txBody>
          <a:bodyPr anchor="ctr"/>
          <a:lstStyle/>
          <a:p>
            <a:pPr algn="r">
              <a:defRPr/>
            </a:pPr>
            <a:endParaRPr lang="it-IT" sz="1600" dirty="0"/>
          </a:p>
        </p:txBody>
      </p:sp>
      <p:sp>
        <p:nvSpPr>
          <p:cNvPr id="8" name="Rettangolo arrotondato 7"/>
          <p:cNvSpPr/>
          <p:nvPr/>
        </p:nvSpPr>
        <p:spPr>
          <a:xfrm>
            <a:off x="3348991" y="2572893"/>
            <a:ext cx="5513774" cy="712091"/>
          </a:xfrm>
          <a:prstGeom prst="roundRect">
            <a:avLst/>
          </a:prstGeom>
          <a:ln>
            <a:noFill/>
          </a:ln>
        </p:spPr>
        <p:style>
          <a:lnRef idx="0">
            <a:schemeClr val="accent5"/>
          </a:lnRef>
          <a:fillRef idx="3">
            <a:schemeClr val="accent5"/>
          </a:fillRef>
          <a:effectRef idx="3">
            <a:schemeClr val="accent5"/>
          </a:effectRef>
          <a:fontRef idx="minor">
            <a:schemeClr val="lt1"/>
          </a:fontRef>
        </p:style>
        <p:txBody>
          <a:bodyPr anchor="ctr"/>
          <a:lstStyle/>
          <a:p>
            <a:pPr algn="r">
              <a:defRPr/>
            </a:pPr>
            <a:endParaRPr lang="it-IT" sz="1600" dirty="0">
              <a:solidFill>
                <a:schemeClr val="tx1"/>
              </a:solidFill>
            </a:endParaRPr>
          </a:p>
        </p:txBody>
      </p:sp>
      <p:sp>
        <p:nvSpPr>
          <p:cNvPr id="9" name="Freccia a destra 8"/>
          <p:cNvSpPr/>
          <p:nvPr/>
        </p:nvSpPr>
        <p:spPr>
          <a:xfrm>
            <a:off x="2555775" y="3715101"/>
            <a:ext cx="623493" cy="873627"/>
          </a:xfrm>
          <a:prstGeom prst="rightArrow">
            <a:avLst/>
          </a:prstGeom>
          <a:solidFill>
            <a:schemeClr val="accent2"/>
          </a:solidFill>
          <a:ln w="25400">
            <a:solidFill>
              <a:schemeClr val="bg1"/>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Clr>
                <a:srgbClr val="FF0000"/>
              </a:buClr>
              <a:buSzPct val="50000"/>
              <a:defRPr/>
            </a:pPr>
            <a:endParaRPr lang="it-IT" sz="1200" dirty="0">
              <a:solidFill>
                <a:schemeClr val="tx1"/>
              </a:solidFill>
            </a:endParaRPr>
          </a:p>
        </p:txBody>
      </p:sp>
      <p:sp>
        <p:nvSpPr>
          <p:cNvPr id="10" name="Rettangolo 1"/>
          <p:cNvSpPr>
            <a:spLocks noChangeArrowheads="1"/>
          </p:cNvSpPr>
          <p:nvPr/>
        </p:nvSpPr>
        <p:spPr bwMode="auto">
          <a:xfrm>
            <a:off x="395535" y="3666232"/>
            <a:ext cx="201622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400" b="1" dirty="0"/>
              <a:t>3 differenti livelli di sistemi di </a:t>
            </a:r>
            <a:r>
              <a:rPr lang="it-IT" altLang="it-IT" sz="1400" b="1" dirty="0" smtClean="0"/>
              <a:t>autenticazione </a:t>
            </a:r>
            <a:br>
              <a:rPr lang="it-IT" altLang="it-IT" sz="1400" b="1" dirty="0" smtClean="0"/>
            </a:br>
            <a:r>
              <a:rPr lang="it-IT" altLang="it-IT" sz="1400" b="1" dirty="0" smtClean="0"/>
              <a:t>(ISO </a:t>
            </a:r>
            <a:r>
              <a:rPr lang="it-IT" altLang="it-IT" sz="1400" b="1" dirty="0"/>
              <a:t>/IEC 29115:2013)</a:t>
            </a:r>
          </a:p>
        </p:txBody>
      </p:sp>
      <p:sp>
        <p:nvSpPr>
          <p:cNvPr id="11" name="Rettangolo arrotondato 10"/>
          <p:cNvSpPr/>
          <p:nvPr/>
        </p:nvSpPr>
        <p:spPr>
          <a:xfrm>
            <a:off x="3348991" y="3583746"/>
            <a:ext cx="5513774" cy="1285414"/>
          </a:xfrm>
          <a:prstGeom prst="roundRect">
            <a:avLst/>
          </a:prstGeom>
          <a:ln>
            <a:noFill/>
          </a:ln>
        </p:spPr>
        <p:style>
          <a:lnRef idx="0">
            <a:schemeClr val="accent5"/>
          </a:lnRef>
          <a:fillRef idx="3">
            <a:schemeClr val="accent5"/>
          </a:fillRef>
          <a:effectRef idx="3">
            <a:schemeClr val="accent5"/>
          </a:effectRef>
          <a:fontRef idx="minor">
            <a:schemeClr val="lt1"/>
          </a:fontRef>
        </p:style>
        <p:txBody>
          <a:bodyPr anchor="ctr"/>
          <a:lstStyle/>
          <a:p>
            <a:pPr algn="r">
              <a:defRPr/>
            </a:pPr>
            <a:endParaRPr lang="it-IT" sz="1600" dirty="0">
              <a:solidFill>
                <a:schemeClr val="tx1"/>
              </a:solidFill>
            </a:endParaRPr>
          </a:p>
        </p:txBody>
      </p:sp>
      <p:sp>
        <p:nvSpPr>
          <p:cNvPr id="12" name="Rettangolo arrotondato 11"/>
          <p:cNvSpPr/>
          <p:nvPr/>
        </p:nvSpPr>
        <p:spPr>
          <a:xfrm>
            <a:off x="3347864" y="5188294"/>
            <a:ext cx="5531916" cy="760986"/>
          </a:xfrm>
          <a:prstGeom prst="roundRect">
            <a:avLst/>
          </a:prstGeom>
          <a:ln>
            <a:noFill/>
          </a:ln>
        </p:spPr>
        <p:style>
          <a:lnRef idx="0">
            <a:schemeClr val="accent5"/>
          </a:lnRef>
          <a:fillRef idx="3">
            <a:schemeClr val="accent5"/>
          </a:fillRef>
          <a:effectRef idx="3">
            <a:schemeClr val="accent5"/>
          </a:effectRef>
          <a:fontRef idx="minor">
            <a:schemeClr val="lt1"/>
          </a:fontRef>
        </p:style>
        <p:txBody>
          <a:bodyPr anchor="ctr"/>
          <a:lstStyle/>
          <a:p>
            <a:pPr algn="r">
              <a:defRPr/>
            </a:pPr>
            <a:endParaRPr lang="it-IT" sz="1600" dirty="0">
              <a:solidFill>
                <a:schemeClr val="tx1"/>
              </a:solidFill>
            </a:endParaRPr>
          </a:p>
        </p:txBody>
      </p:sp>
      <p:sp>
        <p:nvSpPr>
          <p:cNvPr id="13" name="Rettangolo 1"/>
          <p:cNvSpPr>
            <a:spLocks noChangeArrowheads="1"/>
          </p:cNvSpPr>
          <p:nvPr/>
        </p:nvSpPr>
        <p:spPr bwMode="auto">
          <a:xfrm>
            <a:off x="3563889" y="2689756"/>
            <a:ext cx="529887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400" b="1" dirty="0"/>
              <a:t>Sistemi di autenticazione a un fattore (ad esempio la password)</a:t>
            </a:r>
            <a:endParaRPr lang="it-IT" altLang="it-IT" sz="1400" dirty="0">
              <a:latin typeface="Franklin Gothic Book" pitchFamily="34" charset="0"/>
            </a:endParaRPr>
          </a:p>
        </p:txBody>
      </p:sp>
      <p:sp>
        <p:nvSpPr>
          <p:cNvPr id="14" name="Rettangolo 1"/>
          <p:cNvSpPr>
            <a:spLocks noChangeArrowheads="1"/>
          </p:cNvSpPr>
          <p:nvPr/>
        </p:nvSpPr>
        <p:spPr bwMode="auto">
          <a:xfrm>
            <a:off x="3563889" y="3699049"/>
            <a:ext cx="529887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400" b="1" dirty="0"/>
              <a:t>Sistemi di autenticazione a due </a:t>
            </a:r>
            <a:r>
              <a:rPr lang="it-IT" altLang="it-IT" sz="1400" b="1" dirty="0" smtClean="0"/>
              <a:t>fattori, quali ad esempio:</a:t>
            </a:r>
          </a:p>
          <a:p>
            <a:pPr marL="285750" indent="-285750" eaLnBrk="1" hangingPunct="1">
              <a:buFont typeface="Arial" panose="020B0604020202020204" pitchFamily="34" charset="0"/>
              <a:buChar char="•"/>
            </a:pPr>
            <a:r>
              <a:rPr lang="it-IT" altLang="it-IT" sz="1400" b="1" dirty="0" smtClean="0"/>
              <a:t>ID e password + OTP</a:t>
            </a:r>
          </a:p>
          <a:p>
            <a:pPr marL="285750" indent="-285750" eaLnBrk="1" hangingPunct="1">
              <a:buFont typeface="Arial" panose="020B0604020202020204" pitchFamily="34" charset="0"/>
              <a:buChar char="•"/>
            </a:pPr>
            <a:r>
              <a:rPr lang="it-IT" altLang="it-IT" sz="1400" b="1" dirty="0" smtClean="0"/>
              <a:t>ID e password + MOST</a:t>
            </a:r>
          </a:p>
          <a:p>
            <a:pPr marL="285750" indent="-285750" eaLnBrk="1" hangingPunct="1">
              <a:buFont typeface="Arial" panose="020B0604020202020204" pitchFamily="34" charset="0"/>
              <a:buChar char="•"/>
            </a:pPr>
            <a:r>
              <a:rPr lang="it-IT" altLang="it-IT" sz="1400" b="1" dirty="0" smtClean="0"/>
              <a:t>ID e password + APP TIP</a:t>
            </a:r>
            <a:endParaRPr lang="it-IT" altLang="it-IT" sz="1400" b="1" dirty="0"/>
          </a:p>
        </p:txBody>
      </p:sp>
      <p:sp>
        <p:nvSpPr>
          <p:cNvPr id="15" name="Rettangolo 1"/>
          <p:cNvSpPr>
            <a:spLocks noChangeArrowheads="1"/>
          </p:cNvSpPr>
          <p:nvPr/>
        </p:nvSpPr>
        <p:spPr bwMode="auto">
          <a:xfrm>
            <a:off x="3546427" y="5282044"/>
            <a:ext cx="529887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400" b="1" dirty="0"/>
              <a:t>Sistemi di autenticazione a due fattori </a:t>
            </a:r>
            <a:r>
              <a:rPr lang="it-IT" altLang="it-IT" sz="1400" b="1" dirty="0" smtClean="0"/>
              <a:t>+ certificati </a:t>
            </a:r>
            <a:r>
              <a:rPr lang="it-IT" altLang="it-IT" sz="1400" b="1" dirty="0"/>
              <a:t>digitali </a:t>
            </a:r>
            <a:r>
              <a:rPr lang="it-IT" altLang="it-IT" sz="1400" b="1" dirty="0" smtClean="0"/>
              <a:t>emessi da Certification Authority</a:t>
            </a:r>
            <a:endParaRPr lang="it-IT" altLang="it-IT" sz="1400" b="1" dirty="0"/>
          </a:p>
        </p:txBody>
      </p:sp>
      <p:sp>
        <p:nvSpPr>
          <p:cNvPr id="16" name="Ovale 15"/>
          <p:cNvSpPr/>
          <p:nvPr/>
        </p:nvSpPr>
        <p:spPr>
          <a:xfrm>
            <a:off x="3203848" y="2397570"/>
            <a:ext cx="360040" cy="350645"/>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1400" dirty="0"/>
              <a:t>1</a:t>
            </a:r>
          </a:p>
        </p:txBody>
      </p:sp>
      <p:sp>
        <p:nvSpPr>
          <p:cNvPr id="17" name="Ovale 16"/>
          <p:cNvSpPr/>
          <p:nvPr/>
        </p:nvSpPr>
        <p:spPr>
          <a:xfrm>
            <a:off x="3216548" y="5022571"/>
            <a:ext cx="360040" cy="350645"/>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1400" dirty="0"/>
              <a:t>3</a:t>
            </a:r>
          </a:p>
        </p:txBody>
      </p:sp>
      <p:sp>
        <p:nvSpPr>
          <p:cNvPr id="18" name="Ovale 17"/>
          <p:cNvSpPr/>
          <p:nvPr/>
        </p:nvSpPr>
        <p:spPr>
          <a:xfrm>
            <a:off x="3203848" y="3438395"/>
            <a:ext cx="360040" cy="350645"/>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1400" dirty="0"/>
              <a:t>2</a:t>
            </a:r>
          </a:p>
        </p:txBody>
      </p:sp>
    </p:spTree>
    <p:extLst>
      <p:ext uri="{BB962C8B-B14F-4D97-AF65-F5344CB8AC3E}">
        <p14:creationId xmlns:p14="http://schemas.microsoft.com/office/powerpoint/2010/main" xmlns="" val="37919018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ltLang="it-IT" sz="2800" b="1" dirty="0" smtClean="0"/>
              <a:t>Come ottenere un’Identità SPID</a:t>
            </a:r>
            <a:endParaRPr lang="it-IT" dirty="0"/>
          </a:p>
        </p:txBody>
      </p:sp>
      <p:sp>
        <p:nvSpPr>
          <p:cNvPr id="5" name="Rettangolo arrotondato 4"/>
          <p:cNvSpPr/>
          <p:nvPr/>
        </p:nvSpPr>
        <p:spPr>
          <a:xfrm>
            <a:off x="251520" y="1969472"/>
            <a:ext cx="8617347" cy="4051816"/>
          </a:xfrm>
          <a:prstGeom prst="roundRect">
            <a:avLst>
              <a:gd name="adj" fmla="val 12187"/>
            </a:avLst>
          </a:prstGeom>
          <a:noFill/>
          <a:ln w="25400">
            <a:solidFill>
              <a:schemeClr val="accent3">
                <a:lumMod val="60000"/>
                <a:lumOff val="40000"/>
              </a:schemeClr>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Clr>
                <a:srgbClr val="FF0000"/>
              </a:buClr>
              <a:buSzPct val="50000"/>
              <a:defRPr/>
            </a:pPr>
            <a:endParaRPr lang="it-IT" sz="1200" dirty="0">
              <a:solidFill>
                <a:srgbClr val="000000"/>
              </a:solidFill>
              <a:latin typeface="Calibri" panose="020F0502020204030204" pitchFamily="34" charset="0"/>
              <a:cs typeface="Calibri" panose="020F0502020204030204" pitchFamily="34" charset="0"/>
            </a:endParaRPr>
          </a:p>
        </p:txBody>
      </p:sp>
      <p:sp>
        <p:nvSpPr>
          <p:cNvPr id="6" name="Rettangolo 1"/>
          <p:cNvSpPr>
            <a:spLocks noChangeArrowheads="1"/>
          </p:cNvSpPr>
          <p:nvPr/>
        </p:nvSpPr>
        <p:spPr bwMode="auto">
          <a:xfrm>
            <a:off x="395288" y="900009"/>
            <a:ext cx="847288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600" b="1" dirty="0" smtClean="0"/>
              <a:t>Chi desidera </a:t>
            </a:r>
            <a:r>
              <a:rPr lang="it-IT" altLang="it-IT" sz="1600" b="1" dirty="0"/>
              <a:t>ottenere un’Identità Digitale, si dovrà rivolgere ad uno dei Gestori di Identità Digitale </a:t>
            </a:r>
            <a:r>
              <a:rPr lang="it-IT" altLang="it-IT" sz="1600" b="1" dirty="0" smtClean="0"/>
              <a:t>accreditati, </a:t>
            </a:r>
            <a:r>
              <a:rPr lang="it-IT" altLang="it-IT" sz="1600" b="1" dirty="0" smtClean="0">
                <a:solidFill>
                  <a:schemeClr val="accent3">
                    <a:lumMod val="75000"/>
                  </a:schemeClr>
                </a:solidFill>
              </a:rPr>
              <a:t>per essere identificati con certezza</a:t>
            </a:r>
            <a:r>
              <a:rPr lang="it-IT" altLang="it-IT" sz="1600" b="1" dirty="0" smtClean="0">
                <a:solidFill>
                  <a:schemeClr val="accent2"/>
                </a:solidFill>
              </a:rPr>
              <a:t>.</a:t>
            </a:r>
            <a:endParaRPr lang="it-IT" altLang="it-IT" sz="1600" b="1" dirty="0">
              <a:solidFill>
                <a:schemeClr val="accent2"/>
              </a:solidFill>
            </a:endParaRPr>
          </a:p>
        </p:txBody>
      </p:sp>
      <p:sp>
        <p:nvSpPr>
          <p:cNvPr id="7" name="Rettangolo arrotondato 6"/>
          <p:cNvSpPr/>
          <p:nvPr/>
        </p:nvSpPr>
        <p:spPr>
          <a:xfrm>
            <a:off x="250825" y="900008"/>
            <a:ext cx="8617347" cy="584775"/>
          </a:xfrm>
          <a:prstGeom prst="roundRect">
            <a:avLst/>
          </a:prstGeom>
          <a:noFill/>
          <a:ln w="25400">
            <a:solidFill>
              <a:schemeClr val="accent3">
                <a:lumMod val="60000"/>
                <a:lumOff val="40000"/>
              </a:schemeClr>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Clr>
                <a:srgbClr val="FF0000"/>
              </a:buClr>
              <a:buSzPct val="50000"/>
              <a:defRPr/>
            </a:pPr>
            <a:endParaRPr lang="it-IT" sz="1200" dirty="0">
              <a:solidFill>
                <a:srgbClr val="000000"/>
              </a:solidFill>
              <a:latin typeface="Calibri" panose="020F0502020204030204" pitchFamily="34" charset="0"/>
              <a:cs typeface="Calibri" panose="020F0502020204030204" pitchFamily="34" charset="0"/>
            </a:endParaRPr>
          </a:p>
        </p:txBody>
      </p:sp>
      <p:sp>
        <p:nvSpPr>
          <p:cNvPr id="8" name="Rettangolo arrotondato 7"/>
          <p:cNvSpPr/>
          <p:nvPr/>
        </p:nvSpPr>
        <p:spPr>
          <a:xfrm>
            <a:off x="2411760" y="1700808"/>
            <a:ext cx="4320480" cy="41940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2000" b="1" dirty="0">
              <a:latin typeface="Calibri" panose="020F0502020204030204" pitchFamily="34" charset="0"/>
              <a:cs typeface="Calibri" panose="020F0502020204030204" pitchFamily="34" charset="0"/>
            </a:endParaRPr>
          </a:p>
        </p:txBody>
      </p:sp>
      <p:sp>
        <p:nvSpPr>
          <p:cNvPr id="9" name="CasellaDiTesto 27"/>
          <p:cNvSpPr txBox="1">
            <a:spLocks noChangeArrowheads="1"/>
          </p:cNvSpPr>
          <p:nvPr/>
        </p:nvSpPr>
        <p:spPr bwMode="auto">
          <a:xfrm>
            <a:off x="2195736" y="1762159"/>
            <a:ext cx="468052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FF0000"/>
              </a:buClr>
              <a:buSzPct val="50000"/>
            </a:pPr>
            <a:r>
              <a:rPr lang="it-IT" altLang="it-IT" sz="1600" b="1" dirty="0">
                <a:solidFill>
                  <a:schemeClr val="bg1"/>
                </a:solidFill>
              </a:rPr>
              <a:t>Identificazione e rilascio dell’identità</a:t>
            </a:r>
          </a:p>
        </p:txBody>
      </p:sp>
      <p:sp>
        <p:nvSpPr>
          <p:cNvPr id="10" name="Rettangolo 9"/>
          <p:cNvSpPr/>
          <p:nvPr/>
        </p:nvSpPr>
        <p:spPr>
          <a:xfrm>
            <a:off x="395288" y="2214224"/>
            <a:ext cx="8280400" cy="3724096"/>
          </a:xfrm>
          <a:prstGeom prst="rect">
            <a:avLst/>
          </a:prstGeom>
        </p:spPr>
        <p:txBody>
          <a:bodyPr>
            <a:spAutoFit/>
          </a:bodyPr>
          <a:lstStyle/>
          <a:p>
            <a:pPr marL="342900" indent="-342900" algn="just">
              <a:buClr>
                <a:srgbClr val="C00000"/>
              </a:buClr>
              <a:buFont typeface="+mj-lt"/>
              <a:buAutoNum type="arabicParenR"/>
              <a:defRPr/>
            </a:pPr>
            <a:r>
              <a:rPr lang="it-IT" b="1" dirty="0" smtClean="0">
                <a:solidFill>
                  <a:schemeClr val="accent3">
                    <a:lumMod val="75000"/>
                  </a:schemeClr>
                </a:solidFill>
                <a:latin typeface="Arial" panose="020B0604020202020204" pitchFamily="34" charset="0"/>
                <a:cs typeface="Arial" panose="020B0604020202020204" pitchFamily="34" charset="0"/>
              </a:rPr>
              <a:t>De </a:t>
            </a:r>
            <a:r>
              <a:rPr lang="it-IT" b="1" dirty="0" err="1">
                <a:solidFill>
                  <a:schemeClr val="accent3">
                    <a:lumMod val="75000"/>
                  </a:schemeClr>
                </a:solidFill>
                <a:latin typeface="Arial" panose="020B0604020202020204" pitchFamily="34" charset="0"/>
                <a:cs typeface="Arial" panose="020B0604020202020204" pitchFamily="34" charset="0"/>
              </a:rPr>
              <a:t>visu</a:t>
            </a:r>
            <a:r>
              <a:rPr lang="it-IT" dirty="0">
                <a:solidFill>
                  <a:schemeClr val="accent3">
                    <a:lumMod val="75000"/>
                  </a:schemeClr>
                </a:solidFill>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(esibizione a vista di un documento di identità valido e sottoscrizione </a:t>
            </a:r>
            <a:r>
              <a:rPr lang="it-IT" dirty="0" smtClean="0">
                <a:latin typeface="Arial" panose="020B0604020202020204" pitchFamily="34" charset="0"/>
                <a:cs typeface="Arial" panose="020B0604020202020204" pitchFamily="34" charset="0"/>
              </a:rPr>
              <a:t>della richiesta esplicita di </a:t>
            </a:r>
            <a:r>
              <a:rPr lang="it-IT" dirty="0">
                <a:latin typeface="Arial" panose="020B0604020202020204" pitchFamily="34" charset="0"/>
                <a:cs typeface="Arial" panose="020B0604020202020204" pitchFamily="34" charset="0"/>
              </a:rPr>
              <a:t>adesione a </a:t>
            </a:r>
            <a:r>
              <a:rPr lang="it-IT" dirty="0" smtClean="0">
                <a:latin typeface="Arial" panose="020B0604020202020204" pitchFamily="34" charset="0"/>
                <a:cs typeface="Arial" panose="020B0604020202020204" pitchFamily="34" charset="0"/>
              </a:rPr>
              <a:t>Identità Digitale SPID</a:t>
            </a:r>
            <a:r>
              <a:rPr lang="it-IT" dirty="0">
                <a:latin typeface="Arial" panose="020B0604020202020204" pitchFamily="34" charset="0"/>
                <a:cs typeface="Arial" panose="020B0604020202020204" pitchFamily="34" charset="0"/>
              </a:rPr>
              <a:t>)</a:t>
            </a:r>
          </a:p>
          <a:p>
            <a:pPr marL="342900" indent="-342900" algn="just">
              <a:buClr>
                <a:srgbClr val="C00000"/>
              </a:buClr>
              <a:buFont typeface="+mj-lt"/>
              <a:buAutoNum type="arabicParenR"/>
              <a:defRPr/>
            </a:pPr>
            <a:r>
              <a:rPr lang="it-IT" dirty="0" smtClean="0">
                <a:latin typeface="Arial" panose="020B0604020202020204" pitchFamily="34" charset="0"/>
                <a:cs typeface="Arial" panose="020B0604020202020204" pitchFamily="34" charset="0"/>
              </a:rPr>
              <a:t>Con </a:t>
            </a:r>
            <a:r>
              <a:rPr lang="it-IT" b="1" dirty="0">
                <a:solidFill>
                  <a:schemeClr val="accent3">
                    <a:lumMod val="75000"/>
                  </a:schemeClr>
                </a:solidFill>
                <a:latin typeface="Arial" panose="020B0604020202020204" pitchFamily="34" charset="0"/>
                <a:cs typeface="Arial" panose="020B0604020202020204" pitchFamily="34" charset="0"/>
              </a:rPr>
              <a:t>CIE </a:t>
            </a:r>
            <a:r>
              <a:rPr lang="it-IT" dirty="0">
                <a:latin typeface="Arial" panose="020B0604020202020204" pitchFamily="34" charset="0"/>
                <a:cs typeface="Arial" panose="020B0604020202020204" pitchFamily="34" charset="0"/>
              </a:rPr>
              <a:t>(Carta di Identità Elettronica) o </a:t>
            </a:r>
            <a:r>
              <a:rPr lang="it-IT" b="1" dirty="0">
                <a:solidFill>
                  <a:schemeClr val="accent3">
                    <a:lumMod val="75000"/>
                  </a:schemeClr>
                </a:solidFill>
                <a:latin typeface="Arial" panose="020B0604020202020204" pitchFamily="34" charset="0"/>
                <a:cs typeface="Arial" panose="020B0604020202020204" pitchFamily="34" charset="0"/>
              </a:rPr>
              <a:t>CNS</a:t>
            </a:r>
            <a:r>
              <a:rPr lang="it-IT" dirty="0">
                <a:solidFill>
                  <a:srgbClr val="00B0F0"/>
                </a:solidFill>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(Carta Nazionale dei Servizi)</a:t>
            </a:r>
          </a:p>
          <a:p>
            <a:pPr marL="342900" indent="-342900" algn="just">
              <a:buClr>
                <a:srgbClr val="C00000"/>
              </a:buClr>
              <a:buFont typeface="+mj-lt"/>
              <a:buAutoNum type="arabicParenR"/>
              <a:defRPr/>
            </a:pPr>
            <a:r>
              <a:rPr lang="it-IT" dirty="0" smtClean="0">
                <a:latin typeface="Arial" panose="020B0604020202020204" pitchFamily="34" charset="0"/>
                <a:cs typeface="Arial" panose="020B0604020202020204" pitchFamily="34" charset="0"/>
              </a:rPr>
              <a:t>Con </a:t>
            </a:r>
            <a:r>
              <a:rPr lang="it-IT" b="1" dirty="0">
                <a:solidFill>
                  <a:schemeClr val="accent3">
                    <a:lumMod val="75000"/>
                  </a:schemeClr>
                </a:solidFill>
                <a:latin typeface="Arial" panose="020B0604020202020204" pitchFamily="34" charset="0"/>
                <a:cs typeface="Arial" panose="020B0604020202020204" pitchFamily="34" charset="0"/>
              </a:rPr>
              <a:t>altra identità SPID</a:t>
            </a:r>
            <a:endParaRPr lang="it-IT" dirty="0">
              <a:solidFill>
                <a:schemeClr val="accent3">
                  <a:lumMod val="75000"/>
                </a:schemeClr>
              </a:solidFill>
              <a:latin typeface="Arial" panose="020B0604020202020204" pitchFamily="34" charset="0"/>
              <a:cs typeface="Arial" panose="020B0604020202020204" pitchFamily="34" charset="0"/>
            </a:endParaRPr>
          </a:p>
          <a:p>
            <a:pPr marL="342900" indent="-342900" algn="just">
              <a:buClr>
                <a:srgbClr val="C00000"/>
              </a:buClr>
              <a:buFont typeface="+mj-lt"/>
              <a:buAutoNum type="arabicParenR"/>
              <a:defRPr/>
            </a:pPr>
            <a:r>
              <a:rPr lang="it-IT" dirty="0" smtClean="0">
                <a:latin typeface="Arial" panose="020B0604020202020204" pitchFamily="34" charset="0"/>
                <a:cs typeface="Arial" panose="020B0604020202020204" pitchFamily="34" charset="0"/>
              </a:rPr>
              <a:t>Sottoscrizione della richiesta di ID SPID </a:t>
            </a:r>
            <a:r>
              <a:rPr lang="it-IT" b="1" dirty="0" smtClean="0">
                <a:solidFill>
                  <a:schemeClr val="accent3">
                    <a:lumMod val="75000"/>
                  </a:schemeClr>
                </a:solidFill>
                <a:latin typeface="Arial" panose="020B0604020202020204" pitchFamily="34" charset="0"/>
                <a:cs typeface="Arial" panose="020B0604020202020204" pitchFamily="34" charset="0"/>
              </a:rPr>
              <a:t>con Firma digitale o Firma elettronica qualificata </a:t>
            </a:r>
          </a:p>
          <a:p>
            <a:pPr marL="342900" indent="-342900" algn="just">
              <a:buClr>
                <a:srgbClr val="C00000"/>
              </a:buClr>
              <a:buFont typeface="+mj-lt"/>
              <a:buAutoNum type="arabicParenR"/>
              <a:defRPr/>
            </a:pPr>
            <a:r>
              <a:rPr lang="it-IT" dirty="0" smtClean="0">
                <a:latin typeface="Arial" panose="020B0604020202020204" pitchFamily="34" charset="0"/>
                <a:cs typeface="Arial" panose="020B0604020202020204" pitchFamily="34" charset="0"/>
              </a:rPr>
              <a:t>Con</a:t>
            </a:r>
            <a:r>
              <a:rPr lang="it-IT" b="1" dirty="0" smtClean="0">
                <a:latin typeface="Arial" panose="020B0604020202020204" pitchFamily="34" charset="0"/>
                <a:cs typeface="Arial" panose="020B0604020202020204" pitchFamily="34" charset="0"/>
              </a:rPr>
              <a:t> </a:t>
            </a:r>
            <a:r>
              <a:rPr lang="it-IT" b="1" dirty="0" smtClean="0">
                <a:solidFill>
                  <a:schemeClr val="accent3">
                    <a:lumMod val="75000"/>
                  </a:schemeClr>
                </a:solidFill>
                <a:latin typeface="Arial" panose="020B0604020202020204" pitchFamily="34" charset="0"/>
                <a:cs typeface="Arial" panose="020B0604020202020204" pitchFamily="34" charset="0"/>
              </a:rPr>
              <a:t>altri sistemi informatici di identificazione </a:t>
            </a:r>
            <a:r>
              <a:rPr lang="it-IT" dirty="0" smtClean="0">
                <a:latin typeface="Arial" panose="020B0604020202020204" pitchFamily="34" charset="0"/>
                <a:cs typeface="Arial" panose="020B0604020202020204" pitchFamily="34" charset="0"/>
              </a:rPr>
              <a:t>preesistenti all’introduzione di SPID, </a:t>
            </a:r>
            <a:r>
              <a:rPr lang="it-IT" b="1" dirty="0" smtClean="0">
                <a:solidFill>
                  <a:schemeClr val="accent3">
                    <a:lumMod val="75000"/>
                  </a:schemeClr>
                </a:solidFill>
                <a:latin typeface="Arial" panose="020B0604020202020204" pitchFamily="34" charset="0"/>
                <a:cs typeface="Arial" panose="020B0604020202020204" pitchFamily="34" charset="0"/>
              </a:rPr>
              <a:t>riconosciuti validi da AGID</a:t>
            </a:r>
            <a:endParaRPr lang="it-IT" dirty="0" smtClean="0">
              <a:solidFill>
                <a:schemeClr val="accent3">
                  <a:lumMod val="75000"/>
                </a:schemeClr>
              </a:solidFill>
              <a:latin typeface="Arial" panose="020B0604020202020204" pitchFamily="34" charset="0"/>
              <a:cs typeface="Arial" panose="020B0604020202020204" pitchFamily="34" charset="0"/>
            </a:endParaRPr>
          </a:p>
          <a:p>
            <a:pPr algn="just">
              <a:buClr>
                <a:srgbClr val="C00000"/>
              </a:buClr>
              <a:defRPr/>
            </a:pPr>
            <a:endParaRPr lang="it-IT" sz="1200" dirty="0">
              <a:latin typeface="Arial" panose="020B0604020202020204" pitchFamily="34" charset="0"/>
              <a:cs typeface="Arial" panose="020B0604020202020204" pitchFamily="34" charset="0"/>
            </a:endParaRPr>
          </a:p>
          <a:p>
            <a:pPr algn="just">
              <a:buClr>
                <a:srgbClr val="C00000"/>
              </a:buClr>
              <a:defRPr/>
            </a:pPr>
            <a:r>
              <a:rPr lang="it-IT" sz="1600" dirty="0" smtClean="0">
                <a:latin typeface="Arial" panose="020B0604020202020204" pitchFamily="34" charset="0"/>
                <a:cs typeface="Arial" panose="020B0604020202020204" pitchFamily="34" charset="0"/>
              </a:rPr>
              <a:t>I Gestori </a:t>
            </a:r>
            <a:r>
              <a:rPr lang="it-IT" sz="1600" dirty="0">
                <a:latin typeface="Arial" panose="020B0604020202020204" pitchFamily="34" charset="0"/>
                <a:cs typeface="Arial" panose="020B0604020202020204" pitchFamily="34" charset="0"/>
              </a:rPr>
              <a:t>dell'identità digitale devono </a:t>
            </a:r>
            <a:r>
              <a:rPr lang="it-IT" sz="1600" b="1" dirty="0">
                <a:solidFill>
                  <a:schemeClr val="accent3">
                    <a:lumMod val="75000"/>
                  </a:schemeClr>
                </a:solidFill>
                <a:latin typeface="Arial" panose="020B0604020202020204" pitchFamily="34" charset="0"/>
                <a:cs typeface="Arial" panose="020B0604020202020204" pitchFamily="34" charset="0"/>
              </a:rPr>
              <a:t>conservare per 20 anni</a:t>
            </a:r>
            <a:r>
              <a:rPr lang="it-IT" sz="1600" dirty="0">
                <a:latin typeface="Arial" panose="020B0604020202020204" pitchFamily="34" charset="0"/>
                <a:cs typeface="Arial" panose="020B0604020202020204" pitchFamily="34" charset="0"/>
              </a:rPr>
              <a:t>, dalla scadenza o dalla revoca della Identità digitale:</a:t>
            </a:r>
          </a:p>
          <a:p>
            <a:pPr marL="179388" indent="-179388" algn="just">
              <a:buClr>
                <a:srgbClr val="C00000"/>
              </a:buClr>
              <a:buFont typeface="Arial" panose="020B0604020202020204" pitchFamily="34" charset="0"/>
              <a:buChar char="•"/>
              <a:defRPr/>
            </a:pPr>
            <a:r>
              <a:rPr lang="it-IT" sz="1600" dirty="0">
                <a:latin typeface="Arial" panose="020B0604020202020204" pitchFamily="34" charset="0"/>
                <a:cs typeface="Arial" panose="020B0604020202020204" pitchFamily="34" charset="0"/>
              </a:rPr>
              <a:t>copia per immagine del documento di identità esibito e del modulo (caso 1)</a:t>
            </a:r>
          </a:p>
          <a:p>
            <a:pPr marL="179388" indent="-179388" algn="just">
              <a:buClr>
                <a:srgbClr val="C00000"/>
              </a:buClr>
              <a:buFont typeface="Arial" panose="020B0604020202020204" pitchFamily="34" charset="0"/>
              <a:buChar char="•"/>
              <a:defRPr/>
            </a:pPr>
            <a:r>
              <a:rPr lang="it-IT" sz="1600" dirty="0">
                <a:latin typeface="Arial" panose="020B0604020202020204" pitchFamily="34" charset="0"/>
                <a:cs typeface="Arial" panose="020B0604020202020204" pitchFamily="34" charset="0"/>
              </a:rPr>
              <a:t>copia del log della transazione (casi 2, 3 e 5)</a:t>
            </a:r>
          </a:p>
          <a:p>
            <a:pPr marL="179388" indent="-179388" algn="just">
              <a:buClr>
                <a:srgbClr val="C00000"/>
              </a:buClr>
              <a:buFont typeface="Arial" panose="020B0604020202020204" pitchFamily="34" charset="0"/>
              <a:buChar char="•"/>
              <a:defRPr/>
            </a:pPr>
            <a:r>
              <a:rPr lang="it-IT" sz="1600" dirty="0">
                <a:latin typeface="Arial" panose="020B0604020202020204" pitchFamily="34" charset="0"/>
                <a:cs typeface="Arial" panose="020B0604020202020204" pitchFamily="34" charset="0"/>
              </a:rPr>
              <a:t>il modulo firmato digitalmente (caso 4)</a:t>
            </a:r>
          </a:p>
        </p:txBody>
      </p:sp>
    </p:spTree>
    <p:extLst>
      <p:ext uri="{BB962C8B-B14F-4D97-AF65-F5344CB8AC3E}">
        <p14:creationId xmlns:p14="http://schemas.microsoft.com/office/powerpoint/2010/main" xmlns="" val="35215309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ltLang="it-IT" sz="2800" b="1" dirty="0" smtClean="0"/>
              <a:t>La verifica dell’ID SPID per l’accesso ai servizi on line</a:t>
            </a:r>
            <a:endParaRPr lang="it-IT"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73953" y="1044347"/>
            <a:ext cx="1075343" cy="10765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ttangolo arrotondato 5"/>
          <p:cNvSpPr/>
          <p:nvPr/>
        </p:nvSpPr>
        <p:spPr>
          <a:xfrm>
            <a:off x="378622" y="4943334"/>
            <a:ext cx="1521354" cy="688825"/>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r">
              <a:defRPr/>
            </a:pPr>
            <a:endParaRPr lang="it-IT" sz="1600" dirty="0"/>
          </a:p>
        </p:txBody>
      </p:sp>
      <p:pic>
        <p:nvPicPr>
          <p:cNvPr id="7" name="Immagin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1963" y="5013176"/>
            <a:ext cx="135572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descr="C:\Users\Raffaele\Pictures\Raccolta multimediale Microsoft\j043394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1580" y="1044347"/>
            <a:ext cx="1008062"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ttangolo 1"/>
          <p:cNvSpPr>
            <a:spLocks noChangeArrowheads="1"/>
          </p:cNvSpPr>
          <p:nvPr/>
        </p:nvSpPr>
        <p:spPr bwMode="auto">
          <a:xfrm>
            <a:off x="344439" y="2190294"/>
            <a:ext cx="11160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ltLang="it-IT" sz="1400" b="1" dirty="0" smtClean="0"/>
              <a:t>UTENTE</a:t>
            </a:r>
            <a:endParaRPr lang="it-IT" altLang="it-IT" sz="1600" dirty="0">
              <a:latin typeface="Franklin Gothic Book" pitchFamily="34" charset="0"/>
            </a:endParaRPr>
          </a:p>
        </p:txBody>
      </p:sp>
      <p:sp>
        <p:nvSpPr>
          <p:cNvPr id="10" name="Rettangolo 1"/>
          <p:cNvSpPr>
            <a:spLocks noChangeArrowheads="1"/>
          </p:cNvSpPr>
          <p:nvPr/>
        </p:nvSpPr>
        <p:spPr bwMode="auto">
          <a:xfrm>
            <a:off x="3542998" y="3265820"/>
            <a:ext cx="163155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ltLang="it-IT" sz="1400" b="1" dirty="0" smtClean="0"/>
              <a:t>FORNITORE DEL SERVIZIO</a:t>
            </a:r>
            <a:endParaRPr lang="it-IT" altLang="it-IT" sz="1600" dirty="0">
              <a:latin typeface="Franklin Gothic Book" pitchFamily="34" charset="0"/>
            </a:endParaRPr>
          </a:p>
        </p:txBody>
      </p:sp>
      <p:sp>
        <p:nvSpPr>
          <p:cNvPr id="11" name="Rettangolo 1"/>
          <p:cNvSpPr>
            <a:spLocks noChangeArrowheads="1"/>
          </p:cNvSpPr>
          <p:nvPr/>
        </p:nvSpPr>
        <p:spPr bwMode="auto">
          <a:xfrm>
            <a:off x="7380310" y="2082672"/>
            <a:ext cx="166262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ltLang="it-IT" sz="1400" b="1" dirty="0" smtClean="0"/>
              <a:t>SERVIZIO ONLINE</a:t>
            </a:r>
            <a:endParaRPr lang="it-IT" altLang="it-IT" sz="1600" dirty="0">
              <a:latin typeface="Franklin Gothic Book" pitchFamily="34" charset="0"/>
            </a:endParaRPr>
          </a:p>
        </p:txBody>
      </p:sp>
      <p:sp>
        <p:nvSpPr>
          <p:cNvPr id="12" name="Rettangolo 1"/>
          <p:cNvSpPr>
            <a:spLocks noChangeArrowheads="1"/>
          </p:cNvSpPr>
          <p:nvPr/>
        </p:nvSpPr>
        <p:spPr bwMode="auto">
          <a:xfrm>
            <a:off x="301481" y="5642084"/>
            <a:ext cx="182224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FF0000"/>
              </a:buClr>
              <a:buSzPct val="50000"/>
            </a:pPr>
            <a:r>
              <a:rPr lang="it-IT" altLang="it-IT" sz="1400" b="1" dirty="0" smtClean="0"/>
              <a:t>GESTORE IDENTITÀ DIGITALI</a:t>
            </a:r>
            <a:endParaRPr lang="it-IT" altLang="it-IT" sz="1400" b="1" dirty="0"/>
          </a:p>
        </p:txBody>
      </p:sp>
      <p:sp>
        <p:nvSpPr>
          <p:cNvPr id="13" name="Rettangolo 1"/>
          <p:cNvSpPr>
            <a:spLocks noChangeArrowheads="1"/>
          </p:cNvSpPr>
          <p:nvPr/>
        </p:nvSpPr>
        <p:spPr bwMode="auto">
          <a:xfrm>
            <a:off x="6444208" y="5645368"/>
            <a:ext cx="232287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buClr>
                <a:srgbClr val="FF0000"/>
              </a:buClr>
              <a:buSzPct val="50000"/>
            </a:pPr>
            <a:r>
              <a:rPr lang="it-IT" altLang="it-IT" sz="1400" b="1" dirty="0" smtClean="0"/>
              <a:t>GESTORE DI </a:t>
            </a:r>
          </a:p>
          <a:p>
            <a:pPr algn="r">
              <a:buClr>
                <a:srgbClr val="FF0000"/>
              </a:buClr>
              <a:buSzPct val="50000"/>
            </a:pPr>
            <a:r>
              <a:rPr lang="it-IT" altLang="it-IT" sz="1400" b="1" dirty="0" smtClean="0"/>
              <a:t>ATTRIBUTI QUALIFICATI</a:t>
            </a:r>
            <a:endParaRPr lang="it-IT" altLang="it-IT" sz="1400" b="1" dirty="0"/>
          </a:p>
        </p:txBody>
      </p:sp>
      <p:sp>
        <p:nvSpPr>
          <p:cNvPr id="14" name="Rettangolo arrotondato 13"/>
          <p:cNvSpPr/>
          <p:nvPr/>
        </p:nvSpPr>
        <p:spPr>
          <a:xfrm>
            <a:off x="7074779" y="4941168"/>
            <a:ext cx="1521354" cy="688825"/>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r">
              <a:defRPr/>
            </a:pPr>
            <a:endParaRPr lang="it-IT" sz="1600" dirty="0"/>
          </a:p>
        </p:txBody>
      </p:sp>
      <p:pic>
        <p:nvPicPr>
          <p:cNvPr id="15" name="Immagin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7999" y="4978398"/>
            <a:ext cx="1355725"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05549" y="4982844"/>
            <a:ext cx="552450" cy="3444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Immagine 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92204" y="5226529"/>
            <a:ext cx="565150" cy="471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uppo 17"/>
          <p:cNvGrpSpPr/>
          <p:nvPr/>
        </p:nvGrpSpPr>
        <p:grpSpPr>
          <a:xfrm>
            <a:off x="1403648" y="2214259"/>
            <a:ext cx="2103437" cy="350645"/>
            <a:chOff x="1547664" y="2286267"/>
            <a:chExt cx="2103437" cy="350645"/>
          </a:xfrm>
        </p:grpSpPr>
        <p:cxnSp>
          <p:nvCxnSpPr>
            <p:cNvPr id="19" name="Connettore 2 18"/>
            <p:cNvCxnSpPr/>
            <p:nvPr/>
          </p:nvCxnSpPr>
          <p:spPr>
            <a:xfrm>
              <a:off x="1547664" y="2466914"/>
              <a:ext cx="2103437"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0" name="Ovale 19"/>
            <p:cNvSpPr/>
            <p:nvPr/>
          </p:nvSpPr>
          <p:spPr>
            <a:xfrm>
              <a:off x="2369816" y="2286267"/>
              <a:ext cx="360040" cy="350645"/>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1400" dirty="0"/>
                <a:t>1</a:t>
              </a:r>
            </a:p>
          </p:txBody>
        </p:sp>
      </p:grpSp>
      <p:sp>
        <p:nvSpPr>
          <p:cNvPr id="21" name="Rettangolo 1"/>
          <p:cNvSpPr>
            <a:spLocks noChangeArrowheads="1"/>
          </p:cNvSpPr>
          <p:nvPr/>
        </p:nvSpPr>
        <p:spPr bwMode="auto">
          <a:xfrm>
            <a:off x="1460451" y="1044347"/>
            <a:ext cx="2103437"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200" b="1" dirty="0" smtClean="0"/>
              <a:t>L’utente </a:t>
            </a:r>
            <a:r>
              <a:rPr lang="it-IT" altLang="it-IT" sz="1200" b="1" dirty="0"/>
              <a:t>richiede </a:t>
            </a:r>
            <a:r>
              <a:rPr lang="it-IT" altLang="it-IT" sz="1200" b="1" dirty="0" smtClean="0"/>
              <a:t>l’accesso a un </a:t>
            </a:r>
            <a:r>
              <a:rPr lang="it-IT" altLang="it-IT" sz="1200" b="1" dirty="0"/>
              <a:t>servizio, fornendo </a:t>
            </a:r>
            <a:r>
              <a:rPr lang="it-IT" altLang="it-IT" sz="1200" b="1" dirty="0" smtClean="0"/>
              <a:t>la sua ID SPID e indicando il corrispondente gestore dell’ID</a:t>
            </a:r>
            <a:endParaRPr lang="it-IT" altLang="it-IT" sz="1200" b="1" dirty="0"/>
          </a:p>
        </p:txBody>
      </p:sp>
      <p:sp>
        <p:nvSpPr>
          <p:cNvPr id="22" name="Rettangolo 1"/>
          <p:cNvSpPr>
            <a:spLocks noChangeArrowheads="1"/>
          </p:cNvSpPr>
          <p:nvPr/>
        </p:nvSpPr>
        <p:spPr bwMode="auto">
          <a:xfrm>
            <a:off x="1372372" y="3781489"/>
            <a:ext cx="261461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200" b="1" dirty="0" smtClean="0"/>
              <a:t>Il </a:t>
            </a:r>
            <a:r>
              <a:rPr lang="it-IT" altLang="it-IT" sz="1200" b="1" dirty="0"/>
              <a:t>fornitore del servizio inoltra la richiesta di autenticazione al gestore </a:t>
            </a:r>
            <a:r>
              <a:rPr lang="it-IT" altLang="it-IT" sz="1200" b="1" dirty="0" smtClean="0"/>
              <a:t>dell’ID, che  effettua le necessarie verifiche e restituisce l’esito</a:t>
            </a:r>
            <a:endParaRPr lang="it-IT" altLang="it-IT" sz="1200" b="1" dirty="0"/>
          </a:p>
        </p:txBody>
      </p:sp>
      <p:sp>
        <p:nvSpPr>
          <p:cNvPr id="23" name="Rettangolo 1"/>
          <p:cNvSpPr>
            <a:spLocks noChangeArrowheads="1"/>
          </p:cNvSpPr>
          <p:nvPr/>
        </p:nvSpPr>
        <p:spPr bwMode="auto">
          <a:xfrm>
            <a:off x="5080345" y="3743384"/>
            <a:ext cx="251599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it-IT" altLang="it-IT" sz="1200" b="1" dirty="0" smtClean="0"/>
              <a:t>Se all’ID sono collegati attributi qualificati, il relativo gestore effettua le necessarie verifiche e restituisce l’esito al fornitore del servizio </a:t>
            </a:r>
            <a:endParaRPr lang="it-IT" altLang="it-IT" sz="1200" b="1" dirty="0"/>
          </a:p>
        </p:txBody>
      </p:sp>
      <p:sp>
        <p:nvSpPr>
          <p:cNvPr id="24" name="Rettangolo 1"/>
          <p:cNvSpPr>
            <a:spLocks noChangeArrowheads="1"/>
          </p:cNvSpPr>
          <p:nvPr/>
        </p:nvSpPr>
        <p:spPr bwMode="auto">
          <a:xfrm>
            <a:off x="5600945" y="1044347"/>
            <a:ext cx="19367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it-IT" altLang="it-IT" sz="1200" b="1" dirty="0" smtClean="0"/>
              <a:t>L’utente </a:t>
            </a:r>
            <a:r>
              <a:rPr lang="it-IT" altLang="it-IT" sz="1200" b="1" dirty="0"/>
              <a:t>autenticato </a:t>
            </a:r>
            <a:r>
              <a:rPr lang="it-IT" altLang="it-IT" sz="1200" b="1" dirty="0" smtClean="0"/>
              <a:t>può accedere ai contenuti del servizio</a:t>
            </a:r>
            <a:endParaRPr lang="it-IT" altLang="it-IT" sz="1200" b="1" dirty="0"/>
          </a:p>
        </p:txBody>
      </p:sp>
      <p:grpSp>
        <p:nvGrpSpPr>
          <p:cNvPr id="4" name="Gruppo 24"/>
          <p:cNvGrpSpPr/>
          <p:nvPr/>
        </p:nvGrpSpPr>
        <p:grpSpPr>
          <a:xfrm>
            <a:off x="3712703" y="2164855"/>
            <a:ext cx="1382630" cy="1120129"/>
            <a:chOff x="2402174" y="3664023"/>
            <a:chExt cx="1382630" cy="1120129"/>
          </a:xfrm>
        </p:grpSpPr>
        <p:grpSp>
          <p:nvGrpSpPr>
            <p:cNvPr id="18" name="Gruppo 25"/>
            <p:cNvGrpSpPr/>
            <p:nvPr/>
          </p:nvGrpSpPr>
          <p:grpSpPr>
            <a:xfrm>
              <a:off x="2805239" y="3704939"/>
              <a:ext cx="979565" cy="965206"/>
              <a:chOff x="2251673" y="3682321"/>
              <a:chExt cx="979565" cy="965206"/>
            </a:xfrm>
          </p:grpSpPr>
          <p:sp>
            <p:nvSpPr>
              <p:cNvPr id="66" name="AutoShape 3"/>
              <p:cNvSpPr>
                <a:spLocks noChangeAspect="1" noChangeArrowheads="1" noTextEdit="1"/>
              </p:cNvSpPr>
              <p:nvPr/>
            </p:nvSpPr>
            <p:spPr bwMode="auto">
              <a:xfrm>
                <a:off x="2251673" y="3682321"/>
                <a:ext cx="979565" cy="965206"/>
              </a:xfrm>
              <a:custGeom>
                <a:avLst/>
                <a:gdLst>
                  <a:gd name="connsiteX0" fmla="*/ 0 w 899319"/>
                  <a:gd name="connsiteY0" fmla="*/ 0 h 911225"/>
                  <a:gd name="connsiteX1" fmla="*/ 899319 w 899319"/>
                  <a:gd name="connsiteY1" fmla="*/ 0 h 911225"/>
                  <a:gd name="connsiteX2" fmla="*/ 899319 w 899319"/>
                  <a:gd name="connsiteY2" fmla="*/ 911225 h 911225"/>
                  <a:gd name="connsiteX3" fmla="*/ 0 w 899319"/>
                  <a:gd name="connsiteY3" fmla="*/ 911225 h 911225"/>
                  <a:gd name="connsiteX4" fmla="*/ 0 w 899319"/>
                  <a:gd name="connsiteY4" fmla="*/ 0 h 911225"/>
                  <a:gd name="connsiteX0" fmla="*/ 0 w 899319"/>
                  <a:gd name="connsiteY0" fmla="*/ 0 h 911225"/>
                  <a:gd name="connsiteX1" fmla="*/ 717890 w 899319"/>
                  <a:gd name="connsiteY1" fmla="*/ 130629 h 911225"/>
                  <a:gd name="connsiteX2" fmla="*/ 899319 w 899319"/>
                  <a:gd name="connsiteY2" fmla="*/ 911225 h 911225"/>
                  <a:gd name="connsiteX3" fmla="*/ 0 w 899319"/>
                  <a:gd name="connsiteY3" fmla="*/ 911225 h 911225"/>
                  <a:gd name="connsiteX4" fmla="*/ 0 w 899319"/>
                  <a:gd name="connsiteY4" fmla="*/ 0 h 911225"/>
                  <a:gd name="connsiteX0" fmla="*/ 0 w 899319"/>
                  <a:gd name="connsiteY0" fmla="*/ 0 h 911225"/>
                  <a:gd name="connsiteX1" fmla="*/ 717890 w 899319"/>
                  <a:gd name="connsiteY1" fmla="*/ 130629 h 911225"/>
                  <a:gd name="connsiteX2" fmla="*/ 899319 w 899319"/>
                  <a:gd name="connsiteY2" fmla="*/ 911225 h 911225"/>
                  <a:gd name="connsiteX3" fmla="*/ 0 w 899319"/>
                  <a:gd name="connsiteY3" fmla="*/ 911225 h 911225"/>
                  <a:gd name="connsiteX4" fmla="*/ 0 w 899319"/>
                  <a:gd name="connsiteY4" fmla="*/ 0 h 911225"/>
                  <a:gd name="connsiteX0" fmla="*/ 0 w 899319"/>
                  <a:gd name="connsiteY0" fmla="*/ 0 h 911225"/>
                  <a:gd name="connsiteX1" fmla="*/ 717890 w 899319"/>
                  <a:gd name="connsiteY1" fmla="*/ 130629 h 911225"/>
                  <a:gd name="connsiteX2" fmla="*/ 899319 w 899319"/>
                  <a:gd name="connsiteY2" fmla="*/ 911225 h 911225"/>
                  <a:gd name="connsiteX3" fmla="*/ 0 w 899319"/>
                  <a:gd name="connsiteY3" fmla="*/ 911225 h 911225"/>
                  <a:gd name="connsiteX4" fmla="*/ 0 w 899319"/>
                  <a:gd name="connsiteY4" fmla="*/ 0 h 911225"/>
                  <a:gd name="connsiteX0" fmla="*/ 0 w 973278"/>
                  <a:gd name="connsiteY0" fmla="*/ 0 h 911225"/>
                  <a:gd name="connsiteX1" fmla="*/ 717890 w 973278"/>
                  <a:gd name="connsiteY1" fmla="*/ 130629 h 911225"/>
                  <a:gd name="connsiteX2" fmla="*/ 909007 w 973278"/>
                  <a:gd name="connsiteY2" fmla="*/ 445005 h 911225"/>
                  <a:gd name="connsiteX3" fmla="*/ 899319 w 973278"/>
                  <a:gd name="connsiteY3" fmla="*/ 911225 h 911225"/>
                  <a:gd name="connsiteX4" fmla="*/ 0 w 973278"/>
                  <a:gd name="connsiteY4" fmla="*/ 911225 h 911225"/>
                  <a:gd name="connsiteX5" fmla="*/ 0 w 973278"/>
                  <a:gd name="connsiteY5" fmla="*/ 0 h 911225"/>
                  <a:gd name="connsiteX0" fmla="*/ 0 w 973278"/>
                  <a:gd name="connsiteY0" fmla="*/ 0 h 911225"/>
                  <a:gd name="connsiteX1" fmla="*/ 717890 w 973278"/>
                  <a:gd name="connsiteY1" fmla="*/ 130629 h 911225"/>
                  <a:gd name="connsiteX2" fmla="*/ 909007 w 973278"/>
                  <a:gd name="connsiteY2" fmla="*/ 524833 h 911225"/>
                  <a:gd name="connsiteX3" fmla="*/ 899319 w 973278"/>
                  <a:gd name="connsiteY3" fmla="*/ 911225 h 911225"/>
                  <a:gd name="connsiteX4" fmla="*/ 0 w 973278"/>
                  <a:gd name="connsiteY4" fmla="*/ 911225 h 911225"/>
                  <a:gd name="connsiteX5" fmla="*/ 0 w 973278"/>
                  <a:gd name="connsiteY5" fmla="*/ 0 h 911225"/>
                  <a:gd name="connsiteX0" fmla="*/ 0 w 959349"/>
                  <a:gd name="connsiteY0" fmla="*/ 0 h 911225"/>
                  <a:gd name="connsiteX1" fmla="*/ 717890 w 959349"/>
                  <a:gd name="connsiteY1" fmla="*/ 130629 h 911225"/>
                  <a:gd name="connsiteX2" fmla="*/ 909007 w 959349"/>
                  <a:gd name="connsiteY2" fmla="*/ 524833 h 911225"/>
                  <a:gd name="connsiteX3" fmla="*/ 899319 w 959349"/>
                  <a:gd name="connsiteY3" fmla="*/ 911225 h 911225"/>
                  <a:gd name="connsiteX4" fmla="*/ 0 w 959349"/>
                  <a:gd name="connsiteY4" fmla="*/ 911225 h 911225"/>
                  <a:gd name="connsiteX5" fmla="*/ 0 w 959349"/>
                  <a:gd name="connsiteY5" fmla="*/ 0 h 911225"/>
                  <a:gd name="connsiteX0" fmla="*/ 0 w 909007"/>
                  <a:gd name="connsiteY0" fmla="*/ 0 h 911225"/>
                  <a:gd name="connsiteX1" fmla="*/ 717890 w 909007"/>
                  <a:gd name="connsiteY1" fmla="*/ 130629 h 911225"/>
                  <a:gd name="connsiteX2" fmla="*/ 909007 w 909007"/>
                  <a:gd name="connsiteY2" fmla="*/ 524833 h 911225"/>
                  <a:gd name="connsiteX3" fmla="*/ 899319 w 909007"/>
                  <a:gd name="connsiteY3" fmla="*/ 911225 h 911225"/>
                  <a:gd name="connsiteX4" fmla="*/ 0 w 909007"/>
                  <a:gd name="connsiteY4" fmla="*/ 911225 h 911225"/>
                  <a:gd name="connsiteX5" fmla="*/ 0 w 909007"/>
                  <a:gd name="connsiteY5" fmla="*/ 0 h 911225"/>
                  <a:gd name="connsiteX0" fmla="*/ 0 w 909007"/>
                  <a:gd name="connsiteY0" fmla="*/ 0 h 911225"/>
                  <a:gd name="connsiteX1" fmla="*/ 717890 w 909007"/>
                  <a:gd name="connsiteY1" fmla="*/ 130629 h 911225"/>
                  <a:gd name="connsiteX2" fmla="*/ 909007 w 909007"/>
                  <a:gd name="connsiteY2" fmla="*/ 524833 h 911225"/>
                  <a:gd name="connsiteX3" fmla="*/ 899319 w 909007"/>
                  <a:gd name="connsiteY3" fmla="*/ 911225 h 911225"/>
                  <a:gd name="connsiteX4" fmla="*/ 0 w 909007"/>
                  <a:gd name="connsiteY4" fmla="*/ 911225 h 911225"/>
                  <a:gd name="connsiteX5" fmla="*/ 0 w 909007"/>
                  <a:gd name="connsiteY5" fmla="*/ 0 h 911225"/>
                  <a:gd name="connsiteX0" fmla="*/ 0 w 909007"/>
                  <a:gd name="connsiteY0" fmla="*/ 0 h 911225"/>
                  <a:gd name="connsiteX1" fmla="*/ 717890 w 909007"/>
                  <a:gd name="connsiteY1" fmla="*/ 130629 h 911225"/>
                  <a:gd name="connsiteX2" fmla="*/ 909007 w 909007"/>
                  <a:gd name="connsiteY2" fmla="*/ 524833 h 911225"/>
                  <a:gd name="connsiteX3" fmla="*/ 812234 w 909007"/>
                  <a:gd name="connsiteY3" fmla="*/ 824140 h 911225"/>
                  <a:gd name="connsiteX4" fmla="*/ 0 w 909007"/>
                  <a:gd name="connsiteY4" fmla="*/ 911225 h 911225"/>
                  <a:gd name="connsiteX5" fmla="*/ 0 w 909007"/>
                  <a:gd name="connsiteY5" fmla="*/ 0 h 911225"/>
                  <a:gd name="connsiteX0" fmla="*/ 0 w 909007"/>
                  <a:gd name="connsiteY0" fmla="*/ 0 h 918192"/>
                  <a:gd name="connsiteX1" fmla="*/ 717890 w 909007"/>
                  <a:gd name="connsiteY1" fmla="*/ 130629 h 918192"/>
                  <a:gd name="connsiteX2" fmla="*/ 909007 w 909007"/>
                  <a:gd name="connsiteY2" fmla="*/ 524833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667090 w 909007"/>
                  <a:gd name="connsiteY1" fmla="*/ 203201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616290 w 909007"/>
                  <a:gd name="connsiteY1" fmla="*/ 134258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616290 w 909007"/>
                  <a:gd name="connsiteY1" fmla="*/ 134258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54428 w 909007"/>
                  <a:gd name="connsiteY0" fmla="*/ 0 h 943592"/>
                  <a:gd name="connsiteX1" fmla="*/ 616290 w 909007"/>
                  <a:gd name="connsiteY1" fmla="*/ 159658 h 943592"/>
                  <a:gd name="connsiteX2" fmla="*/ 909007 w 909007"/>
                  <a:gd name="connsiteY2" fmla="*/ 590147 h 943592"/>
                  <a:gd name="connsiteX3" fmla="*/ 812234 w 909007"/>
                  <a:gd name="connsiteY3" fmla="*/ 849540 h 943592"/>
                  <a:gd name="connsiteX4" fmla="*/ 0 w 909007"/>
                  <a:gd name="connsiteY4" fmla="*/ 936625 h 943592"/>
                  <a:gd name="connsiteX5" fmla="*/ 54428 w 909007"/>
                  <a:gd name="connsiteY5" fmla="*/ 0 h 943592"/>
                  <a:gd name="connsiteX0" fmla="*/ 119743 w 974322"/>
                  <a:gd name="connsiteY0" fmla="*/ 0 h 953888"/>
                  <a:gd name="connsiteX1" fmla="*/ 681605 w 974322"/>
                  <a:gd name="connsiteY1" fmla="*/ 159658 h 953888"/>
                  <a:gd name="connsiteX2" fmla="*/ 974322 w 974322"/>
                  <a:gd name="connsiteY2" fmla="*/ 590147 h 953888"/>
                  <a:gd name="connsiteX3" fmla="*/ 877549 w 974322"/>
                  <a:gd name="connsiteY3" fmla="*/ 849540 h 953888"/>
                  <a:gd name="connsiteX4" fmla="*/ 0 w 974322"/>
                  <a:gd name="connsiteY4" fmla="*/ 951140 h 953888"/>
                  <a:gd name="connsiteX5" fmla="*/ 119743 w 974322"/>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62385"/>
                  <a:gd name="connsiteX1" fmla="*/ 681605 w 1006979"/>
                  <a:gd name="connsiteY1" fmla="*/ 159658 h 962385"/>
                  <a:gd name="connsiteX2" fmla="*/ 1006979 w 1006979"/>
                  <a:gd name="connsiteY2" fmla="*/ 597404 h 962385"/>
                  <a:gd name="connsiteX3" fmla="*/ 746920 w 1006979"/>
                  <a:gd name="connsiteY3" fmla="*/ 874940 h 962385"/>
                  <a:gd name="connsiteX4" fmla="*/ 0 w 1006979"/>
                  <a:gd name="connsiteY4" fmla="*/ 951140 h 962385"/>
                  <a:gd name="connsiteX5" fmla="*/ 119743 w 1006979"/>
                  <a:gd name="connsiteY5" fmla="*/ 0 h 962385"/>
                  <a:gd name="connsiteX0" fmla="*/ 119743 w 1006979"/>
                  <a:gd name="connsiteY0" fmla="*/ 0 h 962385"/>
                  <a:gd name="connsiteX1" fmla="*/ 681605 w 1006979"/>
                  <a:gd name="connsiteY1" fmla="*/ 159658 h 962385"/>
                  <a:gd name="connsiteX2" fmla="*/ 1006979 w 1006979"/>
                  <a:gd name="connsiteY2" fmla="*/ 597404 h 962385"/>
                  <a:gd name="connsiteX3" fmla="*/ 746920 w 1006979"/>
                  <a:gd name="connsiteY3" fmla="*/ 874940 h 962385"/>
                  <a:gd name="connsiteX4" fmla="*/ 0 w 1006979"/>
                  <a:gd name="connsiteY4" fmla="*/ 951140 h 962385"/>
                  <a:gd name="connsiteX5" fmla="*/ 119743 w 1006979"/>
                  <a:gd name="connsiteY5" fmla="*/ 0 h 962385"/>
                  <a:gd name="connsiteX0" fmla="*/ 145143 w 1006979"/>
                  <a:gd name="connsiteY0" fmla="*/ 0 h 955128"/>
                  <a:gd name="connsiteX1" fmla="*/ 681605 w 1006979"/>
                  <a:gd name="connsiteY1" fmla="*/ 152401 h 955128"/>
                  <a:gd name="connsiteX2" fmla="*/ 1006979 w 1006979"/>
                  <a:gd name="connsiteY2" fmla="*/ 590147 h 955128"/>
                  <a:gd name="connsiteX3" fmla="*/ 746920 w 1006979"/>
                  <a:gd name="connsiteY3" fmla="*/ 867683 h 955128"/>
                  <a:gd name="connsiteX4" fmla="*/ 0 w 1006979"/>
                  <a:gd name="connsiteY4" fmla="*/ 943883 h 955128"/>
                  <a:gd name="connsiteX5" fmla="*/ 145143 w 1006979"/>
                  <a:gd name="connsiteY5" fmla="*/ 0 h 955128"/>
                  <a:gd name="connsiteX0" fmla="*/ 159657 w 1021493"/>
                  <a:gd name="connsiteY0" fmla="*/ 0 h 955128"/>
                  <a:gd name="connsiteX1" fmla="*/ 696119 w 1021493"/>
                  <a:gd name="connsiteY1" fmla="*/ 152401 h 955128"/>
                  <a:gd name="connsiteX2" fmla="*/ 1021493 w 1021493"/>
                  <a:gd name="connsiteY2" fmla="*/ 590147 h 955128"/>
                  <a:gd name="connsiteX3" fmla="*/ 761434 w 1021493"/>
                  <a:gd name="connsiteY3" fmla="*/ 867683 h 955128"/>
                  <a:gd name="connsiteX4" fmla="*/ 0 w 1021493"/>
                  <a:gd name="connsiteY4" fmla="*/ 943883 h 955128"/>
                  <a:gd name="connsiteX5" fmla="*/ 159657 w 1021493"/>
                  <a:gd name="connsiteY5" fmla="*/ 0 h 955128"/>
                  <a:gd name="connsiteX0" fmla="*/ 58057 w 919893"/>
                  <a:gd name="connsiteY0" fmla="*/ 0 h 920587"/>
                  <a:gd name="connsiteX1" fmla="*/ 594519 w 919893"/>
                  <a:gd name="connsiteY1" fmla="*/ 152401 h 920587"/>
                  <a:gd name="connsiteX2" fmla="*/ 919893 w 919893"/>
                  <a:gd name="connsiteY2" fmla="*/ 590147 h 920587"/>
                  <a:gd name="connsiteX3" fmla="*/ 659834 w 919893"/>
                  <a:gd name="connsiteY3" fmla="*/ 867683 h 920587"/>
                  <a:gd name="connsiteX4" fmla="*/ 0 w 919893"/>
                  <a:gd name="connsiteY4" fmla="*/ 845912 h 920587"/>
                  <a:gd name="connsiteX5" fmla="*/ 58057 w 919893"/>
                  <a:gd name="connsiteY5" fmla="*/ 0 h 920587"/>
                  <a:gd name="connsiteX0" fmla="*/ 58057 w 919893"/>
                  <a:gd name="connsiteY0" fmla="*/ 0 h 957949"/>
                  <a:gd name="connsiteX1" fmla="*/ 594519 w 919893"/>
                  <a:gd name="connsiteY1" fmla="*/ 152401 h 957949"/>
                  <a:gd name="connsiteX2" fmla="*/ 919893 w 919893"/>
                  <a:gd name="connsiteY2" fmla="*/ 590147 h 957949"/>
                  <a:gd name="connsiteX3" fmla="*/ 659834 w 919893"/>
                  <a:gd name="connsiteY3" fmla="*/ 867683 h 957949"/>
                  <a:gd name="connsiteX4" fmla="*/ 0 w 919893"/>
                  <a:gd name="connsiteY4" fmla="*/ 845912 h 957949"/>
                  <a:gd name="connsiteX5" fmla="*/ 58057 w 919893"/>
                  <a:gd name="connsiteY5" fmla="*/ 0 h 957949"/>
                  <a:gd name="connsiteX0" fmla="*/ 111328 w 973164"/>
                  <a:gd name="connsiteY0" fmla="*/ 0 h 957949"/>
                  <a:gd name="connsiteX1" fmla="*/ 647790 w 973164"/>
                  <a:gd name="connsiteY1" fmla="*/ 152401 h 957949"/>
                  <a:gd name="connsiteX2" fmla="*/ 973164 w 973164"/>
                  <a:gd name="connsiteY2" fmla="*/ 590147 h 957949"/>
                  <a:gd name="connsiteX3" fmla="*/ 713105 w 973164"/>
                  <a:gd name="connsiteY3" fmla="*/ 867683 h 957949"/>
                  <a:gd name="connsiteX4" fmla="*/ 53271 w 973164"/>
                  <a:gd name="connsiteY4" fmla="*/ 845912 h 957949"/>
                  <a:gd name="connsiteX5" fmla="*/ 111328 w 973164"/>
                  <a:gd name="connsiteY5" fmla="*/ 0 h 957949"/>
                  <a:gd name="connsiteX0" fmla="*/ 125901 w 987737"/>
                  <a:gd name="connsiteY0" fmla="*/ 0 h 957949"/>
                  <a:gd name="connsiteX1" fmla="*/ 662363 w 987737"/>
                  <a:gd name="connsiteY1" fmla="*/ 152401 h 957949"/>
                  <a:gd name="connsiteX2" fmla="*/ 987737 w 987737"/>
                  <a:gd name="connsiteY2" fmla="*/ 590147 h 957949"/>
                  <a:gd name="connsiteX3" fmla="*/ 727678 w 987737"/>
                  <a:gd name="connsiteY3" fmla="*/ 867683 h 957949"/>
                  <a:gd name="connsiteX4" fmla="*/ 67844 w 987737"/>
                  <a:gd name="connsiteY4" fmla="*/ 845912 h 957949"/>
                  <a:gd name="connsiteX5" fmla="*/ 125901 w 987737"/>
                  <a:gd name="connsiteY5" fmla="*/ 0 h 957949"/>
                  <a:gd name="connsiteX0" fmla="*/ 125901 w 987737"/>
                  <a:gd name="connsiteY0" fmla="*/ 0 h 957949"/>
                  <a:gd name="connsiteX1" fmla="*/ 662363 w 987737"/>
                  <a:gd name="connsiteY1" fmla="*/ 152401 h 957949"/>
                  <a:gd name="connsiteX2" fmla="*/ 987737 w 987737"/>
                  <a:gd name="connsiteY2" fmla="*/ 590147 h 957949"/>
                  <a:gd name="connsiteX3" fmla="*/ 727678 w 987737"/>
                  <a:gd name="connsiteY3" fmla="*/ 867683 h 957949"/>
                  <a:gd name="connsiteX4" fmla="*/ 67844 w 987737"/>
                  <a:gd name="connsiteY4" fmla="*/ 845912 h 957949"/>
                  <a:gd name="connsiteX5" fmla="*/ 125901 w 987737"/>
                  <a:gd name="connsiteY5" fmla="*/ 0 h 957949"/>
                  <a:gd name="connsiteX0" fmla="*/ 150386 w 979565"/>
                  <a:gd name="connsiteY0" fmla="*/ 0 h 965206"/>
                  <a:gd name="connsiteX1" fmla="*/ 654191 w 979565"/>
                  <a:gd name="connsiteY1" fmla="*/ 159658 h 965206"/>
                  <a:gd name="connsiteX2" fmla="*/ 979565 w 979565"/>
                  <a:gd name="connsiteY2" fmla="*/ 597404 h 965206"/>
                  <a:gd name="connsiteX3" fmla="*/ 719506 w 979565"/>
                  <a:gd name="connsiteY3" fmla="*/ 874940 h 965206"/>
                  <a:gd name="connsiteX4" fmla="*/ 59672 w 979565"/>
                  <a:gd name="connsiteY4" fmla="*/ 853169 h 965206"/>
                  <a:gd name="connsiteX5" fmla="*/ 150386 w 979565"/>
                  <a:gd name="connsiteY5" fmla="*/ 0 h 96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565" h="965206">
                    <a:moveTo>
                      <a:pt x="150386" y="0"/>
                    </a:moveTo>
                    <a:cubicBezTo>
                      <a:pt x="415083" y="47171"/>
                      <a:pt x="258866" y="14516"/>
                      <a:pt x="654191" y="159658"/>
                    </a:cubicBezTo>
                    <a:cubicBezTo>
                      <a:pt x="869797" y="414649"/>
                      <a:pt x="923927" y="456419"/>
                      <a:pt x="979565" y="597404"/>
                    </a:cubicBezTo>
                    <a:cubicBezTo>
                      <a:pt x="879174" y="698475"/>
                      <a:pt x="873426" y="774861"/>
                      <a:pt x="719506" y="874940"/>
                    </a:cubicBezTo>
                    <a:cubicBezTo>
                      <a:pt x="572133" y="1005569"/>
                      <a:pt x="312274" y="991055"/>
                      <a:pt x="59672" y="853169"/>
                    </a:cubicBezTo>
                    <a:cubicBezTo>
                      <a:pt x="-80633" y="571198"/>
                      <a:pt x="58463" y="278343"/>
                      <a:pt x="15038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t-IT"/>
              </a:p>
            </p:txBody>
          </p:sp>
          <p:sp>
            <p:nvSpPr>
              <p:cNvPr id="67" name="Rectangle 5"/>
              <p:cNvSpPr>
                <a:spLocks noChangeArrowheads="1"/>
              </p:cNvSpPr>
              <p:nvPr/>
            </p:nvSpPr>
            <p:spPr bwMode="auto">
              <a:xfrm>
                <a:off x="2988869" y="4395108"/>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8" name="Rectangle 6"/>
              <p:cNvSpPr>
                <a:spLocks noChangeArrowheads="1"/>
              </p:cNvSpPr>
              <p:nvPr/>
            </p:nvSpPr>
            <p:spPr bwMode="auto">
              <a:xfrm>
                <a:off x="2931719" y="4395108"/>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9" name="Rectangle 7"/>
              <p:cNvSpPr>
                <a:spLocks noChangeArrowheads="1"/>
              </p:cNvSpPr>
              <p:nvPr/>
            </p:nvSpPr>
            <p:spPr bwMode="auto">
              <a:xfrm>
                <a:off x="3038875" y="4395108"/>
                <a:ext cx="23813"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0" name="Rectangle 8"/>
              <p:cNvSpPr>
                <a:spLocks noChangeArrowheads="1"/>
              </p:cNvSpPr>
              <p:nvPr/>
            </p:nvSpPr>
            <p:spPr bwMode="auto">
              <a:xfrm>
                <a:off x="2499919" y="3943464"/>
                <a:ext cx="23813" cy="387350"/>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1" name="Rectangle 9"/>
              <p:cNvSpPr>
                <a:spLocks noChangeArrowheads="1"/>
              </p:cNvSpPr>
              <p:nvPr/>
            </p:nvSpPr>
            <p:spPr bwMode="auto">
              <a:xfrm>
                <a:off x="2557863" y="3943464"/>
                <a:ext cx="23019" cy="356394"/>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2" name="Rectangle 10"/>
              <p:cNvSpPr>
                <a:spLocks noChangeArrowheads="1"/>
              </p:cNvSpPr>
              <p:nvPr/>
            </p:nvSpPr>
            <p:spPr bwMode="auto">
              <a:xfrm>
                <a:off x="2615013" y="3943464"/>
                <a:ext cx="23019" cy="356394"/>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3" name="Rectangle 11"/>
              <p:cNvSpPr>
                <a:spLocks noChangeArrowheads="1"/>
              </p:cNvSpPr>
              <p:nvPr/>
            </p:nvSpPr>
            <p:spPr bwMode="auto">
              <a:xfrm>
                <a:off x="2665813" y="4349864"/>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4" name="Rectangle 12"/>
              <p:cNvSpPr>
                <a:spLocks noChangeArrowheads="1"/>
              </p:cNvSpPr>
              <p:nvPr/>
            </p:nvSpPr>
            <p:spPr bwMode="auto">
              <a:xfrm>
                <a:off x="2618188" y="4349864"/>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5" name="Rectangle 13"/>
              <p:cNvSpPr>
                <a:spLocks noChangeArrowheads="1"/>
              </p:cNvSpPr>
              <p:nvPr/>
            </p:nvSpPr>
            <p:spPr bwMode="auto">
              <a:xfrm>
                <a:off x="2572150" y="4349864"/>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6" name="Rectangle 14"/>
              <p:cNvSpPr>
                <a:spLocks noChangeArrowheads="1"/>
              </p:cNvSpPr>
              <p:nvPr/>
            </p:nvSpPr>
            <p:spPr bwMode="auto">
              <a:xfrm>
                <a:off x="2716613" y="4349864"/>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7" name="Rectangle 15"/>
              <p:cNvSpPr>
                <a:spLocks noChangeArrowheads="1"/>
              </p:cNvSpPr>
              <p:nvPr/>
            </p:nvSpPr>
            <p:spPr bwMode="auto">
              <a:xfrm>
                <a:off x="2766619" y="4349864"/>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8" name="Rectangle 16"/>
              <p:cNvSpPr>
                <a:spLocks noChangeArrowheads="1"/>
              </p:cNvSpPr>
              <p:nvPr/>
            </p:nvSpPr>
            <p:spPr bwMode="auto">
              <a:xfrm>
                <a:off x="2816625" y="4349864"/>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9" name="Rectangle 17"/>
              <p:cNvSpPr>
                <a:spLocks noChangeArrowheads="1"/>
              </p:cNvSpPr>
              <p:nvPr/>
            </p:nvSpPr>
            <p:spPr bwMode="auto">
              <a:xfrm>
                <a:off x="2786463" y="4075227"/>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0" name="Rectangle 18"/>
              <p:cNvSpPr>
                <a:spLocks noChangeArrowheads="1"/>
              </p:cNvSpPr>
              <p:nvPr/>
            </p:nvSpPr>
            <p:spPr bwMode="auto">
              <a:xfrm>
                <a:off x="2835675" y="4075227"/>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1" name="Rectangle 19"/>
              <p:cNvSpPr>
                <a:spLocks noChangeArrowheads="1"/>
              </p:cNvSpPr>
              <p:nvPr/>
            </p:nvSpPr>
            <p:spPr bwMode="auto">
              <a:xfrm>
                <a:off x="2786463" y="4125233"/>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2" name="Rectangle 20"/>
              <p:cNvSpPr>
                <a:spLocks noChangeArrowheads="1"/>
              </p:cNvSpPr>
              <p:nvPr/>
            </p:nvSpPr>
            <p:spPr bwMode="auto">
              <a:xfrm>
                <a:off x="2739631" y="4075227"/>
                <a:ext cx="23019"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3" name="Rectangle 21"/>
              <p:cNvSpPr>
                <a:spLocks noChangeArrowheads="1"/>
              </p:cNvSpPr>
              <p:nvPr/>
            </p:nvSpPr>
            <p:spPr bwMode="auto">
              <a:xfrm>
                <a:off x="2739631" y="4125233"/>
                <a:ext cx="23019"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4" name="Rectangle 22"/>
              <p:cNvSpPr>
                <a:spLocks noChangeArrowheads="1"/>
              </p:cNvSpPr>
              <p:nvPr/>
            </p:nvSpPr>
            <p:spPr bwMode="auto">
              <a:xfrm>
                <a:off x="2835675" y="4125233"/>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5" name="Rectangle 23"/>
              <p:cNvSpPr>
                <a:spLocks noChangeArrowheads="1"/>
              </p:cNvSpPr>
              <p:nvPr/>
            </p:nvSpPr>
            <p:spPr bwMode="auto">
              <a:xfrm>
                <a:off x="2835675" y="4176033"/>
                <a:ext cx="23019" cy="23019"/>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6" name="Rectangle 24"/>
              <p:cNvSpPr>
                <a:spLocks noChangeArrowheads="1"/>
              </p:cNvSpPr>
              <p:nvPr/>
            </p:nvSpPr>
            <p:spPr bwMode="auto">
              <a:xfrm>
                <a:off x="2665813" y="4395108"/>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7" name="Rectangle 25"/>
              <p:cNvSpPr>
                <a:spLocks noChangeArrowheads="1"/>
              </p:cNvSpPr>
              <p:nvPr/>
            </p:nvSpPr>
            <p:spPr bwMode="auto">
              <a:xfrm>
                <a:off x="2716613" y="4395108"/>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8" name="Rectangle 26"/>
              <p:cNvSpPr>
                <a:spLocks noChangeArrowheads="1"/>
              </p:cNvSpPr>
              <p:nvPr/>
            </p:nvSpPr>
            <p:spPr bwMode="auto">
              <a:xfrm>
                <a:off x="2766619" y="4395108"/>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9" name="Rectangle 27"/>
              <p:cNvSpPr>
                <a:spLocks noChangeArrowheads="1"/>
              </p:cNvSpPr>
              <p:nvPr/>
            </p:nvSpPr>
            <p:spPr bwMode="auto">
              <a:xfrm>
                <a:off x="2361013" y="439510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0" name="Rectangle 28"/>
              <p:cNvSpPr>
                <a:spLocks noChangeArrowheads="1"/>
              </p:cNvSpPr>
              <p:nvPr/>
            </p:nvSpPr>
            <p:spPr bwMode="auto">
              <a:xfrm>
                <a:off x="2411813" y="439510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1" name="Rectangle 29"/>
              <p:cNvSpPr>
                <a:spLocks noChangeArrowheads="1"/>
              </p:cNvSpPr>
              <p:nvPr/>
            </p:nvSpPr>
            <p:spPr bwMode="auto">
              <a:xfrm>
                <a:off x="2308625" y="4352245"/>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2" name="Rectangle 30"/>
              <p:cNvSpPr>
                <a:spLocks noChangeArrowheads="1"/>
              </p:cNvSpPr>
              <p:nvPr/>
            </p:nvSpPr>
            <p:spPr bwMode="auto">
              <a:xfrm>
                <a:off x="2359425" y="4352245"/>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3" name="Rectangle 31"/>
              <p:cNvSpPr>
                <a:spLocks noChangeArrowheads="1"/>
              </p:cNvSpPr>
              <p:nvPr/>
            </p:nvSpPr>
            <p:spPr bwMode="auto">
              <a:xfrm>
                <a:off x="2462613" y="439510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4" name="Rectangle 32"/>
              <p:cNvSpPr>
                <a:spLocks noChangeArrowheads="1"/>
              </p:cNvSpPr>
              <p:nvPr/>
            </p:nvSpPr>
            <p:spPr bwMode="auto">
              <a:xfrm>
                <a:off x="2411813" y="443955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5" name="Rectangle 33"/>
              <p:cNvSpPr>
                <a:spLocks noChangeArrowheads="1"/>
              </p:cNvSpPr>
              <p:nvPr/>
            </p:nvSpPr>
            <p:spPr bwMode="auto">
              <a:xfrm>
                <a:off x="2462613" y="443955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6" name="Rectangle 34"/>
              <p:cNvSpPr>
                <a:spLocks noChangeArrowheads="1"/>
              </p:cNvSpPr>
              <p:nvPr/>
            </p:nvSpPr>
            <p:spPr bwMode="auto">
              <a:xfrm>
                <a:off x="2816625" y="4395108"/>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7" name="Rectangle 35"/>
              <p:cNvSpPr>
                <a:spLocks noChangeArrowheads="1"/>
              </p:cNvSpPr>
              <p:nvPr/>
            </p:nvSpPr>
            <p:spPr bwMode="auto">
              <a:xfrm>
                <a:off x="2867425" y="4395108"/>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8" name="Freeform 36"/>
              <p:cNvSpPr>
                <a:spLocks/>
              </p:cNvSpPr>
              <p:nvPr/>
            </p:nvSpPr>
            <p:spPr bwMode="auto">
              <a:xfrm>
                <a:off x="2289575" y="3707720"/>
                <a:ext cx="899319" cy="619125"/>
              </a:xfrm>
              <a:custGeom>
                <a:avLst/>
                <a:gdLst>
                  <a:gd name="T0" fmla="*/ 1058 w 2266"/>
                  <a:gd name="T1" fmla="*/ 1315 h 1559"/>
                  <a:gd name="T2" fmla="*/ 1319 w 2266"/>
                  <a:gd name="T3" fmla="*/ 1499 h 1559"/>
                  <a:gd name="T4" fmla="*/ 1506 w 2266"/>
                  <a:gd name="T5" fmla="*/ 1398 h 1559"/>
                  <a:gd name="T6" fmla="*/ 1905 w 2266"/>
                  <a:gd name="T7" fmla="*/ 1347 h 1559"/>
                  <a:gd name="T8" fmla="*/ 1506 w 2266"/>
                  <a:gd name="T9" fmla="*/ 731 h 1559"/>
                  <a:gd name="T10" fmla="*/ 1058 w 2266"/>
                  <a:gd name="T11" fmla="*/ 1112 h 1559"/>
                  <a:gd name="T12" fmla="*/ 990 w 2266"/>
                  <a:gd name="T13" fmla="*/ 588 h 1559"/>
                  <a:gd name="T14" fmla="*/ 334 w 2266"/>
                  <a:gd name="T15" fmla="*/ 466 h 1559"/>
                  <a:gd name="T16" fmla="*/ 413 w 2266"/>
                  <a:gd name="T17" fmla="*/ 1346 h 1559"/>
                  <a:gd name="T18" fmla="*/ 205 w 2266"/>
                  <a:gd name="T19" fmla="*/ 1397 h 1559"/>
                  <a:gd name="T20" fmla="*/ 413 w 2266"/>
                  <a:gd name="T21" fmla="*/ 1449 h 1559"/>
                  <a:gd name="T22" fmla="*/ 133 w 2266"/>
                  <a:gd name="T23" fmla="*/ 1499 h 1559"/>
                  <a:gd name="T24" fmla="*/ 413 w 2266"/>
                  <a:gd name="T25" fmla="*/ 1559 h 1559"/>
                  <a:gd name="T26" fmla="*/ 305 w 2266"/>
                  <a:gd name="T27" fmla="*/ 0 h 1559"/>
                  <a:gd name="T28" fmla="*/ 322 w 2266"/>
                  <a:gd name="T29" fmla="*/ 2 h 1559"/>
                  <a:gd name="T30" fmla="*/ 337 w 2266"/>
                  <a:gd name="T31" fmla="*/ 6 h 1559"/>
                  <a:gd name="T32" fmla="*/ 353 w 2266"/>
                  <a:gd name="T33" fmla="*/ 8 h 1559"/>
                  <a:gd name="T34" fmla="*/ 368 w 2266"/>
                  <a:gd name="T35" fmla="*/ 12 h 1559"/>
                  <a:gd name="T36" fmla="*/ 396 w 2266"/>
                  <a:gd name="T37" fmla="*/ 18 h 1559"/>
                  <a:gd name="T38" fmla="*/ 426 w 2266"/>
                  <a:gd name="T39" fmla="*/ 25 h 1559"/>
                  <a:gd name="T40" fmla="*/ 455 w 2266"/>
                  <a:gd name="T41" fmla="*/ 32 h 1559"/>
                  <a:gd name="T42" fmla="*/ 484 w 2266"/>
                  <a:gd name="T43" fmla="*/ 40 h 1559"/>
                  <a:gd name="T44" fmla="*/ 513 w 2266"/>
                  <a:gd name="T45" fmla="*/ 47 h 1559"/>
                  <a:gd name="T46" fmla="*/ 542 w 2266"/>
                  <a:gd name="T47" fmla="*/ 55 h 1559"/>
                  <a:gd name="T48" fmla="*/ 571 w 2266"/>
                  <a:gd name="T49" fmla="*/ 64 h 1559"/>
                  <a:gd name="T50" fmla="*/ 599 w 2266"/>
                  <a:gd name="T51" fmla="*/ 73 h 1559"/>
                  <a:gd name="T52" fmla="*/ 473 w 2266"/>
                  <a:gd name="T53" fmla="*/ 340 h 1559"/>
                  <a:gd name="T54" fmla="*/ 939 w 2266"/>
                  <a:gd name="T55" fmla="*/ 416 h 1559"/>
                  <a:gd name="T56" fmla="*/ 642 w 2266"/>
                  <a:gd name="T57" fmla="*/ 340 h 1559"/>
                  <a:gd name="T58" fmla="*/ 708 w 2266"/>
                  <a:gd name="T59" fmla="*/ 108 h 1559"/>
                  <a:gd name="T60" fmla="*/ 838 w 2266"/>
                  <a:gd name="T61" fmla="*/ 158 h 1559"/>
                  <a:gd name="T62" fmla="*/ 965 w 2266"/>
                  <a:gd name="T63" fmla="*/ 213 h 1559"/>
                  <a:gd name="T64" fmla="*/ 1087 w 2266"/>
                  <a:gd name="T65" fmla="*/ 273 h 1559"/>
                  <a:gd name="T66" fmla="*/ 1207 w 2266"/>
                  <a:gd name="T67" fmla="*/ 340 h 1559"/>
                  <a:gd name="T68" fmla="*/ 1322 w 2266"/>
                  <a:gd name="T69" fmla="*/ 410 h 1559"/>
                  <a:gd name="T70" fmla="*/ 1433 w 2266"/>
                  <a:gd name="T71" fmla="*/ 487 h 1559"/>
                  <a:gd name="T72" fmla="*/ 1540 w 2266"/>
                  <a:gd name="T73" fmla="*/ 568 h 1559"/>
                  <a:gd name="T74" fmla="*/ 1642 w 2266"/>
                  <a:gd name="T75" fmla="*/ 653 h 1559"/>
                  <a:gd name="T76" fmla="*/ 1742 w 2266"/>
                  <a:gd name="T77" fmla="*/ 743 h 1559"/>
                  <a:gd name="T78" fmla="*/ 1835 w 2266"/>
                  <a:gd name="T79" fmla="*/ 837 h 1559"/>
                  <a:gd name="T80" fmla="*/ 1925 w 2266"/>
                  <a:gd name="T81" fmla="*/ 936 h 1559"/>
                  <a:gd name="T82" fmla="*/ 2009 w 2266"/>
                  <a:gd name="T83" fmla="*/ 1037 h 1559"/>
                  <a:gd name="T84" fmla="*/ 2089 w 2266"/>
                  <a:gd name="T85" fmla="*/ 1143 h 1559"/>
                  <a:gd name="T86" fmla="*/ 2163 w 2266"/>
                  <a:gd name="T87" fmla="*/ 1253 h 1559"/>
                  <a:gd name="T88" fmla="*/ 2233 w 2266"/>
                  <a:gd name="T89" fmla="*/ 1366 h 1559"/>
                  <a:gd name="T90" fmla="*/ 2038 w 2266"/>
                  <a:gd name="T91" fmla="*/ 1550 h 1559"/>
                  <a:gd name="T92" fmla="*/ 1252 w 2266"/>
                  <a:gd name="T93" fmla="*/ 1373 h 1559"/>
                  <a:gd name="T94" fmla="*/ 990 w 2266"/>
                  <a:gd name="T95" fmla="*/ 1151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6" h="1559">
                    <a:moveTo>
                      <a:pt x="1058" y="1112"/>
                    </a:moveTo>
                    <a:lnTo>
                      <a:pt x="1058" y="1315"/>
                    </a:lnTo>
                    <a:lnTo>
                      <a:pt x="1312" y="1315"/>
                    </a:lnTo>
                    <a:lnTo>
                      <a:pt x="1319" y="1499"/>
                    </a:lnTo>
                    <a:lnTo>
                      <a:pt x="1506" y="1499"/>
                    </a:lnTo>
                    <a:lnTo>
                      <a:pt x="1506" y="1398"/>
                    </a:lnTo>
                    <a:lnTo>
                      <a:pt x="1905" y="1398"/>
                    </a:lnTo>
                    <a:lnTo>
                      <a:pt x="1905" y="1347"/>
                    </a:lnTo>
                    <a:lnTo>
                      <a:pt x="1506" y="1347"/>
                    </a:lnTo>
                    <a:lnTo>
                      <a:pt x="1506" y="731"/>
                    </a:lnTo>
                    <a:lnTo>
                      <a:pt x="1058" y="867"/>
                    </a:lnTo>
                    <a:lnTo>
                      <a:pt x="1058" y="1112"/>
                    </a:lnTo>
                    <a:lnTo>
                      <a:pt x="990" y="1151"/>
                    </a:lnTo>
                    <a:lnTo>
                      <a:pt x="990" y="588"/>
                    </a:lnTo>
                    <a:lnTo>
                      <a:pt x="1070" y="466"/>
                    </a:lnTo>
                    <a:lnTo>
                      <a:pt x="334" y="466"/>
                    </a:lnTo>
                    <a:lnTo>
                      <a:pt x="413" y="588"/>
                    </a:lnTo>
                    <a:lnTo>
                      <a:pt x="413" y="1346"/>
                    </a:lnTo>
                    <a:lnTo>
                      <a:pt x="205" y="1346"/>
                    </a:lnTo>
                    <a:lnTo>
                      <a:pt x="205" y="1397"/>
                    </a:lnTo>
                    <a:lnTo>
                      <a:pt x="413" y="1397"/>
                    </a:lnTo>
                    <a:lnTo>
                      <a:pt x="413" y="1449"/>
                    </a:lnTo>
                    <a:lnTo>
                      <a:pt x="133" y="1449"/>
                    </a:lnTo>
                    <a:lnTo>
                      <a:pt x="133" y="1499"/>
                    </a:lnTo>
                    <a:lnTo>
                      <a:pt x="413" y="1499"/>
                    </a:lnTo>
                    <a:lnTo>
                      <a:pt x="413" y="1559"/>
                    </a:lnTo>
                    <a:lnTo>
                      <a:pt x="0" y="1559"/>
                    </a:lnTo>
                    <a:lnTo>
                      <a:pt x="305" y="0"/>
                    </a:lnTo>
                    <a:lnTo>
                      <a:pt x="314" y="1"/>
                    </a:lnTo>
                    <a:lnTo>
                      <a:pt x="322" y="2"/>
                    </a:lnTo>
                    <a:lnTo>
                      <a:pt x="328" y="3"/>
                    </a:lnTo>
                    <a:lnTo>
                      <a:pt x="337" y="6"/>
                    </a:lnTo>
                    <a:lnTo>
                      <a:pt x="345" y="7"/>
                    </a:lnTo>
                    <a:lnTo>
                      <a:pt x="353" y="8"/>
                    </a:lnTo>
                    <a:lnTo>
                      <a:pt x="360" y="10"/>
                    </a:lnTo>
                    <a:lnTo>
                      <a:pt x="368" y="12"/>
                    </a:lnTo>
                    <a:lnTo>
                      <a:pt x="383" y="15"/>
                    </a:lnTo>
                    <a:lnTo>
                      <a:pt x="396" y="18"/>
                    </a:lnTo>
                    <a:lnTo>
                      <a:pt x="411" y="22"/>
                    </a:lnTo>
                    <a:lnTo>
                      <a:pt x="426" y="25"/>
                    </a:lnTo>
                    <a:lnTo>
                      <a:pt x="440" y="29"/>
                    </a:lnTo>
                    <a:lnTo>
                      <a:pt x="455" y="32"/>
                    </a:lnTo>
                    <a:lnTo>
                      <a:pt x="470" y="36"/>
                    </a:lnTo>
                    <a:lnTo>
                      <a:pt x="484" y="40"/>
                    </a:lnTo>
                    <a:lnTo>
                      <a:pt x="499" y="44"/>
                    </a:lnTo>
                    <a:lnTo>
                      <a:pt x="513" y="47"/>
                    </a:lnTo>
                    <a:lnTo>
                      <a:pt x="528" y="52"/>
                    </a:lnTo>
                    <a:lnTo>
                      <a:pt x="542" y="55"/>
                    </a:lnTo>
                    <a:lnTo>
                      <a:pt x="557" y="60"/>
                    </a:lnTo>
                    <a:lnTo>
                      <a:pt x="571" y="64"/>
                    </a:lnTo>
                    <a:lnTo>
                      <a:pt x="586" y="68"/>
                    </a:lnTo>
                    <a:lnTo>
                      <a:pt x="599" y="73"/>
                    </a:lnTo>
                    <a:lnTo>
                      <a:pt x="599" y="340"/>
                    </a:lnTo>
                    <a:lnTo>
                      <a:pt x="473" y="340"/>
                    </a:lnTo>
                    <a:lnTo>
                      <a:pt x="473" y="416"/>
                    </a:lnTo>
                    <a:lnTo>
                      <a:pt x="939" y="416"/>
                    </a:lnTo>
                    <a:lnTo>
                      <a:pt x="939" y="340"/>
                    </a:lnTo>
                    <a:lnTo>
                      <a:pt x="642" y="340"/>
                    </a:lnTo>
                    <a:lnTo>
                      <a:pt x="642" y="86"/>
                    </a:lnTo>
                    <a:lnTo>
                      <a:pt x="708" y="108"/>
                    </a:lnTo>
                    <a:lnTo>
                      <a:pt x="773" y="132"/>
                    </a:lnTo>
                    <a:lnTo>
                      <a:pt x="838" y="158"/>
                    </a:lnTo>
                    <a:lnTo>
                      <a:pt x="901" y="184"/>
                    </a:lnTo>
                    <a:lnTo>
                      <a:pt x="965" y="213"/>
                    </a:lnTo>
                    <a:lnTo>
                      <a:pt x="1027" y="242"/>
                    </a:lnTo>
                    <a:lnTo>
                      <a:pt x="1087" y="273"/>
                    </a:lnTo>
                    <a:lnTo>
                      <a:pt x="1148" y="305"/>
                    </a:lnTo>
                    <a:lnTo>
                      <a:pt x="1207" y="340"/>
                    </a:lnTo>
                    <a:lnTo>
                      <a:pt x="1264" y="374"/>
                    </a:lnTo>
                    <a:lnTo>
                      <a:pt x="1322" y="410"/>
                    </a:lnTo>
                    <a:lnTo>
                      <a:pt x="1377" y="448"/>
                    </a:lnTo>
                    <a:lnTo>
                      <a:pt x="1433" y="487"/>
                    </a:lnTo>
                    <a:lnTo>
                      <a:pt x="1487" y="526"/>
                    </a:lnTo>
                    <a:lnTo>
                      <a:pt x="1540" y="568"/>
                    </a:lnTo>
                    <a:lnTo>
                      <a:pt x="1592" y="609"/>
                    </a:lnTo>
                    <a:lnTo>
                      <a:pt x="1642" y="653"/>
                    </a:lnTo>
                    <a:lnTo>
                      <a:pt x="1692" y="698"/>
                    </a:lnTo>
                    <a:lnTo>
                      <a:pt x="1742" y="743"/>
                    </a:lnTo>
                    <a:lnTo>
                      <a:pt x="1789" y="790"/>
                    </a:lnTo>
                    <a:lnTo>
                      <a:pt x="1835" y="837"/>
                    </a:lnTo>
                    <a:lnTo>
                      <a:pt x="1880" y="885"/>
                    </a:lnTo>
                    <a:lnTo>
                      <a:pt x="1925" y="936"/>
                    </a:lnTo>
                    <a:lnTo>
                      <a:pt x="1967" y="987"/>
                    </a:lnTo>
                    <a:lnTo>
                      <a:pt x="2009" y="1037"/>
                    </a:lnTo>
                    <a:lnTo>
                      <a:pt x="2049" y="1090"/>
                    </a:lnTo>
                    <a:lnTo>
                      <a:pt x="2089" y="1143"/>
                    </a:lnTo>
                    <a:lnTo>
                      <a:pt x="2127" y="1198"/>
                    </a:lnTo>
                    <a:lnTo>
                      <a:pt x="2163" y="1253"/>
                    </a:lnTo>
                    <a:lnTo>
                      <a:pt x="2199" y="1309"/>
                    </a:lnTo>
                    <a:lnTo>
                      <a:pt x="2233" y="1366"/>
                    </a:lnTo>
                    <a:lnTo>
                      <a:pt x="2266" y="1423"/>
                    </a:lnTo>
                    <a:lnTo>
                      <a:pt x="2038" y="1550"/>
                    </a:lnTo>
                    <a:lnTo>
                      <a:pt x="1252" y="1550"/>
                    </a:lnTo>
                    <a:lnTo>
                      <a:pt x="1252" y="1373"/>
                    </a:lnTo>
                    <a:lnTo>
                      <a:pt x="990" y="1373"/>
                    </a:lnTo>
                    <a:lnTo>
                      <a:pt x="990" y="1151"/>
                    </a:lnTo>
                    <a:lnTo>
                      <a:pt x="1058" y="1112"/>
                    </a:lnTo>
                    <a:close/>
                  </a:path>
                </a:pathLst>
              </a:custGeom>
              <a:gradFill>
                <a:gsLst>
                  <a:gs pos="0">
                    <a:srgbClr val="00B050"/>
                  </a:gs>
                  <a:gs pos="50000">
                    <a:schemeClr val="bg1"/>
                  </a:gs>
                  <a:gs pos="100000">
                    <a:srgbClr val="FF0000"/>
                  </a:gs>
                </a:gsLst>
                <a:lin ang="0" scaled="0"/>
              </a:gradFill>
              <a:ln>
                <a:solidFill>
                  <a:schemeClr val="tx2"/>
                </a:solidFill>
              </a:ln>
            </p:spPr>
            <p:txBody>
              <a:bodyPr vert="horz" wrap="square" lIns="91440" tIns="45720" rIns="91440" bIns="45720" numCol="1" anchor="t" anchorCtr="0" compatLnSpc="1">
                <a:prstTxWarp prst="textNoShape">
                  <a:avLst/>
                </a:prstTxWarp>
              </a:bodyPr>
              <a:lstStyle/>
              <a:p>
                <a:endParaRPr lang="it-IT"/>
              </a:p>
            </p:txBody>
          </p:sp>
          <p:sp>
            <p:nvSpPr>
              <p:cNvPr id="99" name="Freeform 37"/>
              <p:cNvSpPr>
                <a:spLocks/>
              </p:cNvSpPr>
              <p:nvPr/>
            </p:nvSpPr>
            <p:spPr bwMode="auto">
              <a:xfrm>
                <a:off x="2364981" y="4450670"/>
                <a:ext cx="698500" cy="168275"/>
              </a:xfrm>
              <a:custGeom>
                <a:avLst/>
                <a:gdLst>
                  <a:gd name="T0" fmla="*/ 1760 w 1760"/>
                  <a:gd name="T1" fmla="*/ 49 h 424"/>
                  <a:gd name="T2" fmla="*/ 1760 w 1760"/>
                  <a:gd name="T3" fmla="*/ 3 h 424"/>
                  <a:gd name="T4" fmla="*/ 477 w 1760"/>
                  <a:gd name="T5" fmla="*/ 0 h 424"/>
                  <a:gd name="T6" fmla="*/ 477 w 1760"/>
                  <a:gd name="T7" fmla="*/ 85 h 424"/>
                  <a:gd name="T8" fmla="*/ 0 w 1760"/>
                  <a:gd name="T9" fmla="*/ 85 h 424"/>
                  <a:gd name="T10" fmla="*/ 7 w 1760"/>
                  <a:gd name="T11" fmla="*/ 90 h 424"/>
                  <a:gd name="T12" fmla="*/ 14 w 1760"/>
                  <a:gd name="T13" fmla="*/ 96 h 424"/>
                  <a:gd name="T14" fmla="*/ 21 w 1760"/>
                  <a:gd name="T15" fmla="*/ 100 h 424"/>
                  <a:gd name="T16" fmla="*/ 27 w 1760"/>
                  <a:gd name="T17" fmla="*/ 106 h 424"/>
                  <a:gd name="T18" fmla="*/ 34 w 1760"/>
                  <a:gd name="T19" fmla="*/ 111 h 424"/>
                  <a:gd name="T20" fmla="*/ 41 w 1760"/>
                  <a:gd name="T21" fmla="*/ 117 h 424"/>
                  <a:gd name="T22" fmla="*/ 46 w 1760"/>
                  <a:gd name="T23" fmla="*/ 121 h 424"/>
                  <a:gd name="T24" fmla="*/ 53 w 1760"/>
                  <a:gd name="T25" fmla="*/ 127 h 424"/>
                  <a:gd name="T26" fmla="*/ 825 w 1760"/>
                  <a:gd name="T27" fmla="*/ 127 h 424"/>
                  <a:gd name="T28" fmla="*/ 825 w 1760"/>
                  <a:gd name="T29" fmla="*/ 179 h 424"/>
                  <a:gd name="T30" fmla="*/ 315 w 1760"/>
                  <a:gd name="T31" fmla="*/ 179 h 424"/>
                  <a:gd name="T32" fmla="*/ 329 w 1760"/>
                  <a:gd name="T33" fmla="*/ 193 h 424"/>
                  <a:gd name="T34" fmla="*/ 342 w 1760"/>
                  <a:gd name="T35" fmla="*/ 206 h 424"/>
                  <a:gd name="T36" fmla="*/ 355 w 1760"/>
                  <a:gd name="T37" fmla="*/ 220 h 424"/>
                  <a:gd name="T38" fmla="*/ 368 w 1760"/>
                  <a:gd name="T39" fmla="*/ 235 h 424"/>
                  <a:gd name="T40" fmla="*/ 381 w 1760"/>
                  <a:gd name="T41" fmla="*/ 250 h 424"/>
                  <a:gd name="T42" fmla="*/ 393 w 1760"/>
                  <a:gd name="T43" fmla="*/ 265 h 424"/>
                  <a:gd name="T44" fmla="*/ 406 w 1760"/>
                  <a:gd name="T45" fmla="*/ 280 h 424"/>
                  <a:gd name="T46" fmla="*/ 417 w 1760"/>
                  <a:gd name="T47" fmla="*/ 295 h 424"/>
                  <a:gd name="T48" fmla="*/ 429 w 1760"/>
                  <a:gd name="T49" fmla="*/ 310 h 424"/>
                  <a:gd name="T50" fmla="*/ 440 w 1760"/>
                  <a:gd name="T51" fmla="*/ 326 h 424"/>
                  <a:gd name="T52" fmla="*/ 452 w 1760"/>
                  <a:gd name="T53" fmla="*/ 342 h 424"/>
                  <a:gd name="T54" fmla="*/ 462 w 1760"/>
                  <a:gd name="T55" fmla="*/ 358 h 424"/>
                  <a:gd name="T56" fmla="*/ 473 w 1760"/>
                  <a:gd name="T57" fmla="*/ 374 h 424"/>
                  <a:gd name="T58" fmla="*/ 483 w 1760"/>
                  <a:gd name="T59" fmla="*/ 391 h 424"/>
                  <a:gd name="T60" fmla="*/ 493 w 1760"/>
                  <a:gd name="T61" fmla="*/ 407 h 424"/>
                  <a:gd name="T62" fmla="*/ 503 w 1760"/>
                  <a:gd name="T63" fmla="*/ 424 h 424"/>
                  <a:gd name="T64" fmla="*/ 793 w 1760"/>
                  <a:gd name="T65" fmla="*/ 263 h 424"/>
                  <a:gd name="T66" fmla="*/ 1081 w 1760"/>
                  <a:gd name="T67" fmla="*/ 263 h 424"/>
                  <a:gd name="T68" fmla="*/ 1081 w 1760"/>
                  <a:gd name="T69" fmla="*/ 212 h 424"/>
                  <a:gd name="T70" fmla="*/ 885 w 1760"/>
                  <a:gd name="T71" fmla="*/ 212 h 424"/>
                  <a:gd name="T72" fmla="*/ 1179 w 1760"/>
                  <a:gd name="T73" fmla="*/ 49 h 424"/>
                  <a:gd name="T74" fmla="*/ 1760 w 1760"/>
                  <a:gd name="T75" fmla="*/ 49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0" h="424">
                    <a:moveTo>
                      <a:pt x="1760" y="49"/>
                    </a:moveTo>
                    <a:lnTo>
                      <a:pt x="1760" y="3"/>
                    </a:lnTo>
                    <a:lnTo>
                      <a:pt x="477" y="0"/>
                    </a:lnTo>
                    <a:lnTo>
                      <a:pt x="477" y="85"/>
                    </a:lnTo>
                    <a:lnTo>
                      <a:pt x="0" y="85"/>
                    </a:lnTo>
                    <a:lnTo>
                      <a:pt x="7" y="90"/>
                    </a:lnTo>
                    <a:lnTo>
                      <a:pt x="14" y="96"/>
                    </a:lnTo>
                    <a:lnTo>
                      <a:pt x="21" y="100"/>
                    </a:lnTo>
                    <a:lnTo>
                      <a:pt x="27" y="106"/>
                    </a:lnTo>
                    <a:lnTo>
                      <a:pt x="34" y="111"/>
                    </a:lnTo>
                    <a:lnTo>
                      <a:pt x="41" y="117"/>
                    </a:lnTo>
                    <a:lnTo>
                      <a:pt x="46" y="121"/>
                    </a:lnTo>
                    <a:lnTo>
                      <a:pt x="53" y="127"/>
                    </a:lnTo>
                    <a:lnTo>
                      <a:pt x="825" y="127"/>
                    </a:lnTo>
                    <a:lnTo>
                      <a:pt x="825" y="179"/>
                    </a:lnTo>
                    <a:lnTo>
                      <a:pt x="315" y="179"/>
                    </a:lnTo>
                    <a:lnTo>
                      <a:pt x="329" y="193"/>
                    </a:lnTo>
                    <a:lnTo>
                      <a:pt x="342" y="206"/>
                    </a:lnTo>
                    <a:lnTo>
                      <a:pt x="355" y="220"/>
                    </a:lnTo>
                    <a:lnTo>
                      <a:pt x="368" y="235"/>
                    </a:lnTo>
                    <a:lnTo>
                      <a:pt x="381" y="250"/>
                    </a:lnTo>
                    <a:lnTo>
                      <a:pt x="393" y="265"/>
                    </a:lnTo>
                    <a:lnTo>
                      <a:pt x="406" y="280"/>
                    </a:lnTo>
                    <a:lnTo>
                      <a:pt x="417" y="295"/>
                    </a:lnTo>
                    <a:lnTo>
                      <a:pt x="429" y="310"/>
                    </a:lnTo>
                    <a:lnTo>
                      <a:pt x="440" y="326"/>
                    </a:lnTo>
                    <a:lnTo>
                      <a:pt x="452" y="342"/>
                    </a:lnTo>
                    <a:lnTo>
                      <a:pt x="462" y="358"/>
                    </a:lnTo>
                    <a:lnTo>
                      <a:pt x="473" y="374"/>
                    </a:lnTo>
                    <a:lnTo>
                      <a:pt x="483" y="391"/>
                    </a:lnTo>
                    <a:lnTo>
                      <a:pt x="493" y="407"/>
                    </a:lnTo>
                    <a:lnTo>
                      <a:pt x="503" y="424"/>
                    </a:lnTo>
                    <a:lnTo>
                      <a:pt x="793" y="263"/>
                    </a:lnTo>
                    <a:lnTo>
                      <a:pt x="1081" y="263"/>
                    </a:lnTo>
                    <a:lnTo>
                      <a:pt x="1081" y="212"/>
                    </a:lnTo>
                    <a:lnTo>
                      <a:pt x="885" y="212"/>
                    </a:lnTo>
                    <a:lnTo>
                      <a:pt x="1179" y="49"/>
                    </a:lnTo>
                    <a:lnTo>
                      <a:pt x="1760" y="49"/>
                    </a:lnTo>
                    <a:close/>
                  </a:path>
                </a:pathLst>
              </a:custGeom>
              <a:solidFill>
                <a:srgbClr val="006600"/>
              </a:solidFill>
              <a:ln>
                <a:solidFill>
                  <a:schemeClr val="tx2"/>
                </a:solidFill>
              </a:ln>
            </p:spPr>
            <p:txBody>
              <a:bodyPr vert="horz" wrap="square" lIns="91440" tIns="45720" rIns="91440" bIns="45720" numCol="1" anchor="t" anchorCtr="0" compatLnSpc="1">
                <a:prstTxWarp prst="textNoShape">
                  <a:avLst/>
                </a:prstTxWarp>
              </a:bodyPr>
              <a:lstStyle/>
              <a:p>
                <a:endParaRPr lang="it-IT"/>
              </a:p>
            </p:txBody>
          </p:sp>
        </p:grpSp>
        <p:grpSp>
          <p:nvGrpSpPr>
            <p:cNvPr id="25" name="Gruppo 26"/>
            <p:cNvGrpSpPr/>
            <p:nvPr/>
          </p:nvGrpSpPr>
          <p:grpSpPr>
            <a:xfrm>
              <a:off x="3223673" y="3664023"/>
              <a:ext cx="452342" cy="483828"/>
              <a:chOff x="3317263" y="3046633"/>
              <a:chExt cx="528958" cy="578163"/>
            </a:xfrm>
          </p:grpSpPr>
          <p:sp>
            <p:nvSpPr>
              <p:cNvPr id="64" name="Ovale 63"/>
              <p:cNvSpPr/>
              <p:nvPr/>
            </p:nvSpPr>
            <p:spPr>
              <a:xfrm>
                <a:off x="3317263" y="3046633"/>
                <a:ext cx="528958" cy="578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5" name="Immagine 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35306" y="3081392"/>
                <a:ext cx="492873" cy="508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6" name="Gruppo 27"/>
            <p:cNvGrpSpPr/>
            <p:nvPr/>
          </p:nvGrpSpPr>
          <p:grpSpPr>
            <a:xfrm>
              <a:off x="2402174" y="3818946"/>
              <a:ext cx="979565" cy="965206"/>
              <a:chOff x="3944700" y="3557297"/>
              <a:chExt cx="979565" cy="965206"/>
            </a:xfrm>
          </p:grpSpPr>
          <p:sp>
            <p:nvSpPr>
              <p:cNvPr id="29" name="AutoShape 3"/>
              <p:cNvSpPr>
                <a:spLocks noChangeAspect="1" noChangeArrowheads="1" noTextEdit="1"/>
              </p:cNvSpPr>
              <p:nvPr/>
            </p:nvSpPr>
            <p:spPr bwMode="auto">
              <a:xfrm>
                <a:off x="3944700" y="3557297"/>
                <a:ext cx="979565" cy="965206"/>
              </a:xfrm>
              <a:custGeom>
                <a:avLst/>
                <a:gdLst>
                  <a:gd name="connsiteX0" fmla="*/ 0 w 899319"/>
                  <a:gd name="connsiteY0" fmla="*/ 0 h 911225"/>
                  <a:gd name="connsiteX1" fmla="*/ 899319 w 899319"/>
                  <a:gd name="connsiteY1" fmla="*/ 0 h 911225"/>
                  <a:gd name="connsiteX2" fmla="*/ 899319 w 899319"/>
                  <a:gd name="connsiteY2" fmla="*/ 911225 h 911225"/>
                  <a:gd name="connsiteX3" fmla="*/ 0 w 899319"/>
                  <a:gd name="connsiteY3" fmla="*/ 911225 h 911225"/>
                  <a:gd name="connsiteX4" fmla="*/ 0 w 899319"/>
                  <a:gd name="connsiteY4" fmla="*/ 0 h 911225"/>
                  <a:gd name="connsiteX0" fmla="*/ 0 w 899319"/>
                  <a:gd name="connsiteY0" fmla="*/ 0 h 911225"/>
                  <a:gd name="connsiteX1" fmla="*/ 717890 w 899319"/>
                  <a:gd name="connsiteY1" fmla="*/ 130629 h 911225"/>
                  <a:gd name="connsiteX2" fmla="*/ 899319 w 899319"/>
                  <a:gd name="connsiteY2" fmla="*/ 911225 h 911225"/>
                  <a:gd name="connsiteX3" fmla="*/ 0 w 899319"/>
                  <a:gd name="connsiteY3" fmla="*/ 911225 h 911225"/>
                  <a:gd name="connsiteX4" fmla="*/ 0 w 899319"/>
                  <a:gd name="connsiteY4" fmla="*/ 0 h 911225"/>
                  <a:gd name="connsiteX0" fmla="*/ 0 w 899319"/>
                  <a:gd name="connsiteY0" fmla="*/ 0 h 911225"/>
                  <a:gd name="connsiteX1" fmla="*/ 717890 w 899319"/>
                  <a:gd name="connsiteY1" fmla="*/ 130629 h 911225"/>
                  <a:gd name="connsiteX2" fmla="*/ 899319 w 899319"/>
                  <a:gd name="connsiteY2" fmla="*/ 911225 h 911225"/>
                  <a:gd name="connsiteX3" fmla="*/ 0 w 899319"/>
                  <a:gd name="connsiteY3" fmla="*/ 911225 h 911225"/>
                  <a:gd name="connsiteX4" fmla="*/ 0 w 899319"/>
                  <a:gd name="connsiteY4" fmla="*/ 0 h 911225"/>
                  <a:gd name="connsiteX0" fmla="*/ 0 w 899319"/>
                  <a:gd name="connsiteY0" fmla="*/ 0 h 911225"/>
                  <a:gd name="connsiteX1" fmla="*/ 717890 w 899319"/>
                  <a:gd name="connsiteY1" fmla="*/ 130629 h 911225"/>
                  <a:gd name="connsiteX2" fmla="*/ 899319 w 899319"/>
                  <a:gd name="connsiteY2" fmla="*/ 911225 h 911225"/>
                  <a:gd name="connsiteX3" fmla="*/ 0 w 899319"/>
                  <a:gd name="connsiteY3" fmla="*/ 911225 h 911225"/>
                  <a:gd name="connsiteX4" fmla="*/ 0 w 899319"/>
                  <a:gd name="connsiteY4" fmla="*/ 0 h 911225"/>
                  <a:gd name="connsiteX0" fmla="*/ 0 w 973278"/>
                  <a:gd name="connsiteY0" fmla="*/ 0 h 911225"/>
                  <a:gd name="connsiteX1" fmla="*/ 717890 w 973278"/>
                  <a:gd name="connsiteY1" fmla="*/ 130629 h 911225"/>
                  <a:gd name="connsiteX2" fmla="*/ 909007 w 973278"/>
                  <a:gd name="connsiteY2" fmla="*/ 445005 h 911225"/>
                  <a:gd name="connsiteX3" fmla="*/ 899319 w 973278"/>
                  <a:gd name="connsiteY3" fmla="*/ 911225 h 911225"/>
                  <a:gd name="connsiteX4" fmla="*/ 0 w 973278"/>
                  <a:gd name="connsiteY4" fmla="*/ 911225 h 911225"/>
                  <a:gd name="connsiteX5" fmla="*/ 0 w 973278"/>
                  <a:gd name="connsiteY5" fmla="*/ 0 h 911225"/>
                  <a:gd name="connsiteX0" fmla="*/ 0 w 973278"/>
                  <a:gd name="connsiteY0" fmla="*/ 0 h 911225"/>
                  <a:gd name="connsiteX1" fmla="*/ 717890 w 973278"/>
                  <a:gd name="connsiteY1" fmla="*/ 130629 h 911225"/>
                  <a:gd name="connsiteX2" fmla="*/ 909007 w 973278"/>
                  <a:gd name="connsiteY2" fmla="*/ 524833 h 911225"/>
                  <a:gd name="connsiteX3" fmla="*/ 899319 w 973278"/>
                  <a:gd name="connsiteY3" fmla="*/ 911225 h 911225"/>
                  <a:gd name="connsiteX4" fmla="*/ 0 w 973278"/>
                  <a:gd name="connsiteY4" fmla="*/ 911225 h 911225"/>
                  <a:gd name="connsiteX5" fmla="*/ 0 w 973278"/>
                  <a:gd name="connsiteY5" fmla="*/ 0 h 911225"/>
                  <a:gd name="connsiteX0" fmla="*/ 0 w 959349"/>
                  <a:gd name="connsiteY0" fmla="*/ 0 h 911225"/>
                  <a:gd name="connsiteX1" fmla="*/ 717890 w 959349"/>
                  <a:gd name="connsiteY1" fmla="*/ 130629 h 911225"/>
                  <a:gd name="connsiteX2" fmla="*/ 909007 w 959349"/>
                  <a:gd name="connsiteY2" fmla="*/ 524833 h 911225"/>
                  <a:gd name="connsiteX3" fmla="*/ 899319 w 959349"/>
                  <a:gd name="connsiteY3" fmla="*/ 911225 h 911225"/>
                  <a:gd name="connsiteX4" fmla="*/ 0 w 959349"/>
                  <a:gd name="connsiteY4" fmla="*/ 911225 h 911225"/>
                  <a:gd name="connsiteX5" fmla="*/ 0 w 959349"/>
                  <a:gd name="connsiteY5" fmla="*/ 0 h 911225"/>
                  <a:gd name="connsiteX0" fmla="*/ 0 w 909007"/>
                  <a:gd name="connsiteY0" fmla="*/ 0 h 911225"/>
                  <a:gd name="connsiteX1" fmla="*/ 717890 w 909007"/>
                  <a:gd name="connsiteY1" fmla="*/ 130629 h 911225"/>
                  <a:gd name="connsiteX2" fmla="*/ 909007 w 909007"/>
                  <a:gd name="connsiteY2" fmla="*/ 524833 h 911225"/>
                  <a:gd name="connsiteX3" fmla="*/ 899319 w 909007"/>
                  <a:gd name="connsiteY3" fmla="*/ 911225 h 911225"/>
                  <a:gd name="connsiteX4" fmla="*/ 0 w 909007"/>
                  <a:gd name="connsiteY4" fmla="*/ 911225 h 911225"/>
                  <a:gd name="connsiteX5" fmla="*/ 0 w 909007"/>
                  <a:gd name="connsiteY5" fmla="*/ 0 h 911225"/>
                  <a:gd name="connsiteX0" fmla="*/ 0 w 909007"/>
                  <a:gd name="connsiteY0" fmla="*/ 0 h 911225"/>
                  <a:gd name="connsiteX1" fmla="*/ 717890 w 909007"/>
                  <a:gd name="connsiteY1" fmla="*/ 130629 h 911225"/>
                  <a:gd name="connsiteX2" fmla="*/ 909007 w 909007"/>
                  <a:gd name="connsiteY2" fmla="*/ 524833 h 911225"/>
                  <a:gd name="connsiteX3" fmla="*/ 899319 w 909007"/>
                  <a:gd name="connsiteY3" fmla="*/ 911225 h 911225"/>
                  <a:gd name="connsiteX4" fmla="*/ 0 w 909007"/>
                  <a:gd name="connsiteY4" fmla="*/ 911225 h 911225"/>
                  <a:gd name="connsiteX5" fmla="*/ 0 w 909007"/>
                  <a:gd name="connsiteY5" fmla="*/ 0 h 911225"/>
                  <a:gd name="connsiteX0" fmla="*/ 0 w 909007"/>
                  <a:gd name="connsiteY0" fmla="*/ 0 h 911225"/>
                  <a:gd name="connsiteX1" fmla="*/ 717890 w 909007"/>
                  <a:gd name="connsiteY1" fmla="*/ 130629 h 911225"/>
                  <a:gd name="connsiteX2" fmla="*/ 909007 w 909007"/>
                  <a:gd name="connsiteY2" fmla="*/ 524833 h 911225"/>
                  <a:gd name="connsiteX3" fmla="*/ 812234 w 909007"/>
                  <a:gd name="connsiteY3" fmla="*/ 824140 h 911225"/>
                  <a:gd name="connsiteX4" fmla="*/ 0 w 909007"/>
                  <a:gd name="connsiteY4" fmla="*/ 911225 h 911225"/>
                  <a:gd name="connsiteX5" fmla="*/ 0 w 909007"/>
                  <a:gd name="connsiteY5" fmla="*/ 0 h 911225"/>
                  <a:gd name="connsiteX0" fmla="*/ 0 w 909007"/>
                  <a:gd name="connsiteY0" fmla="*/ 0 h 918192"/>
                  <a:gd name="connsiteX1" fmla="*/ 717890 w 909007"/>
                  <a:gd name="connsiteY1" fmla="*/ 130629 h 918192"/>
                  <a:gd name="connsiteX2" fmla="*/ 909007 w 909007"/>
                  <a:gd name="connsiteY2" fmla="*/ 524833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717890 w 909007"/>
                  <a:gd name="connsiteY1" fmla="*/ 130629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667090 w 909007"/>
                  <a:gd name="connsiteY1" fmla="*/ 203201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616290 w 909007"/>
                  <a:gd name="connsiteY1" fmla="*/ 134258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0 w 909007"/>
                  <a:gd name="connsiteY0" fmla="*/ 0 h 918192"/>
                  <a:gd name="connsiteX1" fmla="*/ 616290 w 909007"/>
                  <a:gd name="connsiteY1" fmla="*/ 134258 h 918192"/>
                  <a:gd name="connsiteX2" fmla="*/ 909007 w 909007"/>
                  <a:gd name="connsiteY2" fmla="*/ 564747 h 918192"/>
                  <a:gd name="connsiteX3" fmla="*/ 812234 w 909007"/>
                  <a:gd name="connsiteY3" fmla="*/ 824140 h 918192"/>
                  <a:gd name="connsiteX4" fmla="*/ 0 w 909007"/>
                  <a:gd name="connsiteY4" fmla="*/ 911225 h 918192"/>
                  <a:gd name="connsiteX5" fmla="*/ 0 w 909007"/>
                  <a:gd name="connsiteY5" fmla="*/ 0 h 918192"/>
                  <a:gd name="connsiteX0" fmla="*/ 54428 w 909007"/>
                  <a:gd name="connsiteY0" fmla="*/ 0 h 943592"/>
                  <a:gd name="connsiteX1" fmla="*/ 616290 w 909007"/>
                  <a:gd name="connsiteY1" fmla="*/ 159658 h 943592"/>
                  <a:gd name="connsiteX2" fmla="*/ 909007 w 909007"/>
                  <a:gd name="connsiteY2" fmla="*/ 590147 h 943592"/>
                  <a:gd name="connsiteX3" fmla="*/ 812234 w 909007"/>
                  <a:gd name="connsiteY3" fmla="*/ 849540 h 943592"/>
                  <a:gd name="connsiteX4" fmla="*/ 0 w 909007"/>
                  <a:gd name="connsiteY4" fmla="*/ 936625 h 943592"/>
                  <a:gd name="connsiteX5" fmla="*/ 54428 w 909007"/>
                  <a:gd name="connsiteY5" fmla="*/ 0 h 943592"/>
                  <a:gd name="connsiteX0" fmla="*/ 119743 w 974322"/>
                  <a:gd name="connsiteY0" fmla="*/ 0 h 953888"/>
                  <a:gd name="connsiteX1" fmla="*/ 681605 w 974322"/>
                  <a:gd name="connsiteY1" fmla="*/ 159658 h 953888"/>
                  <a:gd name="connsiteX2" fmla="*/ 974322 w 974322"/>
                  <a:gd name="connsiteY2" fmla="*/ 590147 h 953888"/>
                  <a:gd name="connsiteX3" fmla="*/ 877549 w 974322"/>
                  <a:gd name="connsiteY3" fmla="*/ 849540 h 953888"/>
                  <a:gd name="connsiteX4" fmla="*/ 0 w 974322"/>
                  <a:gd name="connsiteY4" fmla="*/ 951140 h 953888"/>
                  <a:gd name="connsiteX5" fmla="*/ 119743 w 974322"/>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53888"/>
                  <a:gd name="connsiteX1" fmla="*/ 681605 w 1006979"/>
                  <a:gd name="connsiteY1" fmla="*/ 159658 h 953888"/>
                  <a:gd name="connsiteX2" fmla="*/ 1006979 w 1006979"/>
                  <a:gd name="connsiteY2" fmla="*/ 597404 h 953888"/>
                  <a:gd name="connsiteX3" fmla="*/ 877549 w 1006979"/>
                  <a:gd name="connsiteY3" fmla="*/ 849540 h 953888"/>
                  <a:gd name="connsiteX4" fmla="*/ 0 w 1006979"/>
                  <a:gd name="connsiteY4" fmla="*/ 951140 h 953888"/>
                  <a:gd name="connsiteX5" fmla="*/ 119743 w 1006979"/>
                  <a:gd name="connsiteY5" fmla="*/ 0 h 953888"/>
                  <a:gd name="connsiteX0" fmla="*/ 119743 w 1006979"/>
                  <a:gd name="connsiteY0" fmla="*/ 0 h 962385"/>
                  <a:gd name="connsiteX1" fmla="*/ 681605 w 1006979"/>
                  <a:gd name="connsiteY1" fmla="*/ 159658 h 962385"/>
                  <a:gd name="connsiteX2" fmla="*/ 1006979 w 1006979"/>
                  <a:gd name="connsiteY2" fmla="*/ 597404 h 962385"/>
                  <a:gd name="connsiteX3" fmla="*/ 746920 w 1006979"/>
                  <a:gd name="connsiteY3" fmla="*/ 874940 h 962385"/>
                  <a:gd name="connsiteX4" fmla="*/ 0 w 1006979"/>
                  <a:gd name="connsiteY4" fmla="*/ 951140 h 962385"/>
                  <a:gd name="connsiteX5" fmla="*/ 119743 w 1006979"/>
                  <a:gd name="connsiteY5" fmla="*/ 0 h 962385"/>
                  <a:gd name="connsiteX0" fmla="*/ 119743 w 1006979"/>
                  <a:gd name="connsiteY0" fmla="*/ 0 h 962385"/>
                  <a:gd name="connsiteX1" fmla="*/ 681605 w 1006979"/>
                  <a:gd name="connsiteY1" fmla="*/ 159658 h 962385"/>
                  <a:gd name="connsiteX2" fmla="*/ 1006979 w 1006979"/>
                  <a:gd name="connsiteY2" fmla="*/ 597404 h 962385"/>
                  <a:gd name="connsiteX3" fmla="*/ 746920 w 1006979"/>
                  <a:gd name="connsiteY3" fmla="*/ 874940 h 962385"/>
                  <a:gd name="connsiteX4" fmla="*/ 0 w 1006979"/>
                  <a:gd name="connsiteY4" fmla="*/ 951140 h 962385"/>
                  <a:gd name="connsiteX5" fmla="*/ 119743 w 1006979"/>
                  <a:gd name="connsiteY5" fmla="*/ 0 h 962385"/>
                  <a:gd name="connsiteX0" fmla="*/ 145143 w 1006979"/>
                  <a:gd name="connsiteY0" fmla="*/ 0 h 955128"/>
                  <a:gd name="connsiteX1" fmla="*/ 681605 w 1006979"/>
                  <a:gd name="connsiteY1" fmla="*/ 152401 h 955128"/>
                  <a:gd name="connsiteX2" fmla="*/ 1006979 w 1006979"/>
                  <a:gd name="connsiteY2" fmla="*/ 590147 h 955128"/>
                  <a:gd name="connsiteX3" fmla="*/ 746920 w 1006979"/>
                  <a:gd name="connsiteY3" fmla="*/ 867683 h 955128"/>
                  <a:gd name="connsiteX4" fmla="*/ 0 w 1006979"/>
                  <a:gd name="connsiteY4" fmla="*/ 943883 h 955128"/>
                  <a:gd name="connsiteX5" fmla="*/ 145143 w 1006979"/>
                  <a:gd name="connsiteY5" fmla="*/ 0 h 955128"/>
                  <a:gd name="connsiteX0" fmla="*/ 159657 w 1021493"/>
                  <a:gd name="connsiteY0" fmla="*/ 0 h 955128"/>
                  <a:gd name="connsiteX1" fmla="*/ 696119 w 1021493"/>
                  <a:gd name="connsiteY1" fmla="*/ 152401 h 955128"/>
                  <a:gd name="connsiteX2" fmla="*/ 1021493 w 1021493"/>
                  <a:gd name="connsiteY2" fmla="*/ 590147 h 955128"/>
                  <a:gd name="connsiteX3" fmla="*/ 761434 w 1021493"/>
                  <a:gd name="connsiteY3" fmla="*/ 867683 h 955128"/>
                  <a:gd name="connsiteX4" fmla="*/ 0 w 1021493"/>
                  <a:gd name="connsiteY4" fmla="*/ 943883 h 955128"/>
                  <a:gd name="connsiteX5" fmla="*/ 159657 w 1021493"/>
                  <a:gd name="connsiteY5" fmla="*/ 0 h 955128"/>
                  <a:gd name="connsiteX0" fmla="*/ 58057 w 919893"/>
                  <a:gd name="connsiteY0" fmla="*/ 0 h 920587"/>
                  <a:gd name="connsiteX1" fmla="*/ 594519 w 919893"/>
                  <a:gd name="connsiteY1" fmla="*/ 152401 h 920587"/>
                  <a:gd name="connsiteX2" fmla="*/ 919893 w 919893"/>
                  <a:gd name="connsiteY2" fmla="*/ 590147 h 920587"/>
                  <a:gd name="connsiteX3" fmla="*/ 659834 w 919893"/>
                  <a:gd name="connsiteY3" fmla="*/ 867683 h 920587"/>
                  <a:gd name="connsiteX4" fmla="*/ 0 w 919893"/>
                  <a:gd name="connsiteY4" fmla="*/ 845912 h 920587"/>
                  <a:gd name="connsiteX5" fmla="*/ 58057 w 919893"/>
                  <a:gd name="connsiteY5" fmla="*/ 0 h 920587"/>
                  <a:gd name="connsiteX0" fmla="*/ 58057 w 919893"/>
                  <a:gd name="connsiteY0" fmla="*/ 0 h 957949"/>
                  <a:gd name="connsiteX1" fmla="*/ 594519 w 919893"/>
                  <a:gd name="connsiteY1" fmla="*/ 152401 h 957949"/>
                  <a:gd name="connsiteX2" fmla="*/ 919893 w 919893"/>
                  <a:gd name="connsiteY2" fmla="*/ 590147 h 957949"/>
                  <a:gd name="connsiteX3" fmla="*/ 659834 w 919893"/>
                  <a:gd name="connsiteY3" fmla="*/ 867683 h 957949"/>
                  <a:gd name="connsiteX4" fmla="*/ 0 w 919893"/>
                  <a:gd name="connsiteY4" fmla="*/ 845912 h 957949"/>
                  <a:gd name="connsiteX5" fmla="*/ 58057 w 919893"/>
                  <a:gd name="connsiteY5" fmla="*/ 0 h 957949"/>
                  <a:gd name="connsiteX0" fmla="*/ 111328 w 973164"/>
                  <a:gd name="connsiteY0" fmla="*/ 0 h 957949"/>
                  <a:gd name="connsiteX1" fmla="*/ 647790 w 973164"/>
                  <a:gd name="connsiteY1" fmla="*/ 152401 h 957949"/>
                  <a:gd name="connsiteX2" fmla="*/ 973164 w 973164"/>
                  <a:gd name="connsiteY2" fmla="*/ 590147 h 957949"/>
                  <a:gd name="connsiteX3" fmla="*/ 713105 w 973164"/>
                  <a:gd name="connsiteY3" fmla="*/ 867683 h 957949"/>
                  <a:gd name="connsiteX4" fmla="*/ 53271 w 973164"/>
                  <a:gd name="connsiteY4" fmla="*/ 845912 h 957949"/>
                  <a:gd name="connsiteX5" fmla="*/ 111328 w 973164"/>
                  <a:gd name="connsiteY5" fmla="*/ 0 h 957949"/>
                  <a:gd name="connsiteX0" fmla="*/ 125901 w 987737"/>
                  <a:gd name="connsiteY0" fmla="*/ 0 h 957949"/>
                  <a:gd name="connsiteX1" fmla="*/ 662363 w 987737"/>
                  <a:gd name="connsiteY1" fmla="*/ 152401 h 957949"/>
                  <a:gd name="connsiteX2" fmla="*/ 987737 w 987737"/>
                  <a:gd name="connsiteY2" fmla="*/ 590147 h 957949"/>
                  <a:gd name="connsiteX3" fmla="*/ 727678 w 987737"/>
                  <a:gd name="connsiteY3" fmla="*/ 867683 h 957949"/>
                  <a:gd name="connsiteX4" fmla="*/ 67844 w 987737"/>
                  <a:gd name="connsiteY4" fmla="*/ 845912 h 957949"/>
                  <a:gd name="connsiteX5" fmla="*/ 125901 w 987737"/>
                  <a:gd name="connsiteY5" fmla="*/ 0 h 957949"/>
                  <a:gd name="connsiteX0" fmla="*/ 125901 w 987737"/>
                  <a:gd name="connsiteY0" fmla="*/ 0 h 957949"/>
                  <a:gd name="connsiteX1" fmla="*/ 662363 w 987737"/>
                  <a:gd name="connsiteY1" fmla="*/ 152401 h 957949"/>
                  <a:gd name="connsiteX2" fmla="*/ 987737 w 987737"/>
                  <a:gd name="connsiteY2" fmla="*/ 590147 h 957949"/>
                  <a:gd name="connsiteX3" fmla="*/ 727678 w 987737"/>
                  <a:gd name="connsiteY3" fmla="*/ 867683 h 957949"/>
                  <a:gd name="connsiteX4" fmla="*/ 67844 w 987737"/>
                  <a:gd name="connsiteY4" fmla="*/ 845912 h 957949"/>
                  <a:gd name="connsiteX5" fmla="*/ 125901 w 987737"/>
                  <a:gd name="connsiteY5" fmla="*/ 0 h 957949"/>
                  <a:gd name="connsiteX0" fmla="*/ 150386 w 979565"/>
                  <a:gd name="connsiteY0" fmla="*/ 0 h 965206"/>
                  <a:gd name="connsiteX1" fmla="*/ 654191 w 979565"/>
                  <a:gd name="connsiteY1" fmla="*/ 159658 h 965206"/>
                  <a:gd name="connsiteX2" fmla="*/ 979565 w 979565"/>
                  <a:gd name="connsiteY2" fmla="*/ 597404 h 965206"/>
                  <a:gd name="connsiteX3" fmla="*/ 719506 w 979565"/>
                  <a:gd name="connsiteY3" fmla="*/ 874940 h 965206"/>
                  <a:gd name="connsiteX4" fmla="*/ 59672 w 979565"/>
                  <a:gd name="connsiteY4" fmla="*/ 853169 h 965206"/>
                  <a:gd name="connsiteX5" fmla="*/ 150386 w 979565"/>
                  <a:gd name="connsiteY5" fmla="*/ 0 h 96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565" h="965206">
                    <a:moveTo>
                      <a:pt x="150386" y="0"/>
                    </a:moveTo>
                    <a:cubicBezTo>
                      <a:pt x="415083" y="47171"/>
                      <a:pt x="258866" y="14516"/>
                      <a:pt x="654191" y="159658"/>
                    </a:cubicBezTo>
                    <a:cubicBezTo>
                      <a:pt x="869797" y="414649"/>
                      <a:pt x="923927" y="456419"/>
                      <a:pt x="979565" y="597404"/>
                    </a:cubicBezTo>
                    <a:cubicBezTo>
                      <a:pt x="879174" y="698475"/>
                      <a:pt x="873426" y="774861"/>
                      <a:pt x="719506" y="874940"/>
                    </a:cubicBezTo>
                    <a:cubicBezTo>
                      <a:pt x="572133" y="1005569"/>
                      <a:pt x="312274" y="991055"/>
                      <a:pt x="59672" y="853169"/>
                    </a:cubicBezTo>
                    <a:cubicBezTo>
                      <a:pt x="-80633" y="571198"/>
                      <a:pt x="58463" y="278343"/>
                      <a:pt x="15038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t-IT"/>
              </a:p>
            </p:txBody>
          </p:sp>
          <p:grpSp>
            <p:nvGrpSpPr>
              <p:cNvPr id="27" name="Gruppo 29"/>
              <p:cNvGrpSpPr/>
              <p:nvPr/>
            </p:nvGrpSpPr>
            <p:grpSpPr>
              <a:xfrm>
                <a:off x="3984823" y="3584288"/>
                <a:ext cx="899319" cy="911225"/>
                <a:chOff x="3393879" y="3597963"/>
                <a:chExt cx="899319" cy="911225"/>
              </a:xfrm>
            </p:grpSpPr>
            <p:sp>
              <p:nvSpPr>
                <p:cNvPr id="31" name="Rectangle 5"/>
                <p:cNvSpPr>
                  <a:spLocks noChangeArrowheads="1"/>
                </p:cNvSpPr>
                <p:nvPr/>
              </p:nvSpPr>
              <p:spPr bwMode="auto">
                <a:xfrm>
                  <a:off x="4093173" y="4285351"/>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2" name="Rectangle 6"/>
                <p:cNvSpPr>
                  <a:spLocks noChangeArrowheads="1"/>
                </p:cNvSpPr>
                <p:nvPr/>
              </p:nvSpPr>
              <p:spPr bwMode="auto">
                <a:xfrm>
                  <a:off x="4036023" y="4285351"/>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3" name="Rectangle 7"/>
                <p:cNvSpPr>
                  <a:spLocks noChangeArrowheads="1"/>
                </p:cNvSpPr>
                <p:nvPr/>
              </p:nvSpPr>
              <p:spPr bwMode="auto">
                <a:xfrm>
                  <a:off x="4143179" y="4285351"/>
                  <a:ext cx="23813"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4" name="Rectangle 8"/>
                <p:cNvSpPr>
                  <a:spLocks noChangeArrowheads="1"/>
                </p:cNvSpPr>
                <p:nvPr/>
              </p:nvSpPr>
              <p:spPr bwMode="auto">
                <a:xfrm>
                  <a:off x="3604223" y="3833707"/>
                  <a:ext cx="23813" cy="387350"/>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5" name="Rectangle 9"/>
                <p:cNvSpPr>
                  <a:spLocks noChangeArrowheads="1"/>
                </p:cNvSpPr>
                <p:nvPr/>
              </p:nvSpPr>
              <p:spPr bwMode="auto">
                <a:xfrm>
                  <a:off x="3662167" y="3833707"/>
                  <a:ext cx="23019" cy="356394"/>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6" name="Rectangle 10"/>
                <p:cNvSpPr>
                  <a:spLocks noChangeArrowheads="1"/>
                </p:cNvSpPr>
                <p:nvPr/>
              </p:nvSpPr>
              <p:spPr bwMode="auto">
                <a:xfrm>
                  <a:off x="3719317" y="3833707"/>
                  <a:ext cx="23019" cy="356394"/>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7" name="Rectangle 11"/>
                <p:cNvSpPr>
                  <a:spLocks noChangeArrowheads="1"/>
                </p:cNvSpPr>
                <p:nvPr/>
              </p:nvSpPr>
              <p:spPr bwMode="auto">
                <a:xfrm>
                  <a:off x="3770117" y="4240107"/>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8" name="Rectangle 12"/>
                <p:cNvSpPr>
                  <a:spLocks noChangeArrowheads="1"/>
                </p:cNvSpPr>
                <p:nvPr/>
              </p:nvSpPr>
              <p:spPr bwMode="auto">
                <a:xfrm>
                  <a:off x="3722492" y="4240107"/>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9" name="Rectangle 13"/>
                <p:cNvSpPr>
                  <a:spLocks noChangeArrowheads="1"/>
                </p:cNvSpPr>
                <p:nvPr/>
              </p:nvSpPr>
              <p:spPr bwMode="auto">
                <a:xfrm>
                  <a:off x="3676454" y="4240107"/>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0" name="Rectangle 14"/>
                <p:cNvSpPr>
                  <a:spLocks noChangeArrowheads="1"/>
                </p:cNvSpPr>
                <p:nvPr/>
              </p:nvSpPr>
              <p:spPr bwMode="auto">
                <a:xfrm>
                  <a:off x="3820917" y="4240107"/>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1" name="Rectangle 15"/>
                <p:cNvSpPr>
                  <a:spLocks noChangeArrowheads="1"/>
                </p:cNvSpPr>
                <p:nvPr/>
              </p:nvSpPr>
              <p:spPr bwMode="auto">
                <a:xfrm>
                  <a:off x="3870923" y="4240107"/>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2" name="Rectangle 16"/>
                <p:cNvSpPr>
                  <a:spLocks noChangeArrowheads="1"/>
                </p:cNvSpPr>
                <p:nvPr/>
              </p:nvSpPr>
              <p:spPr bwMode="auto">
                <a:xfrm>
                  <a:off x="3920929" y="4240107"/>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3" name="Rectangle 17"/>
                <p:cNvSpPr>
                  <a:spLocks noChangeArrowheads="1"/>
                </p:cNvSpPr>
                <p:nvPr/>
              </p:nvSpPr>
              <p:spPr bwMode="auto">
                <a:xfrm>
                  <a:off x="3890767" y="3965470"/>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4" name="Rectangle 18"/>
                <p:cNvSpPr>
                  <a:spLocks noChangeArrowheads="1"/>
                </p:cNvSpPr>
                <p:nvPr/>
              </p:nvSpPr>
              <p:spPr bwMode="auto">
                <a:xfrm>
                  <a:off x="3939979" y="3965470"/>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5" name="Rectangle 19"/>
                <p:cNvSpPr>
                  <a:spLocks noChangeArrowheads="1"/>
                </p:cNvSpPr>
                <p:nvPr/>
              </p:nvSpPr>
              <p:spPr bwMode="auto">
                <a:xfrm>
                  <a:off x="3890767" y="4015476"/>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6" name="Rectangle 20"/>
                <p:cNvSpPr>
                  <a:spLocks noChangeArrowheads="1"/>
                </p:cNvSpPr>
                <p:nvPr/>
              </p:nvSpPr>
              <p:spPr bwMode="auto">
                <a:xfrm>
                  <a:off x="3843935" y="3965470"/>
                  <a:ext cx="23019"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7" name="Rectangle 21"/>
                <p:cNvSpPr>
                  <a:spLocks noChangeArrowheads="1"/>
                </p:cNvSpPr>
                <p:nvPr/>
              </p:nvSpPr>
              <p:spPr bwMode="auto">
                <a:xfrm>
                  <a:off x="3843935" y="4015476"/>
                  <a:ext cx="23019"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8" name="Rectangle 22"/>
                <p:cNvSpPr>
                  <a:spLocks noChangeArrowheads="1"/>
                </p:cNvSpPr>
                <p:nvPr/>
              </p:nvSpPr>
              <p:spPr bwMode="auto">
                <a:xfrm>
                  <a:off x="3939979" y="4015476"/>
                  <a:ext cx="23019" cy="238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9" name="Rectangle 23"/>
                <p:cNvSpPr>
                  <a:spLocks noChangeArrowheads="1"/>
                </p:cNvSpPr>
                <p:nvPr/>
              </p:nvSpPr>
              <p:spPr bwMode="auto">
                <a:xfrm>
                  <a:off x="3939979" y="4066276"/>
                  <a:ext cx="23019" cy="23019"/>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0" name="Rectangle 24"/>
                <p:cNvSpPr>
                  <a:spLocks noChangeArrowheads="1"/>
                </p:cNvSpPr>
                <p:nvPr/>
              </p:nvSpPr>
              <p:spPr bwMode="auto">
                <a:xfrm>
                  <a:off x="3770117" y="4285351"/>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1" name="Rectangle 25"/>
                <p:cNvSpPr>
                  <a:spLocks noChangeArrowheads="1"/>
                </p:cNvSpPr>
                <p:nvPr/>
              </p:nvSpPr>
              <p:spPr bwMode="auto">
                <a:xfrm>
                  <a:off x="3820917" y="4285351"/>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2" name="Rectangle 26"/>
                <p:cNvSpPr>
                  <a:spLocks noChangeArrowheads="1"/>
                </p:cNvSpPr>
                <p:nvPr/>
              </p:nvSpPr>
              <p:spPr bwMode="auto">
                <a:xfrm>
                  <a:off x="3870923" y="4285351"/>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3" name="Rectangle 27"/>
                <p:cNvSpPr>
                  <a:spLocks noChangeArrowheads="1"/>
                </p:cNvSpPr>
                <p:nvPr/>
              </p:nvSpPr>
              <p:spPr bwMode="auto">
                <a:xfrm>
                  <a:off x="3465317" y="4285351"/>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4" name="Rectangle 28"/>
                <p:cNvSpPr>
                  <a:spLocks noChangeArrowheads="1"/>
                </p:cNvSpPr>
                <p:nvPr/>
              </p:nvSpPr>
              <p:spPr bwMode="auto">
                <a:xfrm>
                  <a:off x="3516117" y="4285351"/>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5" name="Rectangle 29"/>
                <p:cNvSpPr>
                  <a:spLocks noChangeArrowheads="1"/>
                </p:cNvSpPr>
                <p:nvPr/>
              </p:nvSpPr>
              <p:spPr bwMode="auto">
                <a:xfrm>
                  <a:off x="3412929" y="424248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6" name="Rectangle 30"/>
                <p:cNvSpPr>
                  <a:spLocks noChangeArrowheads="1"/>
                </p:cNvSpPr>
                <p:nvPr/>
              </p:nvSpPr>
              <p:spPr bwMode="auto">
                <a:xfrm>
                  <a:off x="3463729" y="4242488"/>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7" name="Rectangle 31"/>
                <p:cNvSpPr>
                  <a:spLocks noChangeArrowheads="1"/>
                </p:cNvSpPr>
                <p:nvPr/>
              </p:nvSpPr>
              <p:spPr bwMode="auto">
                <a:xfrm>
                  <a:off x="3566917" y="4285351"/>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8" name="Rectangle 32"/>
                <p:cNvSpPr>
                  <a:spLocks noChangeArrowheads="1"/>
                </p:cNvSpPr>
                <p:nvPr/>
              </p:nvSpPr>
              <p:spPr bwMode="auto">
                <a:xfrm>
                  <a:off x="3516117" y="4329801"/>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9" name="Rectangle 33"/>
                <p:cNvSpPr>
                  <a:spLocks noChangeArrowheads="1"/>
                </p:cNvSpPr>
                <p:nvPr/>
              </p:nvSpPr>
              <p:spPr bwMode="auto">
                <a:xfrm>
                  <a:off x="3566917" y="4329801"/>
                  <a:ext cx="23813" cy="23813"/>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0" name="Rectangle 34"/>
                <p:cNvSpPr>
                  <a:spLocks noChangeArrowheads="1"/>
                </p:cNvSpPr>
                <p:nvPr/>
              </p:nvSpPr>
              <p:spPr bwMode="auto">
                <a:xfrm>
                  <a:off x="3920929" y="4285351"/>
                  <a:ext cx="23813"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1" name="Rectangle 35"/>
                <p:cNvSpPr>
                  <a:spLocks noChangeArrowheads="1"/>
                </p:cNvSpPr>
                <p:nvPr/>
              </p:nvSpPr>
              <p:spPr bwMode="auto">
                <a:xfrm>
                  <a:off x="3971729" y="4285351"/>
                  <a:ext cx="23019" cy="23813"/>
                </a:xfrm>
                <a:prstGeom prst="rect">
                  <a:avLst/>
                </a:prstGeom>
                <a:solidFill>
                  <a:srgbClr val="020C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2" name="Freeform 36"/>
                <p:cNvSpPr>
                  <a:spLocks/>
                </p:cNvSpPr>
                <p:nvPr/>
              </p:nvSpPr>
              <p:spPr bwMode="auto">
                <a:xfrm>
                  <a:off x="3393879" y="3597963"/>
                  <a:ext cx="899319" cy="619125"/>
                </a:xfrm>
                <a:custGeom>
                  <a:avLst/>
                  <a:gdLst>
                    <a:gd name="T0" fmla="*/ 1058 w 2266"/>
                    <a:gd name="T1" fmla="*/ 1315 h 1559"/>
                    <a:gd name="T2" fmla="*/ 1319 w 2266"/>
                    <a:gd name="T3" fmla="*/ 1499 h 1559"/>
                    <a:gd name="T4" fmla="*/ 1506 w 2266"/>
                    <a:gd name="T5" fmla="*/ 1398 h 1559"/>
                    <a:gd name="T6" fmla="*/ 1905 w 2266"/>
                    <a:gd name="T7" fmla="*/ 1347 h 1559"/>
                    <a:gd name="T8" fmla="*/ 1506 w 2266"/>
                    <a:gd name="T9" fmla="*/ 731 h 1559"/>
                    <a:gd name="T10" fmla="*/ 1058 w 2266"/>
                    <a:gd name="T11" fmla="*/ 1112 h 1559"/>
                    <a:gd name="T12" fmla="*/ 990 w 2266"/>
                    <a:gd name="T13" fmla="*/ 588 h 1559"/>
                    <a:gd name="T14" fmla="*/ 334 w 2266"/>
                    <a:gd name="T15" fmla="*/ 466 h 1559"/>
                    <a:gd name="T16" fmla="*/ 413 w 2266"/>
                    <a:gd name="T17" fmla="*/ 1346 h 1559"/>
                    <a:gd name="T18" fmla="*/ 205 w 2266"/>
                    <a:gd name="T19" fmla="*/ 1397 h 1559"/>
                    <a:gd name="T20" fmla="*/ 413 w 2266"/>
                    <a:gd name="T21" fmla="*/ 1449 h 1559"/>
                    <a:gd name="T22" fmla="*/ 133 w 2266"/>
                    <a:gd name="T23" fmla="*/ 1499 h 1559"/>
                    <a:gd name="T24" fmla="*/ 413 w 2266"/>
                    <a:gd name="T25" fmla="*/ 1559 h 1559"/>
                    <a:gd name="T26" fmla="*/ 305 w 2266"/>
                    <a:gd name="T27" fmla="*/ 0 h 1559"/>
                    <a:gd name="T28" fmla="*/ 322 w 2266"/>
                    <a:gd name="T29" fmla="*/ 2 h 1559"/>
                    <a:gd name="T30" fmla="*/ 337 w 2266"/>
                    <a:gd name="T31" fmla="*/ 6 h 1559"/>
                    <a:gd name="T32" fmla="*/ 353 w 2266"/>
                    <a:gd name="T33" fmla="*/ 8 h 1559"/>
                    <a:gd name="T34" fmla="*/ 368 w 2266"/>
                    <a:gd name="T35" fmla="*/ 12 h 1559"/>
                    <a:gd name="T36" fmla="*/ 396 w 2266"/>
                    <a:gd name="T37" fmla="*/ 18 h 1559"/>
                    <a:gd name="T38" fmla="*/ 426 w 2266"/>
                    <a:gd name="T39" fmla="*/ 25 h 1559"/>
                    <a:gd name="T40" fmla="*/ 455 w 2266"/>
                    <a:gd name="T41" fmla="*/ 32 h 1559"/>
                    <a:gd name="T42" fmla="*/ 484 w 2266"/>
                    <a:gd name="T43" fmla="*/ 40 h 1559"/>
                    <a:gd name="T44" fmla="*/ 513 w 2266"/>
                    <a:gd name="T45" fmla="*/ 47 h 1559"/>
                    <a:gd name="T46" fmla="*/ 542 w 2266"/>
                    <a:gd name="T47" fmla="*/ 55 h 1559"/>
                    <a:gd name="T48" fmla="*/ 571 w 2266"/>
                    <a:gd name="T49" fmla="*/ 64 h 1559"/>
                    <a:gd name="T50" fmla="*/ 599 w 2266"/>
                    <a:gd name="T51" fmla="*/ 73 h 1559"/>
                    <a:gd name="T52" fmla="*/ 473 w 2266"/>
                    <a:gd name="T53" fmla="*/ 340 h 1559"/>
                    <a:gd name="T54" fmla="*/ 939 w 2266"/>
                    <a:gd name="T55" fmla="*/ 416 h 1559"/>
                    <a:gd name="T56" fmla="*/ 642 w 2266"/>
                    <a:gd name="T57" fmla="*/ 340 h 1559"/>
                    <a:gd name="T58" fmla="*/ 708 w 2266"/>
                    <a:gd name="T59" fmla="*/ 108 h 1559"/>
                    <a:gd name="T60" fmla="*/ 838 w 2266"/>
                    <a:gd name="T61" fmla="*/ 158 h 1559"/>
                    <a:gd name="T62" fmla="*/ 965 w 2266"/>
                    <a:gd name="T63" fmla="*/ 213 h 1559"/>
                    <a:gd name="T64" fmla="*/ 1087 w 2266"/>
                    <a:gd name="T65" fmla="*/ 273 h 1559"/>
                    <a:gd name="T66" fmla="*/ 1207 w 2266"/>
                    <a:gd name="T67" fmla="*/ 340 h 1559"/>
                    <a:gd name="T68" fmla="*/ 1322 w 2266"/>
                    <a:gd name="T69" fmla="*/ 410 h 1559"/>
                    <a:gd name="T70" fmla="*/ 1433 w 2266"/>
                    <a:gd name="T71" fmla="*/ 487 h 1559"/>
                    <a:gd name="T72" fmla="*/ 1540 w 2266"/>
                    <a:gd name="T73" fmla="*/ 568 h 1559"/>
                    <a:gd name="T74" fmla="*/ 1642 w 2266"/>
                    <a:gd name="T75" fmla="*/ 653 h 1559"/>
                    <a:gd name="T76" fmla="*/ 1742 w 2266"/>
                    <a:gd name="T77" fmla="*/ 743 h 1559"/>
                    <a:gd name="T78" fmla="*/ 1835 w 2266"/>
                    <a:gd name="T79" fmla="*/ 837 h 1559"/>
                    <a:gd name="T80" fmla="*/ 1925 w 2266"/>
                    <a:gd name="T81" fmla="*/ 936 h 1559"/>
                    <a:gd name="T82" fmla="*/ 2009 w 2266"/>
                    <a:gd name="T83" fmla="*/ 1037 h 1559"/>
                    <a:gd name="T84" fmla="*/ 2089 w 2266"/>
                    <a:gd name="T85" fmla="*/ 1143 h 1559"/>
                    <a:gd name="T86" fmla="*/ 2163 w 2266"/>
                    <a:gd name="T87" fmla="*/ 1253 h 1559"/>
                    <a:gd name="T88" fmla="*/ 2233 w 2266"/>
                    <a:gd name="T89" fmla="*/ 1366 h 1559"/>
                    <a:gd name="T90" fmla="*/ 2038 w 2266"/>
                    <a:gd name="T91" fmla="*/ 1550 h 1559"/>
                    <a:gd name="T92" fmla="*/ 1252 w 2266"/>
                    <a:gd name="T93" fmla="*/ 1373 h 1559"/>
                    <a:gd name="T94" fmla="*/ 990 w 2266"/>
                    <a:gd name="T95" fmla="*/ 1151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6" h="1559">
                      <a:moveTo>
                        <a:pt x="1058" y="1112"/>
                      </a:moveTo>
                      <a:lnTo>
                        <a:pt x="1058" y="1315"/>
                      </a:lnTo>
                      <a:lnTo>
                        <a:pt x="1312" y="1315"/>
                      </a:lnTo>
                      <a:lnTo>
                        <a:pt x="1319" y="1499"/>
                      </a:lnTo>
                      <a:lnTo>
                        <a:pt x="1506" y="1499"/>
                      </a:lnTo>
                      <a:lnTo>
                        <a:pt x="1506" y="1398"/>
                      </a:lnTo>
                      <a:lnTo>
                        <a:pt x="1905" y="1398"/>
                      </a:lnTo>
                      <a:lnTo>
                        <a:pt x="1905" y="1347"/>
                      </a:lnTo>
                      <a:lnTo>
                        <a:pt x="1506" y="1347"/>
                      </a:lnTo>
                      <a:lnTo>
                        <a:pt x="1506" y="731"/>
                      </a:lnTo>
                      <a:lnTo>
                        <a:pt x="1058" y="867"/>
                      </a:lnTo>
                      <a:lnTo>
                        <a:pt x="1058" y="1112"/>
                      </a:lnTo>
                      <a:lnTo>
                        <a:pt x="990" y="1151"/>
                      </a:lnTo>
                      <a:lnTo>
                        <a:pt x="990" y="588"/>
                      </a:lnTo>
                      <a:lnTo>
                        <a:pt x="1070" y="466"/>
                      </a:lnTo>
                      <a:lnTo>
                        <a:pt x="334" y="466"/>
                      </a:lnTo>
                      <a:lnTo>
                        <a:pt x="413" y="588"/>
                      </a:lnTo>
                      <a:lnTo>
                        <a:pt x="413" y="1346"/>
                      </a:lnTo>
                      <a:lnTo>
                        <a:pt x="205" y="1346"/>
                      </a:lnTo>
                      <a:lnTo>
                        <a:pt x="205" y="1397"/>
                      </a:lnTo>
                      <a:lnTo>
                        <a:pt x="413" y="1397"/>
                      </a:lnTo>
                      <a:lnTo>
                        <a:pt x="413" y="1449"/>
                      </a:lnTo>
                      <a:lnTo>
                        <a:pt x="133" y="1449"/>
                      </a:lnTo>
                      <a:lnTo>
                        <a:pt x="133" y="1499"/>
                      </a:lnTo>
                      <a:lnTo>
                        <a:pt x="413" y="1499"/>
                      </a:lnTo>
                      <a:lnTo>
                        <a:pt x="413" y="1559"/>
                      </a:lnTo>
                      <a:lnTo>
                        <a:pt x="0" y="1559"/>
                      </a:lnTo>
                      <a:lnTo>
                        <a:pt x="305" y="0"/>
                      </a:lnTo>
                      <a:lnTo>
                        <a:pt x="314" y="1"/>
                      </a:lnTo>
                      <a:lnTo>
                        <a:pt x="322" y="2"/>
                      </a:lnTo>
                      <a:lnTo>
                        <a:pt x="328" y="3"/>
                      </a:lnTo>
                      <a:lnTo>
                        <a:pt x="337" y="6"/>
                      </a:lnTo>
                      <a:lnTo>
                        <a:pt x="345" y="7"/>
                      </a:lnTo>
                      <a:lnTo>
                        <a:pt x="353" y="8"/>
                      </a:lnTo>
                      <a:lnTo>
                        <a:pt x="360" y="10"/>
                      </a:lnTo>
                      <a:lnTo>
                        <a:pt x="368" y="12"/>
                      </a:lnTo>
                      <a:lnTo>
                        <a:pt x="383" y="15"/>
                      </a:lnTo>
                      <a:lnTo>
                        <a:pt x="396" y="18"/>
                      </a:lnTo>
                      <a:lnTo>
                        <a:pt x="411" y="22"/>
                      </a:lnTo>
                      <a:lnTo>
                        <a:pt x="426" y="25"/>
                      </a:lnTo>
                      <a:lnTo>
                        <a:pt x="440" y="29"/>
                      </a:lnTo>
                      <a:lnTo>
                        <a:pt x="455" y="32"/>
                      </a:lnTo>
                      <a:lnTo>
                        <a:pt x="470" y="36"/>
                      </a:lnTo>
                      <a:lnTo>
                        <a:pt x="484" y="40"/>
                      </a:lnTo>
                      <a:lnTo>
                        <a:pt x="499" y="44"/>
                      </a:lnTo>
                      <a:lnTo>
                        <a:pt x="513" y="47"/>
                      </a:lnTo>
                      <a:lnTo>
                        <a:pt x="528" y="52"/>
                      </a:lnTo>
                      <a:lnTo>
                        <a:pt x="542" y="55"/>
                      </a:lnTo>
                      <a:lnTo>
                        <a:pt x="557" y="60"/>
                      </a:lnTo>
                      <a:lnTo>
                        <a:pt x="571" y="64"/>
                      </a:lnTo>
                      <a:lnTo>
                        <a:pt x="586" y="68"/>
                      </a:lnTo>
                      <a:lnTo>
                        <a:pt x="599" y="73"/>
                      </a:lnTo>
                      <a:lnTo>
                        <a:pt x="599" y="340"/>
                      </a:lnTo>
                      <a:lnTo>
                        <a:pt x="473" y="340"/>
                      </a:lnTo>
                      <a:lnTo>
                        <a:pt x="473" y="416"/>
                      </a:lnTo>
                      <a:lnTo>
                        <a:pt x="939" y="416"/>
                      </a:lnTo>
                      <a:lnTo>
                        <a:pt x="939" y="340"/>
                      </a:lnTo>
                      <a:lnTo>
                        <a:pt x="642" y="340"/>
                      </a:lnTo>
                      <a:lnTo>
                        <a:pt x="642" y="86"/>
                      </a:lnTo>
                      <a:lnTo>
                        <a:pt x="708" y="108"/>
                      </a:lnTo>
                      <a:lnTo>
                        <a:pt x="773" y="132"/>
                      </a:lnTo>
                      <a:lnTo>
                        <a:pt x="838" y="158"/>
                      </a:lnTo>
                      <a:lnTo>
                        <a:pt x="901" y="184"/>
                      </a:lnTo>
                      <a:lnTo>
                        <a:pt x="965" y="213"/>
                      </a:lnTo>
                      <a:lnTo>
                        <a:pt x="1027" y="242"/>
                      </a:lnTo>
                      <a:lnTo>
                        <a:pt x="1087" y="273"/>
                      </a:lnTo>
                      <a:lnTo>
                        <a:pt x="1148" y="305"/>
                      </a:lnTo>
                      <a:lnTo>
                        <a:pt x="1207" y="340"/>
                      </a:lnTo>
                      <a:lnTo>
                        <a:pt x="1264" y="374"/>
                      </a:lnTo>
                      <a:lnTo>
                        <a:pt x="1322" y="410"/>
                      </a:lnTo>
                      <a:lnTo>
                        <a:pt x="1377" y="448"/>
                      </a:lnTo>
                      <a:lnTo>
                        <a:pt x="1433" y="487"/>
                      </a:lnTo>
                      <a:lnTo>
                        <a:pt x="1487" y="526"/>
                      </a:lnTo>
                      <a:lnTo>
                        <a:pt x="1540" y="568"/>
                      </a:lnTo>
                      <a:lnTo>
                        <a:pt x="1592" y="609"/>
                      </a:lnTo>
                      <a:lnTo>
                        <a:pt x="1642" y="653"/>
                      </a:lnTo>
                      <a:lnTo>
                        <a:pt x="1692" y="698"/>
                      </a:lnTo>
                      <a:lnTo>
                        <a:pt x="1742" y="743"/>
                      </a:lnTo>
                      <a:lnTo>
                        <a:pt x="1789" y="790"/>
                      </a:lnTo>
                      <a:lnTo>
                        <a:pt x="1835" y="837"/>
                      </a:lnTo>
                      <a:lnTo>
                        <a:pt x="1880" y="885"/>
                      </a:lnTo>
                      <a:lnTo>
                        <a:pt x="1925" y="936"/>
                      </a:lnTo>
                      <a:lnTo>
                        <a:pt x="1967" y="987"/>
                      </a:lnTo>
                      <a:lnTo>
                        <a:pt x="2009" y="1037"/>
                      </a:lnTo>
                      <a:lnTo>
                        <a:pt x="2049" y="1090"/>
                      </a:lnTo>
                      <a:lnTo>
                        <a:pt x="2089" y="1143"/>
                      </a:lnTo>
                      <a:lnTo>
                        <a:pt x="2127" y="1198"/>
                      </a:lnTo>
                      <a:lnTo>
                        <a:pt x="2163" y="1253"/>
                      </a:lnTo>
                      <a:lnTo>
                        <a:pt x="2199" y="1309"/>
                      </a:lnTo>
                      <a:lnTo>
                        <a:pt x="2233" y="1366"/>
                      </a:lnTo>
                      <a:lnTo>
                        <a:pt x="2266" y="1423"/>
                      </a:lnTo>
                      <a:lnTo>
                        <a:pt x="2038" y="1550"/>
                      </a:lnTo>
                      <a:lnTo>
                        <a:pt x="1252" y="1550"/>
                      </a:lnTo>
                      <a:lnTo>
                        <a:pt x="1252" y="1373"/>
                      </a:lnTo>
                      <a:lnTo>
                        <a:pt x="990" y="1373"/>
                      </a:lnTo>
                      <a:lnTo>
                        <a:pt x="990" y="1151"/>
                      </a:lnTo>
                      <a:lnTo>
                        <a:pt x="1058" y="1112"/>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t-IT"/>
                </a:p>
              </p:txBody>
            </p:sp>
            <p:sp>
              <p:nvSpPr>
                <p:cNvPr id="63" name="Freeform 37"/>
                <p:cNvSpPr>
                  <a:spLocks/>
                </p:cNvSpPr>
                <p:nvPr/>
              </p:nvSpPr>
              <p:spPr bwMode="auto">
                <a:xfrm>
                  <a:off x="3469285" y="4340913"/>
                  <a:ext cx="698500" cy="168275"/>
                </a:xfrm>
                <a:custGeom>
                  <a:avLst/>
                  <a:gdLst>
                    <a:gd name="T0" fmla="*/ 1760 w 1760"/>
                    <a:gd name="T1" fmla="*/ 49 h 424"/>
                    <a:gd name="T2" fmla="*/ 1760 w 1760"/>
                    <a:gd name="T3" fmla="*/ 3 h 424"/>
                    <a:gd name="T4" fmla="*/ 477 w 1760"/>
                    <a:gd name="T5" fmla="*/ 0 h 424"/>
                    <a:gd name="T6" fmla="*/ 477 w 1760"/>
                    <a:gd name="T7" fmla="*/ 85 h 424"/>
                    <a:gd name="T8" fmla="*/ 0 w 1760"/>
                    <a:gd name="T9" fmla="*/ 85 h 424"/>
                    <a:gd name="T10" fmla="*/ 7 w 1760"/>
                    <a:gd name="T11" fmla="*/ 90 h 424"/>
                    <a:gd name="T12" fmla="*/ 14 w 1760"/>
                    <a:gd name="T13" fmla="*/ 96 h 424"/>
                    <a:gd name="T14" fmla="*/ 21 w 1760"/>
                    <a:gd name="T15" fmla="*/ 100 h 424"/>
                    <a:gd name="T16" fmla="*/ 27 w 1760"/>
                    <a:gd name="T17" fmla="*/ 106 h 424"/>
                    <a:gd name="T18" fmla="*/ 34 w 1760"/>
                    <a:gd name="T19" fmla="*/ 111 h 424"/>
                    <a:gd name="T20" fmla="*/ 41 w 1760"/>
                    <a:gd name="T21" fmla="*/ 117 h 424"/>
                    <a:gd name="T22" fmla="*/ 46 w 1760"/>
                    <a:gd name="T23" fmla="*/ 121 h 424"/>
                    <a:gd name="T24" fmla="*/ 53 w 1760"/>
                    <a:gd name="T25" fmla="*/ 127 h 424"/>
                    <a:gd name="T26" fmla="*/ 825 w 1760"/>
                    <a:gd name="T27" fmla="*/ 127 h 424"/>
                    <a:gd name="T28" fmla="*/ 825 w 1760"/>
                    <a:gd name="T29" fmla="*/ 179 h 424"/>
                    <a:gd name="T30" fmla="*/ 315 w 1760"/>
                    <a:gd name="T31" fmla="*/ 179 h 424"/>
                    <a:gd name="T32" fmla="*/ 329 w 1760"/>
                    <a:gd name="T33" fmla="*/ 193 h 424"/>
                    <a:gd name="T34" fmla="*/ 342 w 1760"/>
                    <a:gd name="T35" fmla="*/ 206 h 424"/>
                    <a:gd name="T36" fmla="*/ 355 w 1760"/>
                    <a:gd name="T37" fmla="*/ 220 h 424"/>
                    <a:gd name="T38" fmla="*/ 368 w 1760"/>
                    <a:gd name="T39" fmla="*/ 235 h 424"/>
                    <a:gd name="T40" fmla="*/ 381 w 1760"/>
                    <a:gd name="T41" fmla="*/ 250 h 424"/>
                    <a:gd name="T42" fmla="*/ 393 w 1760"/>
                    <a:gd name="T43" fmla="*/ 265 h 424"/>
                    <a:gd name="T44" fmla="*/ 406 w 1760"/>
                    <a:gd name="T45" fmla="*/ 280 h 424"/>
                    <a:gd name="T46" fmla="*/ 417 w 1760"/>
                    <a:gd name="T47" fmla="*/ 295 h 424"/>
                    <a:gd name="T48" fmla="*/ 429 w 1760"/>
                    <a:gd name="T49" fmla="*/ 310 h 424"/>
                    <a:gd name="T50" fmla="*/ 440 w 1760"/>
                    <a:gd name="T51" fmla="*/ 326 h 424"/>
                    <a:gd name="T52" fmla="*/ 452 w 1760"/>
                    <a:gd name="T53" fmla="*/ 342 h 424"/>
                    <a:gd name="T54" fmla="*/ 462 w 1760"/>
                    <a:gd name="T55" fmla="*/ 358 h 424"/>
                    <a:gd name="T56" fmla="*/ 473 w 1760"/>
                    <a:gd name="T57" fmla="*/ 374 h 424"/>
                    <a:gd name="T58" fmla="*/ 483 w 1760"/>
                    <a:gd name="T59" fmla="*/ 391 h 424"/>
                    <a:gd name="T60" fmla="*/ 493 w 1760"/>
                    <a:gd name="T61" fmla="*/ 407 h 424"/>
                    <a:gd name="T62" fmla="*/ 503 w 1760"/>
                    <a:gd name="T63" fmla="*/ 424 h 424"/>
                    <a:gd name="T64" fmla="*/ 793 w 1760"/>
                    <a:gd name="T65" fmla="*/ 263 h 424"/>
                    <a:gd name="T66" fmla="*/ 1081 w 1760"/>
                    <a:gd name="T67" fmla="*/ 263 h 424"/>
                    <a:gd name="T68" fmla="*/ 1081 w 1760"/>
                    <a:gd name="T69" fmla="*/ 212 h 424"/>
                    <a:gd name="T70" fmla="*/ 885 w 1760"/>
                    <a:gd name="T71" fmla="*/ 212 h 424"/>
                    <a:gd name="T72" fmla="*/ 1179 w 1760"/>
                    <a:gd name="T73" fmla="*/ 49 h 424"/>
                    <a:gd name="T74" fmla="*/ 1760 w 1760"/>
                    <a:gd name="T75" fmla="*/ 49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0" h="424">
                      <a:moveTo>
                        <a:pt x="1760" y="49"/>
                      </a:moveTo>
                      <a:lnTo>
                        <a:pt x="1760" y="3"/>
                      </a:lnTo>
                      <a:lnTo>
                        <a:pt x="477" y="0"/>
                      </a:lnTo>
                      <a:lnTo>
                        <a:pt x="477" y="85"/>
                      </a:lnTo>
                      <a:lnTo>
                        <a:pt x="0" y="85"/>
                      </a:lnTo>
                      <a:lnTo>
                        <a:pt x="7" y="90"/>
                      </a:lnTo>
                      <a:lnTo>
                        <a:pt x="14" y="96"/>
                      </a:lnTo>
                      <a:lnTo>
                        <a:pt x="21" y="100"/>
                      </a:lnTo>
                      <a:lnTo>
                        <a:pt x="27" y="106"/>
                      </a:lnTo>
                      <a:lnTo>
                        <a:pt x="34" y="111"/>
                      </a:lnTo>
                      <a:lnTo>
                        <a:pt x="41" y="117"/>
                      </a:lnTo>
                      <a:lnTo>
                        <a:pt x="46" y="121"/>
                      </a:lnTo>
                      <a:lnTo>
                        <a:pt x="53" y="127"/>
                      </a:lnTo>
                      <a:lnTo>
                        <a:pt x="825" y="127"/>
                      </a:lnTo>
                      <a:lnTo>
                        <a:pt x="825" y="179"/>
                      </a:lnTo>
                      <a:lnTo>
                        <a:pt x="315" y="179"/>
                      </a:lnTo>
                      <a:lnTo>
                        <a:pt x="329" y="193"/>
                      </a:lnTo>
                      <a:lnTo>
                        <a:pt x="342" y="206"/>
                      </a:lnTo>
                      <a:lnTo>
                        <a:pt x="355" y="220"/>
                      </a:lnTo>
                      <a:lnTo>
                        <a:pt x="368" y="235"/>
                      </a:lnTo>
                      <a:lnTo>
                        <a:pt x="381" y="250"/>
                      </a:lnTo>
                      <a:lnTo>
                        <a:pt x="393" y="265"/>
                      </a:lnTo>
                      <a:lnTo>
                        <a:pt x="406" y="280"/>
                      </a:lnTo>
                      <a:lnTo>
                        <a:pt x="417" y="295"/>
                      </a:lnTo>
                      <a:lnTo>
                        <a:pt x="429" y="310"/>
                      </a:lnTo>
                      <a:lnTo>
                        <a:pt x="440" y="326"/>
                      </a:lnTo>
                      <a:lnTo>
                        <a:pt x="452" y="342"/>
                      </a:lnTo>
                      <a:lnTo>
                        <a:pt x="462" y="358"/>
                      </a:lnTo>
                      <a:lnTo>
                        <a:pt x="473" y="374"/>
                      </a:lnTo>
                      <a:lnTo>
                        <a:pt x="483" y="391"/>
                      </a:lnTo>
                      <a:lnTo>
                        <a:pt x="493" y="407"/>
                      </a:lnTo>
                      <a:lnTo>
                        <a:pt x="503" y="424"/>
                      </a:lnTo>
                      <a:lnTo>
                        <a:pt x="793" y="263"/>
                      </a:lnTo>
                      <a:lnTo>
                        <a:pt x="1081" y="263"/>
                      </a:lnTo>
                      <a:lnTo>
                        <a:pt x="1081" y="212"/>
                      </a:lnTo>
                      <a:lnTo>
                        <a:pt x="885" y="212"/>
                      </a:lnTo>
                      <a:lnTo>
                        <a:pt x="1179" y="49"/>
                      </a:lnTo>
                      <a:lnTo>
                        <a:pt x="1760" y="49"/>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t-IT"/>
                </a:p>
              </p:txBody>
            </p:sp>
          </p:grpSp>
        </p:grpSp>
      </p:grpSp>
      <p:grpSp>
        <p:nvGrpSpPr>
          <p:cNvPr id="28" name="Gruppo 99"/>
          <p:cNvGrpSpPr/>
          <p:nvPr/>
        </p:nvGrpSpPr>
        <p:grpSpPr>
          <a:xfrm>
            <a:off x="959279" y="3352107"/>
            <a:ext cx="2583720" cy="1591227"/>
            <a:chOff x="959279" y="3352107"/>
            <a:chExt cx="2583720" cy="1591227"/>
          </a:xfrm>
        </p:grpSpPr>
        <p:cxnSp>
          <p:nvCxnSpPr>
            <p:cNvPr id="101" name="Connettore 4 100"/>
            <p:cNvCxnSpPr>
              <a:stCxn id="10" idx="1"/>
              <a:endCxn id="6" idx="0"/>
            </p:cNvCxnSpPr>
            <p:nvPr/>
          </p:nvCxnSpPr>
          <p:spPr>
            <a:xfrm rot="10800000" flipV="1">
              <a:off x="1139300" y="3527430"/>
              <a:ext cx="2403699" cy="1415904"/>
            </a:xfrm>
            <a:prstGeom prst="bentConnector2">
              <a:avLst/>
            </a:prstGeom>
            <a:ln>
              <a:headEnd type="triangle" w="lg" len="med"/>
              <a:tailEnd type="triangle" w="lg" len="med"/>
            </a:ln>
          </p:spPr>
          <p:style>
            <a:lnRef idx="3">
              <a:schemeClr val="accent6"/>
            </a:lnRef>
            <a:fillRef idx="0">
              <a:schemeClr val="accent6"/>
            </a:fillRef>
            <a:effectRef idx="2">
              <a:schemeClr val="accent6"/>
            </a:effectRef>
            <a:fontRef idx="minor">
              <a:schemeClr val="tx1"/>
            </a:fontRef>
          </p:style>
        </p:cxnSp>
        <p:sp>
          <p:nvSpPr>
            <p:cNvPr id="102" name="Ovale 101"/>
            <p:cNvSpPr/>
            <p:nvPr/>
          </p:nvSpPr>
          <p:spPr>
            <a:xfrm>
              <a:off x="959279" y="3352107"/>
              <a:ext cx="360040" cy="350645"/>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1400" dirty="0"/>
                <a:t>2</a:t>
              </a:r>
            </a:p>
          </p:txBody>
        </p:sp>
      </p:grpSp>
      <p:grpSp>
        <p:nvGrpSpPr>
          <p:cNvPr id="30" name="Gruppo 102"/>
          <p:cNvGrpSpPr/>
          <p:nvPr/>
        </p:nvGrpSpPr>
        <p:grpSpPr>
          <a:xfrm>
            <a:off x="5420891" y="2204864"/>
            <a:ext cx="2103437" cy="350645"/>
            <a:chOff x="1547664" y="2286267"/>
            <a:chExt cx="2103437" cy="350645"/>
          </a:xfrm>
        </p:grpSpPr>
        <p:cxnSp>
          <p:nvCxnSpPr>
            <p:cNvPr id="104" name="Connettore 2 103"/>
            <p:cNvCxnSpPr/>
            <p:nvPr/>
          </p:nvCxnSpPr>
          <p:spPr>
            <a:xfrm>
              <a:off x="1547664" y="2466914"/>
              <a:ext cx="2103437"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05" name="Ovale 104"/>
            <p:cNvSpPr/>
            <p:nvPr/>
          </p:nvSpPr>
          <p:spPr>
            <a:xfrm>
              <a:off x="2369816" y="2286267"/>
              <a:ext cx="360040" cy="350645"/>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1400" dirty="0"/>
                <a:t>4</a:t>
              </a:r>
            </a:p>
          </p:txBody>
        </p:sp>
      </p:grpSp>
      <p:pic>
        <p:nvPicPr>
          <p:cNvPr id="106"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697629" y="4974118"/>
            <a:ext cx="504825" cy="504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00" name="Gruppo 106"/>
          <p:cNvGrpSpPr/>
          <p:nvPr/>
        </p:nvGrpSpPr>
        <p:grpSpPr>
          <a:xfrm>
            <a:off x="5174549" y="3392739"/>
            <a:ext cx="2791136" cy="1548429"/>
            <a:chOff x="5174549" y="3392739"/>
            <a:chExt cx="2791136" cy="1548429"/>
          </a:xfrm>
        </p:grpSpPr>
        <p:cxnSp>
          <p:nvCxnSpPr>
            <p:cNvPr id="108" name="Connettore 4 107"/>
            <p:cNvCxnSpPr>
              <a:stCxn id="10" idx="3"/>
              <a:endCxn id="14" idx="0"/>
            </p:cNvCxnSpPr>
            <p:nvPr/>
          </p:nvCxnSpPr>
          <p:spPr>
            <a:xfrm>
              <a:off x="5174549" y="3527430"/>
              <a:ext cx="2660907" cy="1413738"/>
            </a:xfrm>
            <a:prstGeom prst="bentConnector2">
              <a:avLst/>
            </a:prstGeom>
            <a:ln>
              <a:headEnd type="triangle" w="lg" len="med"/>
              <a:tailEnd type="triangle" w="lg" len="med"/>
            </a:ln>
          </p:spPr>
          <p:style>
            <a:lnRef idx="3">
              <a:schemeClr val="accent6"/>
            </a:lnRef>
            <a:fillRef idx="0">
              <a:schemeClr val="accent6"/>
            </a:fillRef>
            <a:effectRef idx="2">
              <a:schemeClr val="accent6"/>
            </a:effectRef>
            <a:fontRef idx="minor">
              <a:schemeClr val="tx1"/>
            </a:fontRef>
          </p:style>
        </p:cxnSp>
        <p:sp>
          <p:nvSpPr>
            <p:cNvPr id="109" name="Ovale 108"/>
            <p:cNvSpPr/>
            <p:nvPr/>
          </p:nvSpPr>
          <p:spPr>
            <a:xfrm>
              <a:off x="7605645" y="3392739"/>
              <a:ext cx="360040" cy="350645"/>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1400" dirty="0"/>
                <a:t>3</a:t>
              </a:r>
            </a:p>
          </p:txBody>
        </p:sp>
      </p:grpSp>
    </p:spTree>
    <p:extLst>
      <p:ext uri="{BB962C8B-B14F-4D97-AF65-F5344CB8AC3E}">
        <p14:creationId xmlns:p14="http://schemas.microsoft.com/office/powerpoint/2010/main" xmlns="" val="248019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1000"/>
                                        <p:tgtEl>
                                          <p:spTgt spid="2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10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wipe(left)">
                                      <p:cBhvr>
                                        <p:cTn id="25" dur="1000"/>
                                        <p:tgtEl>
                                          <p:spTgt spid="100"/>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10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1000"/>
                                        <p:tgtEl>
                                          <p:spTgt spid="3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467544" y="548680"/>
            <a:ext cx="8001000" cy="533400"/>
          </a:xfrm>
          <a:prstGeom prst="rect">
            <a:avLst/>
          </a:prstGeom>
          <a:noFill/>
          <a:ln w="9525">
            <a:noFill/>
            <a:round/>
            <a:headEnd/>
            <a:tailEnd/>
          </a:ln>
        </p:spPr>
        <p:txBody>
          <a:bodyPr wrap="none" anchor="ctr"/>
          <a:lstStyle/>
          <a:p>
            <a:endParaRPr lang="it-IT"/>
          </a:p>
        </p:txBody>
      </p:sp>
      <p:sp>
        <p:nvSpPr>
          <p:cNvPr id="32771" name="Text Box 2"/>
          <p:cNvSpPr txBox="1">
            <a:spLocks noChangeArrowheads="1"/>
          </p:cNvSpPr>
          <p:nvPr/>
        </p:nvSpPr>
        <p:spPr bwMode="auto">
          <a:xfrm>
            <a:off x="1043608" y="1556792"/>
            <a:ext cx="7632848" cy="3744416"/>
          </a:xfrm>
          <a:prstGeom prst="rect">
            <a:avLst/>
          </a:prstGeom>
          <a:noFill/>
          <a:ln w="9525">
            <a:noFill/>
            <a:round/>
            <a:headEnd/>
            <a:tailEnd/>
          </a:ln>
        </p:spPr>
        <p:txBody>
          <a:bodyPr/>
          <a:lstStyle/>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rPr>
              <a:t>C.A.D. Codice dell'amministrazione digitale</a:t>
            </a:r>
          </a:p>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smtClean="0">
                <a:solidFill>
                  <a:schemeClr val="tx1"/>
                </a:solidFill>
              </a:rPr>
              <a:t>Protocollo informatico, fascicolo elettronico e tracciabilità (artt. 40-bis e 41). </a:t>
            </a:r>
          </a:p>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smtClean="0">
                <a:solidFill>
                  <a:schemeClr val="tx1"/>
                </a:solidFill>
              </a:rPr>
              <a:t>E' previsto che ogni comunicazione inviata tramite PEC tra le Pubbliche Amministrazioni e tra queste e i cittadini o le imprese sia protocollata in via informatica. L'amministrazione titolare del procedimento raccoglierà gli atti, i documenti e i dati del procedimento medesimo in un fascicolo elettronico, dotato di un apposito identificativo.</a:t>
            </a:r>
            <a:endParaRPr lang="it-IT" sz="2000" dirty="0">
              <a:solidFill>
                <a:schemeClr val="tx1"/>
              </a:solidFill>
            </a:endParaRPr>
          </a:p>
        </p:txBody>
      </p:sp>
      <p:sp>
        <p:nvSpPr>
          <p:cNvPr id="32772" name="Text Box 3"/>
          <p:cNvSpPr txBox="1">
            <a:spLocks noChangeArrowheads="1"/>
          </p:cNvSpPr>
          <p:nvPr/>
        </p:nvSpPr>
        <p:spPr bwMode="auto">
          <a:xfrm>
            <a:off x="539552" y="116632"/>
            <a:ext cx="8280400" cy="1371600"/>
          </a:xfrm>
          <a:prstGeom prst="rect">
            <a:avLst/>
          </a:prstGeom>
          <a:noFill/>
          <a:ln w="9525">
            <a:noFill/>
            <a:round/>
            <a:headEnd/>
            <a:tailEnd/>
          </a:ln>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EF2E25"/>
                </a:solidFill>
              </a:rPr>
              <a:t>La dematerializzazione dei documenti a scuola</a:t>
            </a:r>
            <a:br>
              <a:rPr lang="it-IT" sz="2800" b="1" dirty="0">
                <a:solidFill>
                  <a:srgbClr val="EF2E25"/>
                </a:solidFill>
              </a:rPr>
            </a:br>
            <a:r>
              <a:rPr lang="it-IT" sz="2800" dirty="0">
                <a:solidFill>
                  <a:srgbClr val="EF2E25"/>
                </a:solidFill>
              </a:rPr>
              <a:t>La norma</a:t>
            </a:r>
          </a:p>
        </p:txBody>
      </p:sp>
      <p:sp>
        <p:nvSpPr>
          <p:cNvPr id="32773" name="Line 4"/>
          <p:cNvSpPr>
            <a:spLocks noChangeShapeType="1"/>
          </p:cNvSpPr>
          <p:nvPr/>
        </p:nvSpPr>
        <p:spPr bwMode="auto">
          <a:xfrm>
            <a:off x="539552" y="1412776"/>
            <a:ext cx="7813675" cy="1588"/>
          </a:xfrm>
          <a:prstGeom prst="line">
            <a:avLst/>
          </a:prstGeom>
          <a:noFill/>
          <a:ln w="12600">
            <a:solidFill>
              <a:srgbClr val="EF2E25"/>
            </a:solidFill>
            <a:miter lim="800000"/>
            <a:headEnd/>
            <a:tailEnd/>
          </a:ln>
        </p:spPr>
        <p:txBody>
          <a:bodyPr/>
          <a:lstStyle/>
          <a:p>
            <a:endParaRPr lang="it-IT"/>
          </a:p>
        </p:txBody>
      </p:sp>
      <p:sp>
        <p:nvSpPr>
          <p:cNvPr id="6" name="Segnaposto piè di pagina 5"/>
          <p:cNvSpPr>
            <a:spLocks noGrp="1"/>
          </p:cNvSpPr>
          <p:nvPr>
            <p:ph type="ftr" sz="quarter" idx="11"/>
          </p:nvPr>
        </p:nvSpPr>
        <p:spPr/>
        <p:txBody>
          <a:bodyPr/>
          <a:lstStyle/>
          <a:p>
            <a:r>
              <a:rPr lang="it-IT" smtClean="0"/>
              <a:t>a cura dott. Maria Rosaria Tosiani</a:t>
            </a:r>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ltLang="it-IT" sz="2800" b="1" dirty="0" smtClean="0"/>
              <a:t>Identità Digitale tra SPID e Servizi della PA</a:t>
            </a:r>
            <a:endParaRPr lang="it-IT" dirty="0"/>
          </a:p>
        </p:txBody>
      </p:sp>
      <p:sp>
        <p:nvSpPr>
          <p:cNvPr id="5" name="Rettangolo 1"/>
          <p:cNvSpPr>
            <a:spLocks noChangeArrowheads="1"/>
          </p:cNvSpPr>
          <p:nvPr/>
        </p:nvSpPr>
        <p:spPr bwMode="auto">
          <a:xfrm>
            <a:off x="539552" y="1196752"/>
            <a:ext cx="5256584" cy="4278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spcAft>
                <a:spcPts val="800"/>
              </a:spcAft>
              <a:buClr>
                <a:srgbClr val="C00000"/>
              </a:buClr>
              <a:buFont typeface="Wingdings 3" panose="05040102010807070707" pitchFamily="18" charset="2"/>
              <a:buChar char=""/>
            </a:pPr>
            <a:r>
              <a:rPr lang="it-IT" altLang="it-IT" dirty="0" smtClean="0"/>
              <a:t>Al di là delle previsioni sulla crescita e sul suo sviluppo</a:t>
            </a:r>
            <a:r>
              <a:rPr lang="it-IT" altLang="it-IT" b="1" dirty="0" smtClean="0">
                <a:solidFill>
                  <a:srgbClr val="00B0F0"/>
                </a:solidFill>
              </a:rPr>
              <a:t>, </a:t>
            </a:r>
            <a:r>
              <a:rPr lang="it-IT" altLang="it-IT" dirty="0" smtClean="0"/>
              <a:t>l’Identità Digitale (ID) si configura come </a:t>
            </a:r>
            <a:r>
              <a:rPr lang="it-IT" altLang="it-IT" b="1" dirty="0" smtClean="0">
                <a:solidFill>
                  <a:schemeClr val="accent3">
                    <a:lumMod val="75000"/>
                  </a:schemeClr>
                </a:solidFill>
              </a:rPr>
              <a:t>elemento fondante della strategia italiana per lo sviluppo dell’Agenda Digitale</a:t>
            </a:r>
            <a:r>
              <a:rPr lang="it-IT" altLang="it-IT" dirty="0" smtClean="0"/>
              <a:t>, di cui costituisce la prima priorità.</a:t>
            </a:r>
          </a:p>
          <a:p>
            <a:pPr marL="342900" indent="-342900" eaLnBrk="1" hangingPunct="1">
              <a:spcAft>
                <a:spcPts val="800"/>
              </a:spcAft>
              <a:buClr>
                <a:srgbClr val="C00000"/>
              </a:buClr>
              <a:buFont typeface="Wingdings 3" panose="05040102010807070707" pitchFamily="18" charset="2"/>
              <a:buChar char=""/>
            </a:pPr>
            <a:r>
              <a:rPr lang="it-IT" altLang="it-IT" b="1" dirty="0" smtClean="0">
                <a:solidFill>
                  <a:schemeClr val="accent3">
                    <a:lumMod val="75000"/>
                  </a:schemeClr>
                </a:solidFill>
              </a:rPr>
              <a:t>SPID (Sistema pubblico per l’ID)</a:t>
            </a:r>
            <a:r>
              <a:rPr lang="it-IT" altLang="it-IT" dirty="0" smtClean="0"/>
              <a:t>: ha lo scopo di diffondere l’uso dell’ID nei rapporti on line tra cittadini, imprese e PA.</a:t>
            </a:r>
          </a:p>
          <a:p>
            <a:pPr marL="342900" indent="-342900" eaLnBrk="1" hangingPunct="1">
              <a:spcAft>
                <a:spcPts val="800"/>
              </a:spcAft>
              <a:buClr>
                <a:srgbClr val="C00000"/>
              </a:buClr>
              <a:buFont typeface="Wingdings 3" panose="05040102010807070707" pitchFamily="18" charset="2"/>
              <a:buChar char=""/>
            </a:pPr>
            <a:r>
              <a:rPr lang="it-IT" altLang="it-IT" b="1" dirty="0" smtClean="0">
                <a:solidFill>
                  <a:schemeClr val="accent3">
                    <a:lumMod val="75000"/>
                  </a:schemeClr>
                </a:solidFill>
              </a:rPr>
              <a:t>Identità Digitale CONSIP SPC Lotto 2</a:t>
            </a:r>
            <a:r>
              <a:rPr lang="it-IT" altLang="it-IT" dirty="0" smtClean="0"/>
              <a:t>: contratto quadro che finanzia l’erogazione del 20% delle ID italiane (12 milioni)  </a:t>
            </a:r>
          </a:p>
          <a:p>
            <a:pPr marL="342900" indent="-342900" eaLnBrk="1" hangingPunct="1">
              <a:spcAft>
                <a:spcPts val="800"/>
              </a:spcAft>
              <a:buClr>
                <a:srgbClr val="C00000"/>
              </a:buClr>
              <a:buFont typeface="Wingdings 3" panose="05040102010807070707" pitchFamily="18" charset="2"/>
              <a:buChar char=""/>
            </a:pPr>
            <a:r>
              <a:rPr lang="it-IT" altLang="it-IT" dirty="0" smtClean="0"/>
              <a:t>In sostanza, CONSIP SPC Lotto 2 è l’</a:t>
            </a:r>
            <a:r>
              <a:rPr lang="it-IT" altLang="it-IT" b="1" dirty="0" smtClean="0">
                <a:solidFill>
                  <a:schemeClr val="accent3">
                    <a:lumMod val="75000"/>
                  </a:schemeClr>
                </a:solidFill>
              </a:rPr>
              <a:t>attuazione</a:t>
            </a:r>
            <a:r>
              <a:rPr lang="it-IT" altLang="it-IT" dirty="0" smtClean="0">
                <a:solidFill>
                  <a:schemeClr val="accent3">
                    <a:lumMod val="75000"/>
                  </a:schemeClr>
                </a:solidFill>
              </a:rPr>
              <a:t> </a:t>
            </a:r>
            <a:r>
              <a:rPr lang="it-IT" altLang="it-IT" b="1" dirty="0" smtClean="0">
                <a:solidFill>
                  <a:schemeClr val="accent3">
                    <a:lumMod val="75000"/>
                  </a:schemeClr>
                </a:solidFill>
              </a:rPr>
              <a:t>della «prima tranche» di SPID</a:t>
            </a:r>
            <a:r>
              <a:rPr lang="it-IT" altLang="it-IT" dirty="0" smtClean="0"/>
              <a:t>, pagata </a:t>
            </a:r>
            <a:r>
              <a:rPr lang="it-IT" altLang="it-IT" dirty="0"/>
              <a:t>dalla PA</a:t>
            </a:r>
            <a:endParaRPr lang="it-IT" altLang="it-IT" dirty="0" smtClean="0"/>
          </a:p>
        </p:txBody>
      </p:sp>
      <p:sp>
        <p:nvSpPr>
          <p:cNvPr id="6" name="Rettangolo arrotondato 5"/>
          <p:cNvSpPr/>
          <p:nvPr/>
        </p:nvSpPr>
        <p:spPr>
          <a:xfrm>
            <a:off x="410741" y="908720"/>
            <a:ext cx="5385395" cy="5061530"/>
          </a:xfrm>
          <a:prstGeom prst="roundRect">
            <a:avLst>
              <a:gd name="adj" fmla="val 12652"/>
            </a:avLst>
          </a:prstGeom>
          <a:noFill/>
          <a:ln w="25400">
            <a:solidFill>
              <a:schemeClr val="accent3">
                <a:lumMod val="60000"/>
                <a:lumOff val="40000"/>
              </a:schemeClr>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Clr>
                <a:srgbClr val="FF0000"/>
              </a:buClr>
              <a:buSzPct val="50000"/>
              <a:defRPr/>
            </a:pPr>
            <a:endParaRPr lang="it-IT" sz="1200" dirty="0">
              <a:solidFill>
                <a:srgbClr val="000000"/>
              </a:solidFill>
              <a:latin typeface="Calibri" panose="020F0502020204030204" pitchFamily="34" charset="0"/>
              <a:cs typeface="Calibri" panose="020F0502020204030204" pitchFamily="34" charset="0"/>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xmlns="" val="0"/>
              </a:ext>
            </a:extLst>
          </a:blip>
          <a:srcRect l="41833" r="20016"/>
          <a:stretch/>
        </p:blipFill>
        <p:spPr>
          <a:xfrm>
            <a:off x="6121400" y="908718"/>
            <a:ext cx="2555056" cy="5022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2999825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ltLang="it-IT" sz="2800" b="1" dirty="0" smtClean="0"/>
              <a:t>Trend e opportunità</a:t>
            </a:r>
            <a:endParaRPr lang="it-IT" dirty="0"/>
          </a:p>
        </p:txBody>
      </p:sp>
      <p:sp>
        <p:nvSpPr>
          <p:cNvPr id="5" name="Rettangolo 1"/>
          <p:cNvSpPr>
            <a:spLocks noChangeArrowheads="1"/>
          </p:cNvSpPr>
          <p:nvPr/>
        </p:nvSpPr>
        <p:spPr bwMode="auto">
          <a:xfrm>
            <a:off x="1115616" y="1052736"/>
            <a:ext cx="6552728" cy="4488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lnSpc>
                <a:spcPct val="110000"/>
              </a:lnSpc>
              <a:spcAft>
                <a:spcPts val="400"/>
              </a:spcAft>
              <a:buClr>
                <a:srgbClr val="C00000"/>
              </a:buClr>
              <a:buFont typeface="Wingdings 3" panose="05040102010807070707" pitchFamily="18" charset="2"/>
              <a:buChar char=""/>
            </a:pPr>
            <a:r>
              <a:rPr lang="it-IT" altLang="it-IT" dirty="0"/>
              <a:t>Aumenta il numero di </a:t>
            </a:r>
            <a:r>
              <a:rPr lang="it-IT" altLang="it-IT" b="1" dirty="0">
                <a:solidFill>
                  <a:schemeClr val="accent3">
                    <a:lumMod val="75000"/>
                  </a:schemeClr>
                </a:solidFill>
              </a:rPr>
              <a:t>servizi on line </a:t>
            </a:r>
            <a:r>
              <a:rPr lang="it-IT" altLang="it-IT" dirty="0"/>
              <a:t>messi a disposizione dei clienti</a:t>
            </a:r>
          </a:p>
          <a:p>
            <a:pPr marL="342900" indent="-342900" eaLnBrk="1" hangingPunct="1">
              <a:lnSpc>
                <a:spcPct val="110000"/>
              </a:lnSpc>
              <a:spcAft>
                <a:spcPts val="400"/>
              </a:spcAft>
              <a:buClr>
                <a:srgbClr val="C00000"/>
              </a:buClr>
              <a:buFont typeface="Wingdings 3" panose="05040102010807070707" pitchFamily="18" charset="2"/>
              <a:buChar char=""/>
            </a:pPr>
            <a:r>
              <a:rPr lang="it-IT" altLang="it-IT" b="1" dirty="0">
                <a:solidFill>
                  <a:schemeClr val="accent3">
                    <a:lumMod val="75000"/>
                  </a:schemeClr>
                </a:solidFill>
              </a:rPr>
              <a:t>Smartphone e </a:t>
            </a:r>
            <a:r>
              <a:rPr lang="it-IT" altLang="it-IT" b="1" dirty="0" err="1">
                <a:solidFill>
                  <a:schemeClr val="accent3">
                    <a:lumMod val="75000"/>
                  </a:schemeClr>
                </a:solidFill>
              </a:rPr>
              <a:t>tablet</a:t>
            </a:r>
            <a:r>
              <a:rPr lang="it-IT" altLang="it-IT" b="1" dirty="0">
                <a:solidFill>
                  <a:schemeClr val="accent3">
                    <a:lumMod val="75000"/>
                  </a:schemeClr>
                </a:solidFill>
              </a:rPr>
              <a:t> </a:t>
            </a:r>
            <a:r>
              <a:rPr lang="it-IT" altLang="it-IT" dirty="0" smtClean="0"/>
              <a:t>sono sempre </a:t>
            </a:r>
            <a:r>
              <a:rPr lang="it-IT" altLang="it-IT" dirty="0"/>
              <a:t>più diffusi, performanti </a:t>
            </a:r>
            <a:r>
              <a:rPr lang="it-IT" altLang="it-IT" dirty="0" smtClean="0"/>
              <a:t>ed «intelligenti»</a:t>
            </a:r>
            <a:endParaRPr lang="it-IT" altLang="it-IT" dirty="0"/>
          </a:p>
          <a:p>
            <a:pPr marL="342900" indent="-342900" eaLnBrk="1" hangingPunct="1">
              <a:lnSpc>
                <a:spcPct val="110000"/>
              </a:lnSpc>
              <a:spcAft>
                <a:spcPts val="400"/>
              </a:spcAft>
              <a:buClr>
                <a:srgbClr val="C00000"/>
              </a:buClr>
              <a:buFont typeface="Wingdings 3" panose="05040102010807070707" pitchFamily="18" charset="2"/>
              <a:buChar char=""/>
            </a:pPr>
            <a:r>
              <a:rPr lang="it-IT" altLang="it-IT" dirty="0" smtClean="0"/>
              <a:t>I </a:t>
            </a:r>
            <a:r>
              <a:rPr lang="it-IT" altLang="it-IT" dirty="0"/>
              <a:t>Clienti avranno la necessità di proteggere le informazioni che li riguardano dall’ esposizione indesiderata o fraudolenta e di razionalizzare la gestione delle </a:t>
            </a:r>
            <a:r>
              <a:rPr lang="it-IT" altLang="it-IT" b="1" dirty="0">
                <a:solidFill>
                  <a:schemeClr val="accent3">
                    <a:lumMod val="75000"/>
                  </a:schemeClr>
                </a:solidFill>
              </a:rPr>
              <a:t>numerose credenziali </a:t>
            </a:r>
            <a:r>
              <a:rPr lang="it-IT" altLang="it-IT" b="1" dirty="0" smtClean="0">
                <a:solidFill>
                  <a:schemeClr val="accent3">
                    <a:lumMod val="75000"/>
                  </a:schemeClr>
                </a:solidFill>
              </a:rPr>
              <a:t>di accesso on </a:t>
            </a:r>
            <a:r>
              <a:rPr lang="it-IT" altLang="it-IT" b="1" dirty="0">
                <a:solidFill>
                  <a:schemeClr val="accent3">
                    <a:lumMod val="75000"/>
                  </a:schemeClr>
                </a:solidFill>
              </a:rPr>
              <a:t>line</a:t>
            </a:r>
            <a:r>
              <a:rPr lang="it-IT" altLang="it-IT" dirty="0"/>
              <a:t> che sono costretti ad </a:t>
            </a:r>
            <a:r>
              <a:rPr lang="it-IT" altLang="it-IT" dirty="0" smtClean="0"/>
              <a:t>utilizzare</a:t>
            </a:r>
          </a:p>
          <a:p>
            <a:pPr marL="342900" indent="-342900" eaLnBrk="1" hangingPunct="1">
              <a:lnSpc>
                <a:spcPct val="110000"/>
              </a:lnSpc>
              <a:spcAft>
                <a:spcPts val="400"/>
              </a:spcAft>
              <a:buClr>
                <a:srgbClr val="C00000"/>
              </a:buClr>
              <a:buFont typeface="Wingdings 3" panose="05040102010807070707" pitchFamily="18" charset="2"/>
              <a:buChar char=""/>
            </a:pPr>
            <a:r>
              <a:rPr lang="it-IT" dirty="0" smtClean="0"/>
              <a:t>Operatori mobili, aziende </a:t>
            </a:r>
            <a:r>
              <a:rPr lang="it-IT" dirty="0"/>
              <a:t>bancarie e del credito ed in generale tutti i soggetti economici che hanno </a:t>
            </a:r>
            <a:r>
              <a:rPr lang="it-IT" b="1" i="1" dirty="0" smtClean="0">
                <a:solidFill>
                  <a:schemeClr val="accent3">
                    <a:lumMod val="75000"/>
                  </a:schemeClr>
                </a:solidFill>
              </a:rPr>
              <a:t>community </a:t>
            </a:r>
            <a:r>
              <a:rPr lang="it-IT" b="1" dirty="0">
                <a:solidFill>
                  <a:schemeClr val="accent3">
                    <a:lumMod val="75000"/>
                  </a:schemeClr>
                </a:solidFill>
              </a:rPr>
              <a:t>di utenti </a:t>
            </a:r>
            <a:r>
              <a:rPr lang="it-IT" b="1" dirty="0" smtClean="0">
                <a:solidFill>
                  <a:schemeClr val="accent3">
                    <a:lumMod val="75000"/>
                  </a:schemeClr>
                </a:solidFill>
              </a:rPr>
              <a:t>registrati</a:t>
            </a:r>
            <a:r>
              <a:rPr lang="it-IT" dirty="0" smtClean="0"/>
              <a:t> che </a:t>
            </a:r>
            <a:r>
              <a:rPr lang="it-IT" dirty="0"/>
              <a:t>utilizzano i loro servizi (ad esempio utilities, </a:t>
            </a:r>
            <a:r>
              <a:rPr lang="it-IT" dirty="0" err="1"/>
              <a:t>gambling</a:t>
            </a:r>
            <a:r>
              <a:rPr lang="it-IT" dirty="0"/>
              <a:t>, PA, ecc</a:t>
            </a:r>
            <a:r>
              <a:rPr lang="it-IT" dirty="0" smtClean="0"/>
              <a:t>.) </a:t>
            </a:r>
            <a:r>
              <a:rPr lang="it-IT" dirty="0"/>
              <a:t>s</a:t>
            </a:r>
            <a:r>
              <a:rPr lang="it-IT" dirty="0" smtClean="0"/>
              <a:t>ono fortemente interessati ad utilizzare le ID</a:t>
            </a:r>
            <a:endParaRPr lang="it-IT" altLang="it-IT" u="sng" dirty="0">
              <a:solidFill>
                <a:srgbClr val="C00000"/>
              </a:solidFill>
            </a:endParaRPr>
          </a:p>
        </p:txBody>
      </p:sp>
      <p:sp>
        <p:nvSpPr>
          <p:cNvPr id="6" name="Rettangolo arrotondato 5"/>
          <p:cNvSpPr/>
          <p:nvPr/>
        </p:nvSpPr>
        <p:spPr>
          <a:xfrm>
            <a:off x="879077" y="873288"/>
            <a:ext cx="7329611" cy="4932000"/>
          </a:xfrm>
          <a:prstGeom prst="roundRect">
            <a:avLst>
              <a:gd name="adj" fmla="val 13367"/>
            </a:avLst>
          </a:prstGeom>
          <a:noFill/>
          <a:ln w="25400">
            <a:solidFill>
              <a:schemeClr val="accent3">
                <a:lumMod val="60000"/>
                <a:lumOff val="40000"/>
              </a:schemeClr>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Clr>
                <a:srgbClr val="FF0000"/>
              </a:buClr>
              <a:buSzPct val="50000"/>
              <a:defRPr/>
            </a:pPr>
            <a:endParaRPr lang="it-IT" sz="1200" dirty="0">
              <a:solidFill>
                <a:srgbClr val="000000"/>
              </a:solidFill>
              <a:latin typeface="Calibri" panose="020F0502020204030204" pitchFamily="34" charset="0"/>
              <a:cs typeface="Calibri" panose="020F0502020204030204" pitchFamily="34" charset="0"/>
            </a:endParaRPr>
          </a:p>
        </p:txBody>
      </p:sp>
      <p:pic>
        <p:nvPicPr>
          <p:cNvPr id="7" name="Immagine 2"/>
          <p:cNvPicPr>
            <a:picLocks noChangeAspect="1"/>
          </p:cNvPicPr>
          <p:nvPr/>
        </p:nvPicPr>
        <p:blipFill rotWithShape="1">
          <a:blip r:embed="rId2" cstate="print">
            <a:extLst>
              <a:ext uri="{28A0092B-C50C-407E-A947-70E740481C1C}">
                <a14:useLocalDpi xmlns:a14="http://schemas.microsoft.com/office/drawing/2010/main" xmlns="" val="0"/>
              </a:ext>
            </a:extLst>
          </a:blip>
          <a:srcRect l="33423" r="8436"/>
          <a:stretch/>
        </p:blipFill>
        <p:spPr bwMode="auto">
          <a:xfrm>
            <a:off x="7884368" y="332656"/>
            <a:ext cx="720080" cy="14372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389615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ltLang="it-IT" sz="2800" b="1" dirty="0" smtClean="0"/>
              <a:t>Qualche domanda su SPID</a:t>
            </a:r>
            <a:endParaRPr lang="it-IT" dirty="0"/>
          </a:p>
        </p:txBody>
      </p:sp>
      <p:sp>
        <p:nvSpPr>
          <p:cNvPr id="5" name="Rettangolo 1"/>
          <p:cNvSpPr>
            <a:spLocks noChangeArrowheads="1"/>
          </p:cNvSpPr>
          <p:nvPr/>
        </p:nvSpPr>
        <p:spPr bwMode="auto">
          <a:xfrm>
            <a:off x="539552" y="908720"/>
            <a:ext cx="8136904" cy="5232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spcAft>
                <a:spcPts val="600"/>
              </a:spcAft>
              <a:buClr>
                <a:srgbClr val="C00000"/>
              </a:buClr>
              <a:buFont typeface="Wingdings 3" panose="05040102010807070707" pitchFamily="18" charset="2"/>
              <a:buChar char=""/>
            </a:pPr>
            <a:r>
              <a:rPr lang="it-IT" altLang="it-IT" b="1" dirty="0" smtClean="0">
                <a:solidFill>
                  <a:schemeClr val="accent3">
                    <a:lumMod val="75000"/>
                  </a:schemeClr>
                </a:solidFill>
              </a:rPr>
              <a:t>SPID è una minaccia </a:t>
            </a:r>
            <a:r>
              <a:rPr lang="it-IT" altLang="it-IT" b="1" dirty="0">
                <a:solidFill>
                  <a:schemeClr val="accent3">
                    <a:lumMod val="75000"/>
                  </a:schemeClr>
                </a:solidFill>
              </a:rPr>
              <a:t>alla privacy? </a:t>
            </a:r>
            <a:r>
              <a:rPr lang="it-IT" altLang="it-IT" b="1" dirty="0" smtClean="0"/>
              <a:t>Ciascuno di noi già ha più Identità Digitali, prevalentemente gestite </a:t>
            </a:r>
            <a:r>
              <a:rPr lang="it-IT" altLang="it-IT" b="1" dirty="0"/>
              <a:t>senza regole e </a:t>
            </a:r>
            <a:r>
              <a:rPr lang="it-IT" altLang="it-IT" b="1" dirty="0" smtClean="0"/>
              <a:t>utilizzate </a:t>
            </a:r>
            <a:r>
              <a:rPr lang="it-IT" altLang="it-IT" b="1" dirty="0"/>
              <a:t>per fare raccolta e uso di informazioni </a:t>
            </a:r>
            <a:r>
              <a:rPr lang="it-IT" altLang="it-IT" b="1" dirty="0" smtClean="0"/>
              <a:t>personali (ad es. Social Network). SPID tutelerà maggiormente la Privacy, poiché gli Identity </a:t>
            </a:r>
            <a:r>
              <a:rPr lang="it-IT" altLang="it-IT" b="1" dirty="0"/>
              <a:t>Provider </a:t>
            </a:r>
            <a:r>
              <a:rPr lang="it-IT" altLang="it-IT" b="1" dirty="0" smtClean="0"/>
              <a:t>saranno soggetti regole più </a:t>
            </a:r>
            <a:r>
              <a:rPr lang="it-IT" altLang="it-IT" b="1" dirty="0"/>
              <a:t>stringenti </a:t>
            </a:r>
            <a:r>
              <a:rPr lang="it-IT" altLang="it-IT" b="1" dirty="0" smtClean="0"/>
              <a:t>di quelle sulla Privacy</a:t>
            </a:r>
            <a:r>
              <a:rPr lang="it-IT" altLang="it-IT" b="1" dirty="0"/>
              <a:t> </a:t>
            </a:r>
            <a:r>
              <a:rPr lang="it-IT" altLang="it-IT" b="1" dirty="0" smtClean="0"/>
              <a:t>e non esisteranno archivi centralizzati.</a:t>
            </a:r>
          </a:p>
          <a:p>
            <a:pPr marL="342900" indent="-342900" eaLnBrk="1" hangingPunct="1">
              <a:spcAft>
                <a:spcPts val="600"/>
              </a:spcAft>
              <a:buClr>
                <a:srgbClr val="C00000"/>
              </a:buClr>
              <a:buFont typeface="Wingdings 3" panose="05040102010807070707" pitchFamily="18" charset="2"/>
              <a:buChar char=""/>
            </a:pPr>
            <a:r>
              <a:rPr lang="it-IT" altLang="it-IT" b="1" dirty="0" smtClean="0">
                <a:solidFill>
                  <a:schemeClr val="accent3">
                    <a:lumMod val="75000"/>
                  </a:schemeClr>
                </a:solidFill>
              </a:rPr>
              <a:t>SPID e CNS sono la stessa cosa? </a:t>
            </a:r>
            <a:r>
              <a:rPr lang="it-IT" altLang="it-IT" b="1" dirty="0"/>
              <a:t>L</a:t>
            </a:r>
            <a:r>
              <a:rPr lang="it-IT" altLang="it-IT" b="1" dirty="0" smtClean="0"/>
              <a:t>e identità SPID potranno essere chieste anche tramite CNS con certificato attivo (il titolare ha avuto le credenziali per il suo utilizzo), che sono un numero esiguo. Per usare la CNS occorre un </a:t>
            </a:r>
            <a:r>
              <a:rPr lang="it-IT" altLang="it-IT" b="1" dirty="0"/>
              <a:t>lettore di Smart </a:t>
            </a:r>
            <a:r>
              <a:rPr lang="it-IT" altLang="it-IT" b="1" dirty="0" smtClean="0"/>
              <a:t>Card.</a:t>
            </a:r>
          </a:p>
          <a:p>
            <a:pPr marL="342900" indent="-342900" eaLnBrk="1" hangingPunct="1">
              <a:spcAft>
                <a:spcPts val="600"/>
              </a:spcAft>
              <a:buClr>
                <a:srgbClr val="C00000"/>
              </a:buClr>
              <a:buFont typeface="Wingdings 3" panose="05040102010807070707" pitchFamily="18" charset="2"/>
              <a:buChar char=""/>
            </a:pPr>
            <a:r>
              <a:rPr lang="it-IT" altLang="it-IT" b="1" dirty="0" smtClean="0">
                <a:solidFill>
                  <a:schemeClr val="accent3">
                    <a:lumMod val="75000"/>
                  </a:schemeClr>
                </a:solidFill>
              </a:rPr>
              <a:t>SPID è sicuro? </a:t>
            </a:r>
            <a:r>
              <a:rPr lang="it-IT" altLang="it-IT" b="1" dirty="0" smtClean="0"/>
              <a:t>La </a:t>
            </a:r>
            <a:r>
              <a:rPr lang="it-IT" altLang="it-IT" b="1" dirty="0"/>
              <a:t>sicurezza di </a:t>
            </a:r>
            <a:r>
              <a:rPr lang="it-IT" altLang="it-IT" b="1" dirty="0" smtClean="0"/>
              <a:t>SPID dipende da quella degli </a:t>
            </a:r>
            <a:r>
              <a:rPr lang="it-IT" altLang="it-IT" b="1" dirty="0"/>
              <a:t>attributi gestiti dagli Identity Providers </a:t>
            </a:r>
            <a:r>
              <a:rPr lang="it-IT" altLang="it-IT" b="1" dirty="0" smtClean="0"/>
              <a:t>e da quella dei </a:t>
            </a:r>
            <a:r>
              <a:rPr lang="it-IT" altLang="it-IT" b="1" dirty="0"/>
              <a:t>sistemi di autenticazione. </a:t>
            </a:r>
            <a:r>
              <a:rPr lang="it-IT" altLang="it-IT" b="1" dirty="0" smtClean="0"/>
              <a:t>I requisiti dettati dalle norme per gli attributi sono molto </a:t>
            </a:r>
            <a:r>
              <a:rPr lang="it-IT" altLang="it-IT" b="1" dirty="0"/>
              <a:t>stringenti, superiori agli standard medi di protezione dei servizi </a:t>
            </a:r>
            <a:r>
              <a:rPr lang="it-IT" altLang="it-IT" b="1" dirty="0" smtClean="0"/>
              <a:t>digitali e su essi vigilerà l’Agenzia </a:t>
            </a:r>
            <a:r>
              <a:rPr lang="it-IT" altLang="it-IT" b="1" dirty="0"/>
              <a:t>per l’Italia </a:t>
            </a:r>
            <a:r>
              <a:rPr lang="it-IT" altLang="it-IT" b="1" dirty="0" smtClean="0"/>
              <a:t>Digitale. La sicurezza </a:t>
            </a:r>
            <a:r>
              <a:rPr lang="it-IT" altLang="it-IT" b="1" dirty="0"/>
              <a:t>dei sistemi di </a:t>
            </a:r>
            <a:r>
              <a:rPr lang="it-IT" altLang="it-IT" b="1" dirty="0" smtClean="0"/>
              <a:t>autenticazione dipenderà dalle scelte di ciascun  Identity Provider, che  differenzieranno le soluzioni in funzioni dei livelli di sicurezza delle credenziali</a:t>
            </a:r>
            <a:endParaRPr lang="it-IT" altLang="it-IT" b="1" dirty="0"/>
          </a:p>
        </p:txBody>
      </p:sp>
      <p:sp>
        <p:nvSpPr>
          <p:cNvPr id="6" name="Rettangolo arrotondato 5"/>
          <p:cNvSpPr/>
          <p:nvPr/>
        </p:nvSpPr>
        <p:spPr>
          <a:xfrm>
            <a:off x="410741" y="836711"/>
            <a:ext cx="8265715" cy="5304211"/>
          </a:xfrm>
          <a:prstGeom prst="roundRect">
            <a:avLst>
              <a:gd name="adj" fmla="val 4291"/>
            </a:avLst>
          </a:prstGeom>
          <a:noFill/>
          <a:ln w="25400">
            <a:solidFill>
              <a:schemeClr val="accent3">
                <a:lumMod val="60000"/>
                <a:lumOff val="40000"/>
              </a:schemeClr>
            </a:solidFill>
          </a:ln>
          <a:effectLst/>
          <a:scene3d>
            <a:camera prst="orthographicFront">
              <a:rot lat="0" lon="0" rev="0"/>
            </a:camera>
            <a:lightRig rig="balanced" dir="t">
              <a:rot lat="0" lon="0" rev="87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buClr>
                <a:srgbClr val="FF0000"/>
              </a:buClr>
              <a:buSzPct val="50000"/>
              <a:defRPr/>
            </a:pPr>
            <a:endParaRPr lang="it-IT" sz="12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4855465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normAutofit fontScale="90000"/>
          </a:bodyPr>
          <a:lstStyle/>
          <a:p>
            <a:r>
              <a:rPr lang="it-IT" dirty="0" smtClean="0"/>
              <a:t>Come gestire la </a:t>
            </a:r>
            <a:r>
              <a:rPr lang="it-IT" dirty="0" err="1" smtClean="0"/>
              <a:t>dematerializzazione</a:t>
            </a:r>
            <a:r>
              <a:rPr lang="it-IT" dirty="0" smtClean="0"/>
              <a:t> nella scuola</a:t>
            </a:r>
            <a:endParaRPr lang="it-IT" dirty="0"/>
          </a:p>
        </p:txBody>
      </p:sp>
      <p:pic>
        <p:nvPicPr>
          <p:cNvPr id="1028" name="Picture 4" descr="C:\Users\tosiani\AppData\Local\Microsoft\Windows\Temporary Internet Files\Content.IE5\AD6CX75U\scuola-iscrizioni-online-come-fare[1].jpg"/>
          <p:cNvPicPr>
            <a:picLocks noChangeAspect="1" noChangeArrowheads="1"/>
          </p:cNvPicPr>
          <p:nvPr/>
        </p:nvPicPr>
        <p:blipFill>
          <a:blip r:embed="rId2" cstate="print"/>
          <a:srcRect/>
          <a:stretch>
            <a:fillRect/>
          </a:stretch>
        </p:blipFill>
        <p:spPr bwMode="auto">
          <a:xfrm>
            <a:off x="3943349" y="2908934"/>
            <a:ext cx="2978801" cy="2464281"/>
          </a:xfrm>
          <a:prstGeom prst="rect">
            <a:avLst/>
          </a:prstGeom>
          <a:noFill/>
        </p:spPr>
      </p:pic>
      <p:sp>
        <p:nvSpPr>
          <p:cNvPr id="5" name="Segnaposto piè di pagina 4"/>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it-IT" sz="1600" dirty="0" smtClean="0"/>
              <a:t> </a:t>
            </a:r>
            <a:r>
              <a:rPr lang="it-IT" sz="2800" dirty="0" smtClean="0"/>
              <a:t>Come gestire e organizzare la </a:t>
            </a:r>
            <a:r>
              <a:rPr lang="it-IT" sz="2800" dirty="0" err="1" smtClean="0"/>
              <a:t>dematerializzazione</a:t>
            </a:r>
            <a:r>
              <a:rPr lang="it-IT" sz="2800" dirty="0" smtClean="0"/>
              <a:t> nella scuola </a:t>
            </a:r>
            <a:br>
              <a:rPr lang="it-IT" sz="2800" dirty="0" smtClean="0"/>
            </a:br>
            <a:endParaRPr lang="it-IT" sz="2800" dirty="0" smtClean="0"/>
          </a:p>
        </p:txBody>
      </p:sp>
      <p:sp>
        <p:nvSpPr>
          <p:cNvPr id="7171" name="Rectangle 3"/>
          <p:cNvSpPr>
            <a:spLocks noGrp="1" noChangeArrowheads="1"/>
          </p:cNvSpPr>
          <p:nvPr>
            <p:ph idx="1"/>
          </p:nvPr>
        </p:nvSpPr>
        <p:spPr/>
        <p:txBody>
          <a:bodyPr>
            <a:normAutofit lnSpcReduction="10000"/>
          </a:bodyPr>
          <a:lstStyle/>
          <a:p>
            <a:pPr marL="0" indent="0" algn="ctr">
              <a:spcBef>
                <a:spcPts val="0"/>
              </a:spcBef>
              <a:buNone/>
            </a:pPr>
            <a:endParaRPr lang="it-IT" sz="1400" b="1" dirty="0" smtClean="0">
              <a:latin typeface="Calibri" pitchFamily="34" charset="0"/>
            </a:endParaRPr>
          </a:p>
          <a:p>
            <a:pPr marL="0" indent="0" algn="ctr">
              <a:spcBef>
                <a:spcPts val="0"/>
              </a:spcBef>
              <a:buNone/>
            </a:pPr>
            <a:endParaRPr lang="it-IT" sz="1400" b="1" dirty="0" smtClean="0">
              <a:latin typeface="Calibri" pitchFamily="34" charset="0"/>
            </a:endParaRPr>
          </a:p>
          <a:p>
            <a:pPr marL="0" indent="0" algn="ctr">
              <a:spcBef>
                <a:spcPts val="0"/>
              </a:spcBef>
              <a:buNone/>
            </a:pPr>
            <a:r>
              <a:rPr lang="it-IT" sz="1600" b="1" dirty="0" smtClean="0">
                <a:latin typeface="Calibri" pitchFamily="34" charset="0"/>
              </a:rPr>
              <a:t>Quali sono gli strumenti e le risorse di cui si deve dotare una Istituzione Scolastica  (AOO) per un sistema di gestione informatica dei documenti?</a:t>
            </a:r>
          </a:p>
          <a:p>
            <a:pPr marL="0" indent="0" algn="ctr">
              <a:spcBef>
                <a:spcPts val="0"/>
              </a:spcBef>
              <a:buNone/>
            </a:pPr>
            <a:endParaRPr lang="it-IT" sz="1400" dirty="0" smtClean="0">
              <a:latin typeface="Calibri" pitchFamily="34" charset="0"/>
            </a:endParaRPr>
          </a:p>
          <a:p>
            <a:pPr marL="0" indent="0" algn="just">
              <a:spcBef>
                <a:spcPts val="0"/>
              </a:spcBef>
              <a:buNone/>
            </a:pPr>
            <a:endParaRPr lang="it-IT" sz="1400" dirty="0" smtClean="0">
              <a:latin typeface="Calibri" pitchFamily="34" charset="0"/>
            </a:endParaRPr>
          </a:p>
          <a:p>
            <a:pPr marL="0" indent="0" algn="just">
              <a:spcBef>
                <a:spcPts val="0"/>
              </a:spcBef>
              <a:buNone/>
            </a:pPr>
            <a:r>
              <a:rPr lang="it-IT" sz="1400" dirty="0" smtClean="0">
                <a:latin typeface="Calibri" pitchFamily="34" charset="0"/>
              </a:rPr>
              <a:t>“</a:t>
            </a:r>
            <a:r>
              <a:rPr lang="it-IT" sz="1600" i="1" dirty="0" smtClean="0">
                <a:latin typeface="Calibri" pitchFamily="34" charset="0"/>
              </a:rPr>
              <a:t>L’utilizzo delle tecnologie dell’informazione da parte della PA è uno dei cardini del nuovo CAD. Pertanto è opportuno incentivare ogni possibile iniziativa volta all’attuazione di quanto previsto dal CAD nell’ambito di gestione documentale della singola amministrazione (nel nostro caso la Scuola)”.</a:t>
            </a:r>
          </a:p>
          <a:p>
            <a:pPr marL="0" indent="0" algn="just">
              <a:spcBef>
                <a:spcPts val="0"/>
              </a:spcBef>
              <a:buNone/>
            </a:pPr>
            <a:endParaRPr lang="it-IT" sz="1600" dirty="0" smtClean="0">
              <a:latin typeface="Calibri" pitchFamily="34" charset="0"/>
            </a:endParaRPr>
          </a:p>
          <a:p>
            <a:pPr marL="0" indent="0" algn="just">
              <a:spcBef>
                <a:spcPts val="0"/>
              </a:spcBef>
              <a:buNone/>
            </a:pPr>
            <a:endParaRPr lang="it-IT" sz="1600" dirty="0" smtClean="0">
              <a:latin typeface="Calibri" pitchFamily="34" charset="0"/>
            </a:endParaRPr>
          </a:p>
          <a:p>
            <a:pPr marL="540000" indent="0" algn="just">
              <a:spcBef>
                <a:spcPts val="0"/>
              </a:spcBef>
              <a:buFont typeface="Wingdings" pitchFamily="2" charset="2"/>
              <a:buChar char="ü"/>
            </a:pPr>
            <a:r>
              <a:rPr lang="it-IT" sz="2000" dirty="0" smtClean="0">
                <a:latin typeface="Calibri" pitchFamily="34" charset="0"/>
              </a:rPr>
              <a:t>Software di gestione del Protocollo Informatico. </a:t>
            </a:r>
          </a:p>
          <a:p>
            <a:pPr marL="900000" indent="0" algn="just">
              <a:lnSpc>
                <a:spcPct val="120000"/>
              </a:lnSpc>
              <a:spcBef>
                <a:spcPts val="0"/>
              </a:spcBef>
              <a:buNone/>
            </a:pPr>
            <a:r>
              <a:rPr lang="it-IT" sz="2000" dirty="0" smtClean="0">
                <a:latin typeface="Calibri" pitchFamily="34" charset="0"/>
              </a:rPr>
              <a:t>Primo passo di un sistema informatico per la gestione digitale dei flussi e che realizza le condizioni operative per una più efficace gestione del flusso informativo e documentale interno della Scuola anche ai fini dello snellimento delle procedure e della trasparenza dell’attività amministrativa.</a:t>
            </a:r>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it-IT" sz="2800" dirty="0" smtClean="0"/>
              <a:t>Come gestire e organizzare la </a:t>
            </a:r>
            <a:r>
              <a:rPr lang="it-IT" sz="2800" dirty="0" err="1" smtClean="0"/>
              <a:t>dematerializzazione</a:t>
            </a:r>
            <a:r>
              <a:rPr lang="it-IT" sz="2800" dirty="0" smtClean="0"/>
              <a:t> nella scuola</a:t>
            </a:r>
            <a:endParaRPr lang="it-IT" sz="2800" dirty="0" smtClean="0">
              <a:latin typeface="Calibri" pitchFamily="34" charset="0"/>
            </a:endParaRPr>
          </a:p>
        </p:txBody>
      </p:sp>
      <p:sp>
        <p:nvSpPr>
          <p:cNvPr id="8195" name="Rectangle 3"/>
          <p:cNvSpPr>
            <a:spLocks noGrp="1" noChangeArrowheads="1"/>
          </p:cNvSpPr>
          <p:nvPr>
            <p:ph idx="1"/>
          </p:nvPr>
        </p:nvSpPr>
        <p:spPr/>
        <p:txBody>
          <a:bodyPr>
            <a:normAutofit fontScale="77500" lnSpcReduction="20000"/>
          </a:bodyPr>
          <a:lstStyle/>
          <a:p>
            <a:pPr marL="540000" indent="0" algn="just">
              <a:lnSpc>
                <a:spcPct val="150000"/>
              </a:lnSpc>
              <a:spcBef>
                <a:spcPts val="0"/>
              </a:spcBef>
              <a:buFont typeface="Wingdings" pitchFamily="2" charset="2"/>
              <a:buChar char="ü"/>
            </a:pPr>
            <a:r>
              <a:rPr lang="it-IT" b="1" dirty="0" smtClean="0">
                <a:latin typeface="Calibri" pitchFamily="34" charset="0"/>
              </a:rPr>
              <a:t>Indirizzo di posta elettronica certificata </a:t>
            </a:r>
            <a:r>
              <a:rPr lang="it-IT" dirty="0" smtClean="0">
                <a:latin typeface="Calibri" pitchFamily="34" charset="0"/>
              </a:rPr>
              <a:t>(PEC) fornito dal MIUR e inserito nell’IPA.</a:t>
            </a:r>
          </a:p>
          <a:p>
            <a:pPr marL="540000" indent="0" algn="just">
              <a:lnSpc>
                <a:spcPct val="150000"/>
              </a:lnSpc>
              <a:spcBef>
                <a:spcPts val="0"/>
              </a:spcBef>
              <a:buFont typeface="Wingdings" pitchFamily="2" charset="2"/>
              <a:buChar char="ü"/>
            </a:pPr>
            <a:r>
              <a:rPr lang="it-IT" b="1" dirty="0" smtClean="0">
                <a:latin typeface="Calibri" pitchFamily="34" charset="0"/>
              </a:rPr>
              <a:t>Sito web istituzionale </a:t>
            </a:r>
            <a:r>
              <a:rPr lang="it-IT" dirty="0" smtClean="0">
                <a:latin typeface="Calibri" pitchFamily="34" charset="0"/>
              </a:rPr>
              <a:t>(tenute come PA a provvedere all’iscrizione al dominio “.</a:t>
            </a:r>
            <a:r>
              <a:rPr lang="it-IT" dirty="0" err="1" smtClean="0">
                <a:latin typeface="Calibri" pitchFamily="34" charset="0"/>
              </a:rPr>
              <a:t>gov.it</a:t>
            </a:r>
            <a:r>
              <a:rPr lang="it-IT" dirty="0" smtClean="0">
                <a:latin typeface="Calibri" pitchFamily="34" charset="0"/>
              </a:rPr>
              <a:t>”)</a:t>
            </a:r>
          </a:p>
          <a:p>
            <a:pPr marL="540000" indent="0" algn="just">
              <a:lnSpc>
                <a:spcPct val="150000"/>
              </a:lnSpc>
              <a:spcBef>
                <a:spcPts val="0"/>
              </a:spcBef>
              <a:buFont typeface="Wingdings" pitchFamily="2" charset="2"/>
              <a:buChar char="ü"/>
            </a:pPr>
            <a:r>
              <a:rPr lang="it-IT" b="1" dirty="0" smtClean="0">
                <a:latin typeface="Calibri" pitchFamily="34" charset="0"/>
              </a:rPr>
              <a:t>Albo on </a:t>
            </a:r>
            <a:r>
              <a:rPr lang="it-IT" b="1" dirty="0" err="1" smtClean="0">
                <a:latin typeface="Calibri" pitchFamily="34" charset="0"/>
              </a:rPr>
              <a:t>line</a:t>
            </a:r>
            <a:r>
              <a:rPr lang="it-IT" b="1" dirty="0" smtClean="0">
                <a:latin typeface="Calibri" pitchFamily="34" charset="0"/>
              </a:rPr>
              <a:t> </a:t>
            </a:r>
          </a:p>
          <a:p>
            <a:pPr marL="540000" indent="0" algn="just">
              <a:lnSpc>
                <a:spcPct val="150000"/>
              </a:lnSpc>
              <a:spcBef>
                <a:spcPts val="0"/>
              </a:spcBef>
            </a:pPr>
            <a:r>
              <a:rPr lang="it-IT" dirty="0" smtClean="0">
                <a:latin typeface="Calibri" pitchFamily="34" charset="0"/>
              </a:rPr>
              <a:t>Procedura che fa riferimento al sistema gestionale documentale         dell’Amministrazione.</a:t>
            </a:r>
          </a:p>
          <a:p>
            <a:pPr marL="540000" indent="0" algn="just">
              <a:lnSpc>
                <a:spcPct val="150000"/>
              </a:lnSpc>
              <a:spcBef>
                <a:spcPts val="0"/>
              </a:spcBef>
              <a:buFont typeface="Wingdings" pitchFamily="2" charset="2"/>
              <a:buChar char="ü"/>
            </a:pPr>
            <a:r>
              <a:rPr lang="it-IT" b="1" dirty="0" smtClean="0">
                <a:latin typeface="Calibri" pitchFamily="34" charset="0"/>
              </a:rPr>
              <a:t>Firma digitale </a:t>
            </a:r>
            <a:r>
              <a:rPr lang="it-IT" dirty="0" smtClean="0">
                <a:latin typeface="Calibri" pitchFamily="34" charset="0"/>
              </a:rPr>
              <a:t>(DS/DSGA)</a:t>
            </a:r>
          </a:p>
          <a:p>
            <a:pPr marL="0" indent="0"/>
            <a:endParaRPr lang="it-IT" dirty="0" smtClean="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4">
              <a:lumMod val="20000"/>
              <a:lumOff val="80000"/>
            </a:schemeClr>
          </a:solidFill>
        </p:spPr>
        <p:txBody>
          <a:bodyPr>
            <a:normAutofit fontScale="90000"/>
          </a:bodyPr>
          <a:lstStyle/>
          <a:p>
            <a:pPr eaLnBrk="1" hangingPunct="1">
              <a:lnSpc>
                <a:spcPct val="80000"/>
              </a:lnSpc>
              <a:defRPr/>
            </a:pPr>
            <a:r>
              <a:rPr lang="it-IT" altLang="it-IT" sz="2400" b="1" dirty="0" smtClean="0">
                <a:solidFill>
                  <a:srgbClr val="C00000"/>
                </a:solidFill>
                <a:ea typeface="ＭＳ Ｐゴシック" pitchFamily="34" charset="-128"/>
              </a:rPr>
              <a:t/>
            </a:r>
            <a:br>
              <a:rPr lang="it-IT" altLang="it-IT" sz="2400" b="1" dirty="0" smtClean="0">
                <a:solidFill>
                  <a:srgbClr val="C00000"/>
                </a:solidFill>
                <a:ea typeface="ＭＳ Ｐゴシック" pitchFamily="34" charset="-128"/>
              </a:rPr>
            </a:br>
            <a:r>
              <a:rPr lang="it-IT" altLang="it-IT" sz="2400" b="1" dirty="0" smtClean="0">
                <a:solidFill>
                  <a:srgbClr val="C00000"/>
                </a:solidFill>
                <a:ea typeface="ＭＳ Ｐゴシック" pitchFamily="34" charset="-128"/>
              </a:rPr>
              <a:t>LEGGE  13 luglio 2015, n.107</a:t>
            </a:r>
            <a:br>
              <a:rPr lang="it-IT" altLang="it-IT" sz="2400" b="1" dirty="0" smtClean="0">
                <a:solidFill>
                  <a:srgbClr val="C00000"/>
                </a:solidFill>
                <a:ea typeface="ＭＳ Ｐゴシック" pitchFamily="34" charset="-128"/>
              </a:rPr>
            </a:br>
            <a:r>
              <a:rPr lang="it-IT" altLang="it-IT" sz="2400" b="1" dirty="0" smtClean="0">
                <a:ea typeface="ＭＳ Ｐゴシック" pitchFamily="34" charset="-128"/>
              </a:rPr>
              <a:t/>
            </a:r>
            <a:br>
              <a:rPr lang="it-IT" altLang="it-IT" sz="2400" b="1" dirty="0" smtClean="0">
                <a:ea typeface="ＭＳ Ｐゴシック" pitchFamily="34" charset="-128"/>
              </a:rPr>
            </a:br>
            <a:r>
              <a:rPr lang="it-IT" altLang="it-IT" sz="2400" b="1" dirty="0" smtClean="0">
                <a:ea typeface="ＭＳ Ｐゴシック" pitchFamily="34" charset="-128"/>
              </a:rPr>
              <a:t>(commi 136-144)</a:t>
            </a:r>
          </a:p>
        </p:txBody>
      </p:sp>
      <p:sp>
        <p:nvSpPr>
          <p:cNvPr id="3" name="Segnaposto contenuto 2"/>
          <p:cNvSpPr>
            <a:spLocks noGrp="1"/>
          </p:cNvSpPr>
          <p:nvPr>
            <p:ph idx="1"/>
          </p:nvPr>
        </p:nvSpPr>
        <p:spPr>
          <a:xfrm>
            <a:off x="460773" y="1785939"/>
            <a:ext cx="7993856" cy="4351337"/>
          </a:xfrm>
          <a:solidFill>
            <a:schemeClr val="accent4"/>
          </a:solidFill>
        </p:spPr>
        <p:txBody>
          <a:bodyPr>
            <a:normAutofit/>
          </a:bodyPr>
          <a:lstStyle/>
          <a:p>
            <a:pPr marL="0" indent="0" eaLnBrk="1" hangingPunct="1">
              <a:lnSpc>
                <a:spcPct val="80000"/>
              </a:lnSpc>
              <a:buFont typeface="Arial" pitchFamily="34" charset="0"/>
              <a:buNone/>
              <a:defRPr/>
            </a:pPr>
            <a:endParaRPr lang="it-IT" altLang="it-IT" sz="2000" b="1" dirty="0" smtClean="0">
              <a:ea typeface="ＭＳ Ｐゴシック" pitchFamily="34" charset="-128"/>
            </a:endParaRPr>
          </a:p>
          <a:p>
            <a:pPr marL="0" indent="0" eaLnBrk="1" hangingPunct="1">
              <a:buFont typeface="Arial" pitchFamily="34" charset="0"/>
              <a:buNone/>
              <a:defRPr/>
            </a:pPr>
            <a:r>
              <a:rPr lang="it-IT" altLang="it-IT" sz="2000" dirty="0" smtClean="0">
                <a:ea typeface="ＭＳ Ｐゴシック" pitchFamily="34" charset="-128"/>
              </a:rPr>
              <a:t>La legge prevede l’istituzione del  </a:t>
            </a:r>
            <a:r>
              <a:rPr lang="it-IT" altLang="it-IT" sz="2000" u="sng" dirty="0" smtClean="0">
                <a:ea typeface="ＭＳ Ｐゴシック" pitchFamily="34" charset="-128"/>
              </a:rPr>
              <a:t>Portale unico </a:t>
            </a:r>
            <a:r>
              <a:rPr lang="it-IT" altLang="it-IT" sz="2000" dirty="0" smtClean="0">
                <a:ea typeface="ＭＳ Ｐゴシック" pitchFamily="34" charset="-128"/>
              </a:rPr>
              <a:t>dei dati della scuola, </a:t>
            </a:r>
          </a:p>
          <a:p>
            <a:pPr marL="0" indent="0" eaLnBrk="1" hangingPunct="1">
              <a:buFont typeface="Arial" pitchFamily="34" charset="0"/>
              <a:buNone/>
              <a:defRPr/>
            </a:pPr>
            <a:r>
              <a:rPr lang="it-IT" altLang="it-IT" sz="2000" u="sng" dirty="0" smtClean="0">
                <a:ea typeface="ＭＳ Ｐゴシック" pitchFamily="34" charset="-128"/>
              </a:rPr>
              <a:t>gestito dal MIUR sul quale dovranno essere </a:t>
            </a:r>
            <a:r>
              <a:rPr lang="it-IT" altLang="it-IT" sz="2000" dirty="0" smtClean="0">
                <a:ea typeface="ＭＳ Ｐゴシック" pitchFamily="34" charset="-128"/>
              </a:rPr>
              <a:t>pubblicati i dati relativi ai </a:t>
            </a:r>
            <a:r>
              <a:rPr lang="it-IT" altLang="it-IT" sz="2000" u="sng" dirty="0" smtClean="0">
                <a:ea typeface="ＭＳ Ｐゴシック" pitchFamily="34" charset="-128"/>
              </a:rPr>
              <a:t>bilanci</a:t>
            </a:r>
            <a:r>
              <a:rPr lang="it-IT" altLang="it-IT" sz="2000" dirty="0" smtClean="0">
                <a:ea typeface="ＭＳ Ｐゴシック" pitchFamily="34" charset="-128"/>
              </a:rPr>
              <a:t> delle scuole, i dati pubblici afferenti al </a:t>
            </a:r>
            <a:r>
              <a:rPr lang="it-IT" altLang="it-IT" sz="2000" u="sng" dirty="0" smtClean="0">
                <a:ea typeface="ＭＳ Ｐゴシック" pitchFamily="34" charset="-128"/>
              </a:rPr>
              <a:t>Sistema nazionale di valutazione</a:t>
            </a:r>
            <a:r>
              <a:rPr lang="it-IT" altLang="it-IT" sz="2000" dirty="0" smtClean="0">
                <a:ea typeface="ＭＳ Ｐゴシック" pitchFamily="34" charset="-128"/>
              </a:rPr>
              <a:t>, </a:t>
            </a:r>
            <a:r>
              <a:rPr lang="it-IT" altLang="it-IT" sz="2000" u="sng" dirty="0" smtClean="0">
                <a:ea typeface="ＭＳ Ｐゴシック" pitchFamily="34" charset="-128"/>
              </a:rPr>
              <a:t>l’anagrafe dell’edilizia scolastica</a:t>
            </a:r>
            <a:r>
              <a:rPr lang="it-IT" altLang="it-IT" sz="2000" dirty="0" smtClean="0">
                <a:ea typeface="ＭＳ Ｐゴシック" pitchFamily="34" charset="-128"/>
              </a:rPr>
              <a:t>, i dati informa aggregata </a:t>
            </a:r>
            <a:r>
              <a:rPr lang="it-IT" altLang="it-IT" sz="2000" u="sng" dirty="0" smtClean="0">
                <a:ea typeface="ＭＳ Ｐゴシック" pitchFamily="34" charset="-128"/>
              </a:rPr>
              <a:t>dell’Anagrafe degli studenti</a:t>
            </a:r>
            <a:r>
              <a:rPr lang="it-IT" altLang="it-IT" sz="2000" dirty="0" smtClean="0">
                <a:ea typeface="ＭＳ Ｐゴシック" pitchFamily="34" charset="-128"/>
              </a:rPr>
              <a:t>, gli </a:t>
            </a:r>
            <a:r>
              <a:rPr lang="it-IT" altLang="it-IT" sz="2000" u="sng" dirty="0" smtClean="0">
                <a:ea typeface="ＭＳ Ｐゴシック" pitchFamily="34" charset="-128"/>
              </a:rPr>
              <a:t>incarichi</a:t>
            </a:r>
            <a:r>
              <a:rPr lang="it-IT" altLang="it-IT" sz="2000" dirty="0" smtClean="0">
                <a:ea typeface="ＭＳ Ｐゴシック" pitchFamily="34" charset="-128"/>
              </a:rPr>
              <a:t> di docenza, </a:t>
            </a:r>
            <a:r>
              <a:rPr lang="it-IT" altLang="it-IT" sz="2000" u="sng" dirty="0" smtClean="0">
                <a:ea typeface="ＭＳ Ｐゴシック" pitchFamily="34" charset="-128"/>
              </a:rPr>
              <a:t>i piani triennali </a:t>
            </a:r>
            <a:r>
              <a:rPr lang="it-IT" altLang="it-IT" sz="2000" dirty="0" err="1" smtClean="0">
                <a:ea typeface="ＭＳ Ｐゴシック" pitchFamily="34" charset="-128"/>
              </a:rPr>
              <a:t>O.F.</a:t>
            </a:r>
            <a:r>
              <a:rPr lang="it-IT" altLang="it-IT" sz="2000" dirty="0" smtClean="0">
                <a:ea typeface="ＭＳ Ｐゴシック" pitchFamily="34" charset="-128"/>
              </a:rPr>
              <a:t>, </a:t>
            </a:r>
            <a:r>
              <a:rPr lang="it-IT" altLang="it-IT" sz="2000" u="sng" dirty="0" smtClean="0">
                <a:ea typeface="ＭＳ Ｐゴシック" pitchFamily="34" charset="-128"/>
              </a:rPr>
              <a:t>materiali didattici e opere</a:t>
            </a:r>
            <a:r>
              <a:rPr lang="it-IT" altLang="it-IT" sz="2000" dirty="0" smtClean="0">
                <a:ea typeface="ＭＳ Ｐゴシック" pitchFamily="34" charset="-128"/>
              </a:rPr>
              <a:t> autoprodotti dalle scuole</a:t>
            </a:r>
          </a:p>
          <a:p>
            <a:pPr marL="0" indent="0" eaLnBrk="1" hangingPunct="1">
              <a:lnSpc>
                <a:spcPct val="80000"/>
              </a:lnSpc>
              <a:buFont typeface="Arial" pitchFamily="34" charset="0"/>
              <a:buNone/>
              <a:defRPr/>
            </a:pPr>
            <a:r>
              <a:rPr lang="it-IT" altLang="it-IT" sz="2000" u="sng" dirty="0" smtClean="0">
                <a:ea typeface="ＭＳ Ｐゴシック" pitchFamily="34" charset="-128"/>
              </a:rPr>
              <a:t>Per l’anno 2015 </a:t>
            </a:r>
            <a:r>
              <a:rPr lang="it-IT" altLang="it-IT" sz="2000" dirty="0" smtClean="0">
                <a:ea typeface="ＭＳ Ｐゴシック" pitchFamily="34" charset="-128"/>
              </a:rPr>
              <a:t>è autorizzata la spesa di </a:t>
            </a:r>
            <a:r>
              <a:rPr lang="it-IT" altLang="it-IT" sz="2000" u="sng" dirty="0" smtClean="0">
                <a:ea typeface="ＭＳ Ｐゴシック" pitchFamily="34" charset="-128"/>
              </a:rPr>
              <a:t>euro 1 milione </a:t>
            </a:r>
            <a:r>
              <a:rPr lang="it-IT" altLang="it-IT" sz="2000" dirty="0" smtClean="0">
                <a:ea typeface="ＭＳ Ｐゴシック" pitchFamily="34" charset="-128"/>
              </a:rPr>
              <a:t>per la predisposizione del Portale, negli anni successivi </a:t>
            </a:r>
            <a:r>
              <a:rPr lang="it-IT" altLang="it-IT" sz="2000" u="sng" dirty="0" smtClean="0">
                <a:ea typeface="ＭＳ Ｐゴシック" pitchFamily="34" charset="-128"/>
              </a:rPr>
              <a:t>  100.000 euro annui</a:t>
            </a:r>
            <a:r>
              <a:rPr lang="it-IT" altLang="it-IT" sz="2000" dirty="0" smtClean="0">
                <a:ea typeface="ＭＳ Ｐゴシック" pitchFamily="34" charset="-128"/>
              </a:rPr>
              <a:t> per spese gestione e mantenimento.</a:t>
            </a:r>
            <a:endParaRPr lang="it-IT" altLang="it-IT" sz="2000" b="1" dirty="0" smtClean="0">
              <a:ea typeface="ＭＳ Ｐゴシック" pitchFamily="34" charset="-128"/>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Portale unico dei dati della scuola nella legge 107/2015</a:t>
            </a:r>
            <a:endParaRPr lang="it-IT" dirty="0"/>
          </a:p>
        </p:txBody>
      </p:sp>
      <p:sp>
        <p:nvSpPr>
          <p:cNvPr id="3" name="Segnaposto contenuto 2"/>
          <p:cNvSpPr>
            <a:spLocks noGrp="1"/>
          </p:cNvSpPr>
          <p:nvPr>
            <p:ph idx="1"/>
          </p:nvPr>
        </p:nvSpPr>
        <p:spPr/>
        <p:txBody>
          <a:bodyPr>
            <a:normAutofit fontScale="40000" lnSpcReduction="20000"/>
          </a:bodyPr>
          <a:lstStyle/>
          <a:p>
            <a:pPr>
              <a:buNone/>
            </a:pPr>
            <a:r>
              <a:rPr lang="it-IT" dirty="0" smtClean="0"/>
              <a:t>E’ istituito il Portale Unico dei Dati della Scuola che conterrà:  </a:t>
            </a:r>
          </a:p>
          <a:p>
            <a:r>
              <a:rPr lang="it-IT" dirty="0" smtClean="0"/>
              <a:t>Bilanci delle scuole</a:t>
            </a:r>
          </a:p>
          <a:p>
            <a:r>
              <a:rPr lang="it-IT" dirty="0" smtClean="0"/>
              <a:t>Dati pubblici del servizio nazionale di valutazione</a:t>
            </a:r>
          </a:p>
          <a:p>
            <a:r>
              <a:rPr lang="it-IT" dirty="0" smtClean="0"/>
              <a:t>L’anagrafe dell’edilizia scolastica</a:t>
            </a:r>
          </a:p>
          <a:p>
            <a:r>
              <a:rPr lang="it-IT" dirty="0" smtClean="0"/>
              <a:t>L’anagrafe degli studenti</a:t>
            </a:r>
          </a:p>
          <a:p>
            <a:r>
              <a:rPr lang="it-IT" dirty="0" smtClean="0"/>
              <a:t>Incarichi attribuiti ai docenti</a:t>
            </a:r>
          </a:p>
          <a:p>
            <a:r>
              <a:rPr lang="it-IT" dirty="0" smtClean="0"/>
              <a:t>I piani dell’offerta formativa, compresi quelli delle scuole paritarie</a:t>
            </a:r>
          </a:p>
          <a:p>
            <a:r>
              <a:rPr lang="it-IT" dirty="0" smtClean="0"/>
              <a:t>I dati dell'Osservatorio tecnologico, i materiali didattici e le opere autoprodotti dagli istituti scolastici e rilasciati in formato aperto, i dati, i documenti e le informazioni utili a valutare l'avanzamento didattico, tecnologico e d'innovazione del sistema scolastico</a:t>
            </a:r>
          </a:p>
          <a:p>
            <a:r>
              <a:rPr lang="it-IT" dirty="0" smtClean="0"/>
              <a:t>Curriculum studenti e docenti</a:t>
            </a:r>
          </a:p>
          <a:p>
            <a:r>
              <a:rPr lang="it-IT" dirty="0" smtClean="0"/>
              <a:t>La normativa, gli atti e le circolari</a:t>
            </a:r>
          </a:p>
          <a:p>
            <a:pPr>
              <a:buNone/>
            </a:pPr>
            <a:r>
              <a:rPr lang="it-IT" dirty="0" smtClean="0"/>
              <a:t>Per il 2015 è stanziato un milione di euro per la realizzazione del portale.  </a:t>
            </a:r>
          </a:p>
          <a:p>
            <a:pPr>
              <a:buNone/>
            </a:pPr>
            <a:r>
              <a:rPr lang="it-IT" dirty="0" smtClean="0"/>
              <a:t>Dal 2016 100.000 euro annui per la gestione e il mantenimento.  </a:t>
            </a:r>
          </a:p>
          <a:p>
            <a:pPr>
              <a:buNone/>
            </a:pPr>
            <a:r>
              <a:rPr lang="it-IT" dirty="0" smtClean="0"/>
              <a:t>Dal 2016 al 2019 saranno stanziati 8 milioni annui per potenziare il Sistema di Valutazione delle scuole a favore dell’INVALSI. La spesa è destinata prioritariamente a: </a:t>
            </a:r>
          </a:p>
          <a:p>
            <a:pPr>
              <a:buNone/>
            </a:pPr>
            <a:r>
              <a:rPr lang="it-IT" dirty="0" smtClean="0"/>
              <a:t>Rilevazioni nazionali e internazionali </a:t>
            </a:r>
          </a:p>
          <a:p>
            <a:pPr>
              <a:buNone/>
            </a:pPr>
            <a:r>
              <a:rPr lang="it-IT" dirty="0" smtClean="0"/>
              <a:t>Autovalutazione </a:t>
            </a:r>
          </a:p>
          <a:p>
            <a:pPr>
              <a:buNone/>
            </a:pPr>
            <a:r>
              <a:rPr lang="it-IT" dirty="0" smtClean="0"/>
              <a:t>Visite valutative alle scuole </a:t>
            </a:r>
            <a:endParaRPr lang="it-IT"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Come gestire e organizzare la </a:t>
            </a:r>
            <a:r>
              <a:rPr lang="it-IT" sz="2800" dirty="0" err="1" smtClean="0"/>
              <a:t>dematerializzazione</a:t>
            </a:r>
            <a:r>
              <a:rPr lang="it-IT" sz="2800" dirty="0" smtClean="0"/>
              <a:t> nella scuola</a:t>
            </a:r>
            <a:endParaRPr lang="it-IT" sz="2800" dirty="0">
              <a:latin typeface="Calibri" pitchFamily="34" charset="0"/>
            </a:endParaRPr>
          </a:p>
        </p:txBody>
      </p:sp>
      <p:sp>
        <p:nvSpPr>
          <p:cNvPr id="3" name="Segnaposto contenuto 2"/>
          <p:cNvSpPr>
            <a:spLocks noGrp="1"/>
          </p:cNvSpPr>
          <p:nvPr>
            <p:ph idx="1"/>
          </p:nvPr>
        </p:nvSpPr>
        <p:spPr/>
        <p:txBody>
          <a:bodyPr/>
          <a:lstStyle/>
          <a:p>
            <a:pPr>
              <a:lnSpc>
                <a:spcPct val="150000"/>
              </a:lnSpc>
              <a:buFont typeface="Wingdings" pitchFamily="2" charset="2"/>
              <a:buChar char="§"/>
            </a:pPr>
            <a:r>
              <a:rPr lang="it-IT" sz="2000" dirty="0" smtClean="0">
                <a:latin typeface="Calibri" pitchFamily="34" charset="0"/>
              </a:rPr>
              <a:t>Possibilità di rendere disponibile ad ogni “ufficio” l’insieme delle informazioni possedute dalla Scuola (tenendo conto dei limiti che la stessa potrà fissare)</a:t>
            </a:r>
          </a:p>
          <a:p>
            <a:pPr>
              <a:lnSpc>
                <a:spcPct val="150000"/>
              </a:lnSpc>
              <a:buFont typeface="Wingdings" pitchFamily="2" charset="2"/>
              <a:buChar char="§"/>
            </a:pPr>
            <a:r>
              <a:rPr lang="it-IT" sz="2000" dirty="0" smtClean="0">
                <a:latin typeface="Calibri" pitchFamily="34" charset="0"/>
              </a:rPr>
              <a:t>Possibilità di attivare in ogni momento scambi di informazioni tra operatori “interni”</a:t>
            </a:r>
          </a:p>
          <a:p>
            <a:pPr>
              <a:lnSpc>
                <a:spcPct val="150000"/>
              </a:lnSpc>
              <a:buFont typeface="Wingdings" pitchFamily="2" charset="2"/>
              <a:buChar char="§"/>
            </a:pPr>
            <a:r>
              <a:rPr lang="it-IT" sz="2000" dirty="0" smtClean="0">
                <a:latin typeface="Calibri" pitchFamily="34" charset="0"/>
              </a:rPr>
              <a:t>Possibilità di raggiungere in tempo reale gli operatori esterni alla Istituzione Scolastica</a:t>
            </a:r>
          </a:p>
          <a:p>
            <a:pPr>
              <a:lnSpc>
                <a:spcPct val="150000"/>
              </a:lnSpc>
            </a:pPr>
            <a:endParaRPr lang="it-IT" sz="1800" dirty="0" smtClean="0">
              <a:latin typeface="Calibri" pitchFamily="34" charset="0"/>
            </a:endParaRPr>
          </a:p>
          <a:p>
            <a:pPr algn="ctr">
              <a:lnSpc>
                <a:spcPct val="150000"/>
              </a:lnSpc>
            </a:pPr>
            <a:r>
              <a:rPr lang="it-IT" sz="2000" b="1" dirty="0" smtClean="0">
                <a:latin typeface="Calibri" pitchFamily="34" charset="0"/>
              </a:rPr>
              <a:t>Miglioramento dei servizi e maggiore trasparenza</a:t>
            </a:r>
          </a:p>
          <a:p>
            <a:pPr>
              <a:lnSpc>
                <a:spcPct val="150000"/>
              </a:lnSpc>
              <a:buFont typeface="Wingdings" pitchFamily="2" charset="2"/>
              <a:buChar char="§"/>
            </a:pPr>
            <a:endParaRPr lang="it-IT" sz="1800" dirty="0" smtClean="0">
              <a:latin typeface="Calibri" pitchFamily="34" charset="0"/>
            </a:endParaRPr>
          </a:p>
          <a:p>
            <a:pPr>
              <a:lnSpc>
                <a:spcPct val="150000"/>
              </a:lnSpc>
              <a:buFont typeface="Wingdings" pitchFamily="2" charset="2"/>
              <a:buChar char="§"/>
            </a:pPr>
            <a:endParaRPr lang="it-IT" sz="2000" dirty="0" smtClean="0">
              <a:latin typeface="Calibri" pitchFamily="34" charset="0"/>
            </a:endParaRPr>
          </a:p>
          <a:p>
            <a:endParaRPr lang="it-IT" dirty="0"/>
          </a:p>
        </p:txBody>
      </p:sp>
      <p:sp>
        <p:nvSpPr>
          <p:cNvPr id="4" name="Freccia in giù 3"/>
          <p:cNvSpPr/>
          <p:nvPr/>
        </p:nvSpPr>
        <p:spPr>
          <a:xfrm>
            <a:off x="4716016" y="4725144"/>
            <a:ext cx="340616" cy="576064"/>
          </a:xfrm>
          <a:prstGeom prst="downArrow">
            <a:avLst/>
          </a:prstGeom>
          <a:solidFill>
            <a:srgbClr val="92D050"/>
          </a:solidFill>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2">
                  <a:lumMod val="75000"/>
                </a:schemeClr>
              </a:solidFill>
            </a:endParaRPr>
          </a:p>
        </p:txBody>
      </p:sp>
      <p:sp>
        <p:nvSpPr>
          <p:cNvPr id="5" name="Segnaposto piè di pagina 4"/>
          <p:cNvSpPr>
            <a:spLocks noGrp="1"/>
          </p:cNvSpPr>
          <p:nvPr>
            <p:ph type="ftr" sz="quarter" idx="11"/>
          </p:nvPr>
        </p:nvSpPr>
        <p:spPr/>
        <p:txBody>
          <a:bodyPr/>
          <a:lstStyle/>
          <a:p>
            <a:r>
              <a:rPr lang="it-IT" smtClean="0"/>
              <a:t>a cura dott. Maria Rosaria Tosiani</a:t>
            </a:r>
            <a:endParaRPr lang="it-IT"/>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Come gestire e organizzare la </a:t>
            </a:r>
            <a:r>
              <a:rPr lang="it-IT" sz="2800" dirty="0" err="1" smtClean="0"/>
              <a:t>dematerializzazione</a:t>
            </a:r>
            <a:r>
              <a:rPr lang="it-IT" sz="2800" dirty="0" smtClean="0"/>
              <a:t> nella scuola</a:t>
            </a:r>
            <a:endParaRPr lang="it-IT" sz="2800" dirty="0">
              <a:latin typeface="Calibri" pitchFamily="34" charset="0"/>
            </a:endParaRPr>
          </a:p>
        </p:txBody>
      </p:sp>
      <p:sp>
        <p:nvSpPr>
          <p:cNvPr id="3" name="Segnaposto contenuto 2"/>
          <p:cNvSpPr>
            <a:spLocks noGrp="1"/>
          </p:cNvSpPr>
          <p:nvPr>
            <p:ph idx="1"/>
          </p:nvPr>
        </p:nvSpPr>
        <p:spPr/>
        <p:txBody>
          <a:bodyPr>
            <a:normAutofit lnSpcReduction="10000"/>
          </a:bodyPr>
          <a:lstStyle/>
          <a:p>
            <a:pPr marL="0" indent="0" algn="just">
              <a:lnSpc>
                <a:spcPct val="170000"/>
              </a:lnSpc>
              <a:spcBef>
                <a:spcPts val="0"/>
              </a:spcBef>
              <a:buNone/>
            </a:pPr>
            <a:r>
              <a:rPr lang="it-IT" sz="1800" b="1" dirty="0" smtClean="0">
                <a:latin typeface="Calibri" pitchFamily="34" charset="0"/>
              </a:rPr>
              <a:t>Quale organizzazione e quali regole operative  può adottare una Istituzione Scolastica?</a:t>
            </a:r>
          </a:p>
          <a:p>
            <a:pPr marL="0" indent="0" algn="just">
              <a:spcBef>
                <a:spcPts val="0"/>
              </a:spcBef>
              <a:buNone/>
            </a:pPr>
            <a:endParaRPr lang="it-IT" sz="1800" dirty="0" smtClean="0">
              <a:latin typeface="Calibri" pitchFamily="34" charset="0"/>
            </a:endParaRPr>
          </a:p>
          <a:p>
            <a:pPr marL="0" indent="0" algn="just">
              <a:spcBef>
                <a:spcPts val="0"/>
              </a:spcBef>
              <a:buNone/>
            </a:pPr>
            <a:r>
              <a:rPr lang="it-IT" sz="1800" u="sng" dirty="0" smtClean="0">
                <a:latin typeface="Calibri" pitchFamily="34" charset="0"/>
              </a:rPr>
              <a:t>Atti di organizzazione preliminare</a:t>
            </a:r>
          </a:p>
          <a:p>
            <a:pPr marL="0" indent="0" algn="just">
              <a:spcBef>
                <a:spcPts val="0"/>
              </a:spcBef>
              <a:buNone/>
            </a:pPr>
            <a:endParaRPr lang="it-IT" sz="1800" dirty="0" smtClean="0">
              <a:latin typeface="Calibri" pitchFamily="34" charset="0"/>
            </a:endParaRPr>
          </a:p>
          <a:p>
            <a:pPr marL="0" indent="0" algn="ctr">
              <a:spcBef>
                <a:spcPts val="0"/>
              </a:spcBef>
              <a:buNone/>
            </a:pPr>
            <a:r>
              <a:rPr lang="it-IT" sz="1800" b="1" dirty="0" smtClean="0">
                <a:latin typeface="Calibri" pitchFamily="34" charset="0"/>
              </a:rPr>
              <a:t>1)       </a:t>
            </a:r>
            <a:r>
              <a:rPr lang="it-IT" sz="1800" dirty="0" smtClean="0">
                <a:latin typeface="Calibri" pitchFamily="34" charset="0"/>
              </a:rPr>
              <a:t>Individuare una </a:t>
            </a:r>
            <a:r>
              <a:rPr lang="it-IT" sz="1800" b="1" dirty="0" smtClean="0">
                <a:latin typeface="Calibri" pitchFamily="34" charset="0"/>
              </a:rPr>
              <a:t>Unità organizzativa di registrazione di protocollo (UOP)</a:t>
            </a:r>
          </a:p>
          <a:p>
            <a:pPr marL="0" indent="0" algn="ctr">
              <a:spcBef>
                <a:spcPts val="0"/>
              </a:spcBef>
              <a:buNone/>
            </a:pPr>
            <a:endParaRPr lang="it-IT" sz="1800" dirty="0" smtClean="0">
              <a:latin typeface="Calibri" pitchFamily="34" charset="0"/>
            </a:endParaRPr>
          </a:p>
          <a:p>
            <a:pPr marL="0" indent="0" algn="just">
              <a:spcBef>
                <a:spcPts val="0"/>
              </a:spcBef>
              <a:buNone/>
            </a:pPr>
            <a:r>
              <a:rPr lang="it-IT" sz="1800" dirty="0" smtClean="0">
                <a:latin typeface="Calibri" pitchFamily="34" charset="0"/>
              </a:rPr>
              <a:t>          </a:t>
            </a:r>
          </a:p>
          <a:p>
            <a:pPr marL="0" indent="0" algn="just">
              <a:spcBef>
                <a:spcPts val="0"/>
              </a:spcBef>
              <a:buNone/>
            </a:pPr>
            <a:r>
              <a:rPr lang="it-IT" sz="1800" dirty="0" smtClean="0">
                <a:latin typeface="Calibri" pitchFamily="34" charset="0"/>
              </a:rPr>
              <a:t>                      </a:t>
            </a:r>
          </a:p>
          <a:p>
            <a:pPr marL="0" indent="0" algn="just">
              <a:spcBef>
                <a:spcPts val="0"/>
              </a:spcBef>
              <a:buNone/>
            </a:pPr>
            <a:r>
              <a:rPr lang="it-IT" sz="1800" dirty="0" smtClean="0">
                <a:latin typeface="Calibri" pitchFamily="34" charset="0"/>
              </a:rPr>
              <a:t>		</a:t>
            </a:r>
            <a:r>
              <a:rPr lang="it-IT" sz="1800" b="1" dirty="0" smtClean="0">
                <a:latin typeface="Calibri" pitchFamily="34" charset="0"/>
              </a:rPr>
              <a:t>Assistente Amministrativo </a:t>
            </a:r>
          </a:p>
          <a:p>
            <a:pPr marL="0" indent="0" algn="ctr">
              <a:spcBef>
                <a:spcPts val="0"/>
              </a:spcBef>
              <a:buNone/>
            </a:pPr>
            <a:endParaRPr lang="it-IT" sz="1800" dirty="0" smtClean="0">
              <a:latin typeface="Calibri" pitchFamily="34" charset="0"/>
            </a:endParaRPr>
          </a:p>
          <a:p>
            <a:pPr marL="0" indent="0" algn="just">
              <a:spcBef>
                <a:spcPts val="0"/>
              </a:spcBef>
              <a:buNone/>
            </a:pPr>
            <a:r>
              <a:rPr lang="it-IT" sz="1800" i="1" dirty="0" smtClean="0">
                <a:latin typeface="Calibri" pitchFamily="34" charset="0"/>
              </a:rPr>
              <a:t>“Ha competenza diretta della tenuta dell’archivio e del protocollo.” </a:t>
            </a:r>
            <a:r>
              <a:rPr lang="it-IT" sz="1800" dirty="0" smtClean="0">
                <a:latin typeface="Calibri" pitchFamily="34" charset="0"/>
              </a:rPr>
              <a:t>(Tab. A CCNL Scuola)</a:t>
            </a:r>
          </a:p>
          <a:p>
            <a:pPr marL="0" indent="0" algn="just">
              <a:spcBef>
                <a:spcPts val="0"/>
              </a:spcBef>
              <a:buNone/>
            </a:pPr>
            <a:endParaRPr lang="it-IT" sz="1800" dirty="0" smtClean="0">
              <a:latin typeface="Calibri" pitchFamily="34" charset="0"/>
            </a:endParaRPr>
          </a:p>
          <a:p>
            <a:pPr marL="0" indent="0" algn="just">
              <a:spcBef>
                <a:spcPts val="0"/>
              </a:spcBef>
              <a:buNone/>
            </a:pPr>
            <a:r>
              <a:rPr lang="it-IT" sz="1800" dirty="0" smtClean="0">
                <a:latin typeface="Calibri" pitchFamily="34" charset="0"/>
              </a:rPr>
              <a:t>Con </a:t>
            </a:r>
            <a:r>
              <a:rPr lang="it-IT" sz="1800" b="1" dirty="0" smtClean="0">
                <a:latin typeface="Calibri" pitchFamily="34" charset="0"/>
              </a:rPr>
              <a:t>individuazione e nomina</a:t>
            </a:r>
            <a:r>
              <a:rPr lang="it-IT" sz="1800" dirty="0" smtClean="0">
                <a:latin typeface="Calibri" pitchFamily="34" charset="0"/>
              </a:rPr>
              <a:t> da rendere pubblica, nella sua veste di Responsabile della gestione documentale, svolgerà i seguenti compiti (Art. 61 DPR 445/00 integrato dal DPCM 3 Dicembre 2013):</a:t>
            </a:r>
          </a:p>
          <a:p>
            <a:endParaRPr lang="it-IT" sz="1800" dirty="0"/>
          </a:p>
        </p:txBody>
      </p:sp>
      <p:sp>
        <p:nvSpPr>
          <p:cNvPr id="4" name="Freccia in giù 3"/>
          <p:cNvSpPr/>
          <p:nvPr/>
        </p:nvSpPr>
        <p:spPr>
          <a:xfrm>
            <a:off x="4427984" y="3429000"/>
            <a:ext cx="340616" cy="576064"/>
          </a:xfrm>
          <a:prstGeom prst="downArrow">
            <a:avLst/>
          </a:prstGeom>
          <a:solidFill>
            <a:srgbClr val="92D050"/>
          </a:solidFill>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2">
                  <a:lumMod val="75000"/>
                </a:schemeClr>
              </a:solidFill>
            </a:endParaRPr>
          </a:p>
        </p:txBody>
      </p:sp>
      <p:sp>
        <p:nvSpPr>
          <p:cNvPr id="5" name="Segnaposto piè di pagina 4"/>
          <p:cNvSpPr>
            <a:spLocks noGrp="1"/>
          </p:cNvSpPr>
          <p:nvPr>
            <p:ph type="ftr" sz="quarter" idx="11"/>
          </p:nvPr>
        </p:nvSpPr>
        <p:spPr/>
        <p:txBody>
          <a:bodyPr/>
          <a:lstStyle/>
          <a:p>
            <a:r>
              <a:rPr lang="it-IT" smtClean="0"/>
              <a:t>a cura dott. Maria Rosaria Tosiani</a:t>
            </a: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609600" y="1066800"/>
            <a:ext cx="8001000" cy="533400"/>
          </a:xfrm>
          <a:prstGeom prst="rect">
            <a:avLst/>
          </a:prstGeom>
          <a:noFill/>
          <a:ln w="9525">
            <a:noFill/>
            <a:round/>
            <a:headEnd/>
            <a:tailEnd/>
          </a:ln>
        </p:spPr>
        <p:txBody>
          <a:bodyPr wrap="none" anchor="ctr"/>
          <a:lstStyle/>
          <a:p>
            <a:endParaRPr lang="it-IT"/>
          </a:p>
        </p:txBody>
      </p:sp>
      <p:sp>
        <p:nvSpPr>
          <p:cNvPr id="33795" name="Text Box 2"/>
          <p:cNvSpPr txBox="1">
            <a:spLocks noChangeArrowheads="1"/>
          </p:cNvSpPr>
          <p:nvPr/>
        </p:nvSpPr>
        <p:spPr bwMode="auto">
          <a:xfrm>
            <a:off x="1043608" y="1916832"/>
            <a:ext cx="7417766" cy="3606081"/>
          </a:xfrm>
          <a:prstGeom prst="rect">
            <a:avLst/>
          </a:prstGeom>
          <a:noFill/>
          <a:ln w="9525">
            <a:noFill/>
            <a:round/>
            <a:headEnd/>
            <a:tailEnd/>
          </a:ln>
        </p:spPr>
        <p:txBody>
          <a:bodyPr/>
          <a:lstStyle/>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rPr>
              <a:t>C.A.D. Codice dell'amministrazione digitale</a:t>
            </a:r>
          </a:p>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smtClean="0">
                <a:solidFill>
                  <a:srgbClr val="000000"/>
                </a:solidFill>
              </a:rPr>
              <a:t>Conservazione </a:t>
            </a:r>
            <a:r>
              <a:rPr lang="it-IT" sz="2800" b="1" dirty="0">
                <a:solidFill>
                  <a:srgbClr val="000000"/>
                </a:solidFill>
              </a:rPr>
              <a:t>dei </a:t>
            </a:r>
            <a:r>
              <a:rPr lang="it-IT" sz="2800" b="1" dirty="0" smtClean="0">
                <a:solidFill>
                  <a:srgbClr val="000000"/>
                </a:solidFill>
              </a:rPr>
              <a:t>documenti </a:t>
            </a:r>
            <a:r>
              <a:rPr lang="it-IT" sz="2800" dirty="0" smtClean="0">
                <a:solidFill>
                  <a:schemeClr val="tx1"/>
                </a:solidFill>
              </a:rPr>
              <a:t>(artt. 43-44 bis). </a:t>
            </a:r>
            <a:endParaRPr lang="it-IT" sz="2800" b="1" dirty="0">
              <a:solidFill>
                <a:schemeClr val="tx1"/>
              </a:solidFill>
            </a:endParaRPr>
          </a:p>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600" dirty="0">
                <a:solidFill>
                  <a:schemeClr val="tx1"/>
                </a:solidFill>
              </a:rPr>
              <a:t>Gestione della conservazione dei documenti </a:t>
            </a:r>
            <a:r>
              <a:rPr lang="it-IT" sz="2600" dirty="0">
                <a:solidFill>
                  <a:srgbClr val="000000"/>
                </a:solidFill>
              </a:rPr>
              <a:t>e del relativo processo da parte di un Responsabile della conservazione che si può avvalere di soggetti pubblici o privati che offrono idonee garanzie.</a:t>
            </a:r>
          </a:p>
        </p:txBody>
      </p:sp>
      <p:sp>
        <p:nvSpPr>
          <p:cNvPr id="33796" name="Text Box 3"/>
          <p:cNvSpPr txBox="1">
            <a:spLocks noChangeArrowheads="1"/>
          </p:cNvSpPr>
          <p:nvPr/>
        </p:nvSpPr>
        <p:spPr bwMode="auto">
          <a:xfrm>
            <a:off x="611560" y="188640"/>
            <a:ext cx="8280400" cy="1371600"/>
          </a:xfrm>
          <a:prstGeom prst="rect">
            <a:avLst/>
          </a:prstGeom>
          <a:noFill/>
          <a:ln w="9525">
            <a:noFill/>
            <a:round/>
            <a:headEnd/>
            <a:tailEnd/>
          </a:ln>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EF2E25"/>
                </a:solidFill>
              </a:rPr>
              <a:t>La dematerializzazione dei documenti a scuola</a:t>
            </a:r>
            <a:br>
              <a:rPr lang="it-IT" sz="2800" b="1" dirty="0">
                <a:solidFill>
                  <a:srgbClr val="EF2E25"/>
                </a:solidFill>
              </a:rPr>
            </a:br>
            <a:r>
              <a:rPr lang="it-IT" sz="2800" dirty="0">
                <a:solidFill>
                  <a:srgbClr val="EF2E25"/>
                </a:solidFill>
              </a:rPr>
              <a:t>La norma</a:t>
            </a:r>
          </a:p>
        </p:txBody>
      </p:sp>
      <p:sp>
        <p:nvSpPr>
          <p:cNvPr id="33797" name="Line 4"/>
          <p:cNvSpPr>
            <a:spLocks noChangeShapeType="1"/>
          </p:cNvSpPr>
          <p:nvPr/>
        </p:nvSpPr>
        <p:spPr bwMode="auto">
          <a:xfrm>
            <a:off x="755576" y="1340768"/>
            <a:ext cx="7813675" cy="1588"/>
          </a:xfrm>
          <a:prstGeom prst="line">
            <a:avLst/>
          </a:prstGeom>
          <a:noFill/>
          <a:ln w="12600">
            <a:solidFill>
              <a:srgbClr val="EF2E25"/>
            </a:solidFill>
            <a:miter lim="800000"/>
            <a:headEnd/>
            <a:tailEnd/>
          </a:ln>
        </p:spPr>
        <p:txBody>
          <a:bodyPr/>
          <a:lstStyle/>
          <a:p>
            <a:endParaRPr lang="it-IT"/>
          </a:p>
        </p:txBody>
      </p:sp>
      <p:sp>
        <p:nvSpPr>
          <p:cNvPr id="6" name="Segnaposto piè di pagina 5"/>
          <p:cNvSpPr>
            <a:spLocks noGrp="1"/>
          </p:cNvSpPr>
          <p:nvPr>
            <p:ph type="ftr" sz="quarter" idx="11"/>
          </p:nvPr>
        </p:nvSpPr>
        <p:spPr/>
        <p:txBody>
          <a:bodyPr/>
          <a:lstStyle/>
          <a:p>
            <a:r>
              <a:rPr lang="it-IT" smtClean="0"/>
              <a:t>a cura dott. Maria Rosaria Tosiani</a:t>
            </a:r>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Come gestire e organizzare la </a:t>
            </a:r>
            <a:r>
              <a:rPr lang="it-IT" sz="2800" dirty="0" err="1" smtClean="0"/>
              <a:t>dematerializzazione</a:t>
            </a:r>
            <a:r>
              <a:rPr lang="it-IT" sz="2800" dirty="0" smtClean="0"/>
              <a:t> nella scuola</a:t>
            </a:r>
            <a:endParaRPr lang="it-IT" sz="2800" dirty="0">
              <a:latin typeface="Calibri" pitchFamily="34" charset="0"/>
            </a:endParaRPr>
          </a:p>
        </p:txBody>
      </p:sp>
      <p:sp>
        <p:nvSpPr>
          <p:cNvPr id="3" name="Segnaposto contenuto 2"/>
          <p:cNvSpPr>
            <a:spLocks noGrp="1"/>
          </p:cNvSpPr>
          <p:nvPr>
            <p:ph idx="1"/>
          </p:nvPr>
        </p:nvSpPr>
        <p:spPr/>
        <p:txBody>
          <a:bodyPr/>
          <a:lstStyle/>
          <a:p>
            <a:pPr algn="just">
              <a:buAutoNum type="alphaLcParenR"/>
            </a:pPr>
            <a:r>
              <a:rPr lang="it-IT" sz="1800" dirty="0" smtClean="0">
                <a:latin typeface="Calibri" pitchFamily="34" charset="0"/>
              </a:rPr>
              <a:t>attribuisce il livello di autorizzazione per l'accesso alle funzioni della procedura, distinguendo tra abilitazioni alla consultazione e abilitazioni all'inserimento e alla modifica delle informazioni;</a:t>
            </a:r>
          </a:p>
          <a:p>
            <a:pPr algn="just">
              <a:buAutoNum type="alphaLcParenR"/>
            </a:pPr>
            <a:r>
              <a:rPr lang="it-IT" sz="1800" dirty="0" smtClean="0">
                <a:latin typeface="Calibri" pitchFamily="34" charset="0"/>
              </a:rPr>
              <a:t> garantisce che le operazioni di registrazione e di segnatura di protocollo si svolgano nel rispetto delle disposizioni del testo unico;</a:t>
            </a:r>
          </a:p>
          <a:p>
            <a:pPr algn="just">
              <a:buAutoNum type="alphaLcParenR"/>
            </a:pPr>
            <a:r>
              <a:rPr lang="it-IT" sz="1800" dirty="0" smtClean="0">
                <a:latin typeface="Calibri" pitchFamily="34" charset="0"/>
              </a:rPr>
              <a:t> garantisce la corretta produzione e la conservazione del registro giornaliero di protocollo;</a:t>
            </a:r>
          </a:p>
          <a:p>
            <a:pPr algn="just">
              <a:buAutoNum type="alphaLcParenR"/>
            </a:pPr>
            <a:r>
              <a:rPr lang="it-IT" sz="1800" dirty="0" smtClean="0">
                <a:latin typeface="Calibri" pitchFamily="34" charset="0"/>
              </a:rPr>
              <a:t>cura che le funzionalità del sistema in caso di guasti o anomalie siano ripristinate entro ventiquattro ore dal blocco delle attività e, comunque, nel più breve tempo possibile;</a:t>
            </a:r>
          </a:p>
          <a:p>
            <a:pPr algn="just">
              <a:buAutoNum type="alphaLcParenR"/>
            </a:pPr>
            <a:r>
              <a:rPr lang="it-IT" sz="1800" dirty="0" smtClean="0">
                <a:latin typeface="Calibri" pitchFamily="34" charset="0"/>
              </a:rPr>
              <a:t>conserva le copie di cui agli articoli 62 e 63 del testo unico, in luoghi sicuri differenti (Procedure di salvataggio e conservazione);</a:t>
            </a:r>
          </a:p>
          <a:p>
            <a:endParaRPr lang="it-IT" sz="1600"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Come gestire e organizzare la </a:t>
            </a:r>
            <a:r>
              <a:rPr lang="it-IT" sz="2800" dirty="0" err="1" smtClean="0"/>
              <a:t>dematerializzazione</a:t>
            </a:r>
            <a:r>
              <a:rPr lang="it-IT" sz="2800" dirty="0" smtClean="0"/>
              <a:t> nella scuola</a:t>
            </a:r>
            <a:endParaRPr lang="it-IT" sz="2800" dirty="0">
              <a:latin typeface="Calibri" pitchFamily="34" charset="0"/>
            </a:endParaRPr>
          </a:p>
        </p:txBody>
      </p:sp>
      <p:sp>
        <p:nvSpPr>
          <p:cNvPr id="3" name="Segnaposto contenuto 2"/>
          <p:cNvSpPr>
            <a:spLocks noGrp="1"/>
          </p:cNvSpPr>
          <p:nvPr>
            <p:ph idx="1"/>
          </p:nvPr>
        </p:nvSpPr>
        <p:spPr/>
        <p:txBody>
          <a:bodyPr>
            <a:normAutofit/>
          </a:bodyPr>
          <a:lstStyle/>
          <a:p>
            <a:pPr marL="457200" indent="-457200" algn="just">
              <a:buFont typeface="+mj-lt"/>
              <a:buAutoNum type="alphaLcParenR" startAt="6"/>
            </a:pPr>
            <a:r>
              <a:rPr lang="it-IT" sz="1800" dirty="0" smtClean="0">
                <a:latin typeface="Calibri" pitchFamily="34" charset="0"/>
              </a:rPr>
              <a:t>garantisce il buon funzionamento degli strumenti e dell'organizzazione delle attività di registrazione di protocollo, di gestione dei documenti e dei flussi documentali, incluse le funzionalità di accesso di cui agli articoli 59 e 60 e le attività di gestione degli archivi di cui agli articoli 67, 68 e 69 del testo unico;</a:t>
            </a:r>
          </a:p>
          <a:p>
            <a:pPr marL="457200" indent="-457200" algn="just">
              <a:buFont typeface="+mj-lt"/>
              <a:buAutoNum type="alphaLcParenR" startAt="7"/>
            </a:pPr>
            <a:r>
              <a:rPr lang="it-IT" sz="1800" dirty="0" smtClean="0">
                <a:latin typeface="Calibri" pitchFamily="34" charset="0"/>
              </a:rPr>
              <a:t>autorizza le operazioni di annullamento di cui all'articolo 54 del testo unico;</a:t>
            </a:r>
          </a:p>
          <a:p>
            <a:pPr marL="457200" indent="-457200" algn="just">
              <a:buFont typeface="+mj-lt"/>
              <a:buAutoNum type="alphaLcParenR" startAt="7"/>
            </a:pPr>
            <a:r>
              <a:rPr lang="it-IT" sz="1800" dirty="0" smtClean="0">
                <a:latin typeface="Calibri" pitchFamily="34" charset="0"/>
              </a:rPr>
              <a:t>vigila sull'osservanza delle disposizioni del presente testo unico da parte del personale autorizzato e degli incaricati;</a:t>
            </a:r>
          </a:p>
          <a:p>
            <a:pPr marL="457200" indent="-457200" algn="just">
              <a:buFont typeface="+mj-lt"/>
              <a:buAutoNum type="alphaLcParenR" startAt="9"/>
            </a:pPr>
            <a:r>
              <a:rPr lang="it-IT" sz="1800" dirty="0" smtClean="0">
                <a:latin typeface="Calibri" pitchFamily="34" charset="0"/>
              </a:rPr>
              <a:t>Predispone lo schema del Manuale di Gestione;</a:t>
            </a:r>
          </a:p>
          <a:p>
            <a:pPr marL="457200" indent="-457200" algn="just">
              <a:buFont typeface="+mj-lt"/>
              <a:buAutoNum type="alphaLcParenR" startAt="9"/>
            </a:pPr>
            <a:r>
              <a:rPr lang="it-IT" sz="1800" dirty="0" smtClean="0">
                <a:latin typeface="Calibri" pitchFamily="34" charset="0"/>
              </a:rPr>
              <a:t>Predispone il Piano per la sicurezza informatica relativo alla formazione, alla gestione, alla trasmissione, all’interscambio, all’accesso, alla conservazione dei documenti informatici nel rispetto delle misure minime di sicurezza previste dall’</a:t>
            </a:r>
            <a:r>
              <a:rPr lang="it-IT" sz="1800" dirty="0" smtClean="0">
                <a:latin typeface="Calibri" pitchFamily="34" charset="0"/>
                <a:hlinkClick r:id="rId2" action="ppaction://hlinkfile"/>
              </a:rPr>
              <a:t>All. B </a:t>
            </a:r>
            <a:r>
              <a:rPr lang="it-IT" sz="1800" dirty="0" smtClean="0">
                <a:latin typeface="Calibri" pitchFamily="34" charset="0"/>
              </a:rPr>
              <a:t>Decreto </a:t>
            </a:r>
            <a:r>
              <a:rPr lang="it-IT" sz="1800" dirty="0" err="1" smtClean="0">
                <a:latin typeface="Calibri" pitchFamily="34" charset="0"/>
              </a:rPr>
              <a:t>L.gvo</a:t>
            </a:r>
            <a:r>
              <a:rPr lang="it-IT" sz="1800" dirty="0" smtClean="0">
                <a:latin typeface="Calibri" pitchFamily="34" charset="0"/>
              </a:rPr>
              <a:t> 196/03 d’intesa con il Responsabile della conservazione, il Responsabile dei sistemi informatici.</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260648"/>
            <a:ext cx="7498080" cy="1143000"/>
          </a:xfrm>
        </p:spPr>
        <p:txBody>
          <a:bodyPr>
            <a:normAutofit/>
          </a:bodyPr>
          <a:lstStyle/>
          <a:p>
            <a:r>
              <a:rPr lang="it-IT" sz="2800" dirty="0" smtClean="0"/>
              <a:t>Come gestire e organizzare la </a:t>
            </a:r>
            <a:r>
              <a:rPr lang="it-IT" sz="2800" dirty="0" err="1" smtClean="0"/>
              <a:t>dematerializzazione</a:t>
            </a:r>
            <a:r>
              <a:rPr lang="it-IT" sz="2800" dirty="0" smtClean="0"/>
              <a:t> nella scuola</a:t>
            </a:r>
            <a:endParaRPr lang="it-IT" sz="2800" dirty="0">
              <a:latin typeface="Calibri" pitchFamily="34" charset="0"/>
            </a:endParaRPr>
          </a:p>
        </p:txBody>
      </p:sp>
      <p:sp>
        <p:nvSpPr>
          <p:cNvPr id="3" name="Segnaposto contenuto 2"/>
          <p:cNvSpPr>
            <a:spLocks noGrp="1"/>
          </p:cNvSpPr>
          <p:nvPr>
            <p:ph idx="1"/>
          </p:nvPr>
        </p:nvSpPr>
        <p:spPr/>
        <p:txBody>
          <a:bodyPr>
            <a:normAutofit/>
          </a:bodyPr>
          <a:lstStyle/>
          <a:p>
            <a:pPr algn="ctr"/>
            <a:endParaRPr lang="it-IT" sz="2000" b="1" dirty="0" smtClean="0">
              <a:latin typeface="Calibri" pitchFamily="34" charset="0"/>
            </a:endParaRPr>
          </a:p>
          <a:p>
            <a:pPr algn="ctr">
              <a:buNone/>
            </a:pPr>
            <a:r>
              <a:rPr lang="it-IT" sz="2000" b="1" dirty="0" smtClean="0">
                <a:latin typeface="Calibri" pitchFamily="34" charset="0"/>
              </a:rPr>
              <a:t>Manuale di gestione</a:t>
            </a:r>
          </a:p>
          <a:p>
            <a:pPr marL="0" indent="0" algn="just">
              <a:spcBef>
                <a:spcPts val="0"/>
              </a:spcBef>
              <a:buNone/>
            </a:pPr>
            <a:r>
              <a:rPr lang="it-IT" sz="1800" b="1" dirty="0" smtClean="0">
                <a:latin typeface="Calibri" pitchFamily="34" charset="0"/>
              </a:rPr>
              <a:t>Il DPCM  del 03/12/2013, </a:t>
            </a:r>
            <a:r>
              <a:rPr lang="it-IT" sz="1800" dirty="0" smtClean="0">
                <a:latin typeface="Calibri" pitchFamily="34" charset="0"/>
              </a:rPr>
              <a:t>contenente le </a:t>
            </a:r>
            <a:r>
              <a:rPr lang="it-IT" sz="1800" b="1" i="1" dirty="0" smtClean="0">
                <a:latin typeface="Calibri" pitchFamily="34" charset="0"/>
              </a:rPr>
              <a:t>Regole tecniche per il protocollo informatico</a:t>
            </a:r>
            <a:r>
              <a:rPr lang="it-IT" sz="1800" dirty="0" smtClean="0">
                <a:latin typeface="Calibri" pitchFamily="34" charset="0"/>
              </a:rPr>
              <a:t>, dispone alle pubbliche amministrazioni di redigere </a:t>
            </a:r>
            <a:r>
              <a:rPr lang="it-IT" sz="1800" b="1" dirty="0" smtClean="0">
                <a:latin typeface="Calibri" pitchFamily="34" charset="0"/>
              </a:rPr>
              <a:t>un Manuale</a:t>
            </a:r>
            <a:r>
              <a:rPr lang="it-IT" sz="1800" dirty="0" smtClean="0">
                <a:latin typeface="Calibri" pitchFamily="34" charset="0"/>
              </a:rPr>
              <a:t> per la gestione del protocollo, dei flussi documentali e degli archivi.</a:t>
            </a:r>
            <a:endParaRPr lang="it-IT" sz="1800" b="1" dirty="0" smtClean="0">
              <a:latin typeface="Calibri" pitchFamily="34" charset="0"/>
            </a:endParaRPr>
          </a:p>
          <a:p>
            <a:pPr marL="0" indent="0" algn="just">
              <a:spcBef>
                <a:spcPts val="0"/>
              </a:spcBef>
              <a:buNone/>
            </a:pPr>
            <a:r>
              <a:rPr lang="it-IT" sz="1800" dirty="0" smtClean="0">
                <a:latin typeface="Calibri" pitchFamily="34" charset="0"/>
              </a:rPr>
              <a:t>Il </a:t>
            </a:r>
            <a:r>
              <a:rPr lang="it-IT" sz="1800" b="1" dirty="0" smtClean="0">
                <a:latin typeface="Calibri" pitchFamily="34" charset="0"/>
              </a:rPr>
              <a:t>Manuale </a:t>
            </a:r>
            <a:r>
              <a:rPr lang="it-IT" sz="1800" dirty="0" smtClean="0">
                <a:latin typeface="Calibri" pitchFamily="34" charset="0"/>
              </a:rPr>
              <a:t>descrive le fasi operative e organizzative del sistema per la gestione del protocollo informatico, dei flussi documentali e degli archivi, individuando per ogni azione o processo i rispettivi livelli di esecuzione, responsabilità e controllo, in una visione d’insieme – senza soluzioni di continuità – dal protocollo all’archivio di deposito.</a:t>
            </a:r>
            <a:endParaRPr lang="it-IT" sz="1800" b="1" dirty="0" smtClean="0">
              <a:latin typeface="Calibri" pitchFamily="34" charset="0"/>
            </a:endParaRPr>
          </a:p>
          <a:p>
            <a:pPr marL="0" indent="0" algn="just">
              <a:spcBef>
                <a:spcPts val="0"/>
              </a:spcBef>
              <a:buNone/>
            </a:pPr>
            <a:r>
              <a:rPr lang="it-IT" sz="1800" dirty="0" smtClean="0">
                <a:latin typeface="Calibri" pitchFamily="34" charset="0"/>
              </a:rPr>
              <a:t>                                                                      …</a:t>
            </a:r>
          </a:p>
          <a:p>
            <a:pPr algn="ctr">
              <a:buNone/>
            </a:pPr>
            <a:r>
              <a:rPr lang="it-IT" sz="1800" dirty="0" smtClean="0">
                <a:latin typeface="Calibri" pitchFamily="34" charset="0"/>
                <a:hlinkClick r:id="rId2" action="ppaction://hlinkfile"/>
              </a:rPr>
              <a:t>Art. 5 </a:t>
            </a:r>
            <a:endParaRPr lang="it-IT" sz="1800" dirty="0" smtClean="0">
              <a:latin typeface="Calibri" pitchFamily="34" charset="0"/>
            </a:endParaRPr>
          </a:p>
          <a:p>
            <a:pPr algn="ctr">
              <a:buNone/>
            </a:pPr>
            <a:r>
              <a:rPr lang="it-IT" sz="1800" dirty="0" smtClean="0">
                <a:latin typeface="Calibri" pitchFamily="34" charset="0"/>
              </a:rPr>
              <a:t>…</a:t>
            </a:r>
          </a:p>
          <a:p>
            <a:pPr>
              <a:buNone/>
            </a:pPr>
            <a:r>
              <a:rPr lang="it-IT" sz="1800" dirty="0" smtClean="0">
                <a:latin typeface="Calibri" pitchFamily="34" charset="0"/>
              </a:rPr>
              <a:t>Lo stesso può essere definito come un </a:t>
            </a:r>
            <a:r>
              <a:rPr lang="it-IT" sz="1800" b="1" dirty="0" smtClean="0">
                <a:latin typeface="Calibri" pitchFamily="34" charset="0"/>
              </a:rPr>
              <a:t>atto di organizzazione</a:t>
            </a:r>
            <a:r>
              <a:rPr lang="it-IT" b="1" dirty="0" smtClean="0"/>
              <a:t>.</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87624" y="836712"/>
            <a:ext cx="7498080" cy="4800600"/>
          </a:xfrm>
        </p:spPr>
        <p:txBody>
          <a:bodyPr>
            <a:normAutofit/>
          </a:bodyPr>
          <a:lstStyle/>
          <a:p>
            <a:pPr>
              <a:buNone/>
            </a:pPr>
            <a:r>
              <a:rPr lang="it-IT" sz="1800" b="1" dirty="0" smtClean="0">
                <a:latin typeface="Calibri" pitchFamily="34" charset="0"/>
              </a:rPr>
              <a:t>2)   </a:t>
            </a:r>
            <a:r>
              <a:rPr lang="it-IT" sz="1600" dirty="0" smtClean="0">
                <a:latin typeface="Calibri" pitchFamily="34" charset="0"/>
              </a:rPr>
              <a:t>Individuare le </a:t>
            </a:r>
            <a:r>
              <a:rPr lang="it-IT" sz="1600" b="1" dirty="0" smtClean="0">
                <a:latin typeface="Calibri" pitchFamily="34" charset="0"/>
              </a:rPr>
              <a:t>Unità organizzative di riferimento (UOR)   </a:t>
            </a:r>
            <a:r>
              <a:rPr lang="it-IT" sz="1600" dirty="0" smtClean="0">
                <a:latin typeface="Calibri" pitchFamily="34" charset="0"/>
              </a:rPr>
              <a:t>nell’ambito nelle quali il personale che ne fa parte assume la responsabilità nella trattazione dei documenti o procedimenti amministrativi</a:t>
            </a:r>
          </a:p>
          <a:p>
            <a:endParaRPr lang="it-IT" sz="1600" dirty="0" smtClean="0">
              <a:latin typeface="Calibri" pitchFamily="34" charset="0"/>
            </a:endParaRPr>
          </a:p>
          <a:p>
            <a:pPr algn="just">
              <a:buNone/>
            </a:pPr>
            <a:endParaRPr lang="it-IT" sz="1600" dirty="0" smtClean="0">
              <a:latin typeface="Calibri" pitchFamily="34" charset="0"/>
            </a:endParaRPr>
          </a:p>
          <a:p>
            <a:pPr marL="0" indent="0" algn="just">
              <a:spcBef>
                <a:spcPts val="0"/>
              </a:spcBef>
              <a:buNone/>
            </a:pPr>
            <a:r>
              <a:rPr lang="it-IT" sz="1600" dirty="0" smtClean="0">
                <a:latin typeface="Calibri" pitchFamily="34" charset="0"/>
              </a:rPr>
              <a:t>Aree/Settori come da Piano di lavoro ATA adottato dal Dirigente Scolastico (Area Didattica, Area Personale, Area Contabilità, </a:t>
            </a:r>
            <a:r>
              <a:rPr lang="it-IT" sz="1600" dirty="0" err="1" smtClean="0">
                <a:latin typeface="Calibri" pitchFamily="34" charset="0"/>
              </a:rPr>
              <a:t>etc</a:t>
            </a:r>
            <a:r>
              <a:rPr lang="it-IT" sz="1600" dirty="0" smtClean="0">
                <a:latin typeface="Calibri" pitchFamily="34" charset="0"/>
              </a:rPr>
              <a:t>..)</a:t>
            </a:r>
          </a:p>
          <a:p>
            <a:pPr marL="0" indent="0" algn="just">
              <a:spcBef>
                <a:spcPts val="0"/>
              </a:spcBef>
              <a:buNone/>
            </a:pPr>
            <a:endParaRPr lang="it-IT" sz="1600" dirty="0" smtClean="0">
              <a:latin typeface="Calibri" pitchFamily="34" charset="0"/>
            </a:endParaRPr>
          </a:p>
          <a:p>
            <a:pPr marL="0" indent="0" algn="just">
              <a:spcBef>
                <a:spcPts val="0"/>
              </a:spcBef>
              <a:buNone/>
            </a:pPr>
            <a:r>
              <a:rPr lang="it-IT" sz="1800" b="1" dirty="0" smtClean="0">
                <a:latin typeface="Calibri" pitchFamily="34" charset="0"/>
              </a:rPr>
              <a:t>3)      </a:t>
            </a:r>
            <a:r>
              <a:rPr lang="it-IT" sz="1600" dirty="0" smtClean="0">
                <a:latin typeface="Calibri" pitchFamily="34" charset="0"/>
              </a:rPr>
              <a:t>Approvazione di un </a:t>
            </a:r>
            <a:r>
              <a:rPr lang="it-IT" sz="1600" b="1" dirty="0" err="1" smtClean="0">
                <a:latin typeface="Calibri" pitchFamily="34" charset="0"/>
              </a:rPr>
              <a:t>Titolario</a:t>
            </a:r>
            <a:r>
              <a:rPr lang="it-IT" sz="1600" dirty="0" smtClean="0">
                <a:latin typeface="Calibri" pitchFamily="34" charset="0"/>
              </a:rPr>
              <a:t> di classificazione.</a:t>
            </a:r>
          </a:p>
          <a:p>
            <a:pPr marL="540000" indent="0" algn="just">
              <a:lnSpc>
                <a:spcPct val="170000"/>
              </a:lnSpc>
              <a:spcBef>
                <a:spcPts val="0"/>
              </a:spcBef>
              <a:buFont typeface="Wingdings" pitchFamily="2" charset="2"/>
              <a:buChar char="§"/>
            </a:pPr>
            <a:r>
              <a:rPr lang="it-IT" sz="1600" dirty="0" smtClean="0">
                <a:latin typeface="Calibri" pitchFamily="34" charset="0"/>
              </a:rPr>
              <a:t>Obbligatorio</a:t>
            </a:r>
          </a:p>
          <a:p>
            <a:pPr marL="540000" indent="0" algn="just">
              <a:lnSpc>
                <a:spcPct val="170000"/>
              </a:lnSpc>
              <a:spcBef>
                <a:spcPts val="0"/>
              </a:spcBef>
              <a:buFont typeface="Wingdings" pitchFamily="2" charset="2"/>
              <a:buChar char="§"/>
            </a:pPr>
            <a:r>
              <a:rPr lang="it-IT" sz="1600" dirty="0" smtClean="0">
                <a:latin typeface="Calibri" pitchFamily="34" charset="0"/>
              </a:rPr>
              <a:t>Che può essere diverso da Scuola a Scuola</a:t>
            </a:r>
          </a:p>
          <a:p>
            <a:pPr marL="540000" indent="0" algn="just">
              <a:lnSpc>
                <a:spcPct val="170000"/>
              </a:lnSpc>
              <a:spcBef>
                <a:spcPts val="0"/>
              </a:spcBef>
              <a:buFont typeface="Wingdings" pitchFamily="2" charset="2"/>
              <a:buChar char="§"/>
            </a:pPr>
            <a:r>
              <a:rPr lang="it-IT" sz="1600" dirty="0" smtClean="0">
                <a:latin typeface="Calibri" pitchFamily="34" charset="0"/>
              </a:rPr>
              <a:t>Rappresenta uno strumento interno dell’Amministrazione</a:t>
            </a:r>
          </a:p>
          <a:p>
            <a:pPr marL="540000" indent="0" algn="just">
              <a:lnSpc>
                <a:spcPct val="170000"/>
              </a:lnSpc>
              <a:spcBef>
                <a:spcPts val="0"/>
              </a:spcBef>
              <a:buFont typeface="Wingdings" pitchFamily="2" charset="2"/>
              <a:buChar char="§"/>
            </a:pPr>
            <a:r>
              <a:rPr lang="it-IT" sz="1600" dirty="0" smtClean="0">
                <a:latin typeface="Calibri" pitchFamily="34" charset="0"/>
              </a:rPr>
              <a:t>Condiviso da tutte le componenti coinvolte, con l’obiettivo di superare le logiche personali.</a:t>
            </a:r>
          </a:p>
          <a:p>
            <a:endParaRPr lang="it-IT" sz="1600" dirty="0"/>
          </a:p>
        </p:txBody>
      </p:sp>
      <p:sp>
        <p:nvSpPr>
          <p:cNvPr id="4" name="Freccia in giù 3"/>
          <p:cNvSpPr/>
          <p:nvPr/>
        </p:nvSpPr>
        <p:spPr>
          <a:xfrm>
            <a:off x="4644008" y="1484784"/>
            <a:ext cx="340616" cy="576064"/>
          </a:xfrm>
          <a:prstGeom prst="downArrow">
            <a:avLst/>
          </a:prstGeom>
          <a:solidFill>
            <a:srgbClr val="92D050"/>
          </a:solidFill>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2">
                  <a:lumMod val="75000"/>
                </a:schemeClr>
              </a:solidFill>
            </a:endParaRPr>
          </a:p>
        </p:txBody>
      </p:sp>
      <p:sp>
        <p:nvSpPr>
          <p:cNvPr id="5" name="Segnaposto piè di pagina 4"/>
          <p:cNvSpPr>
            <a:spLocks noGrp="1"/>
          </p:cNvSpPr>
          <p:nvPr>
            <p:ph type="ftr" sz="quarter" idx="11"/>
          </p:nvPr>
        </p:nvSpPr>
        <p:spPr/>
        <p:txBody>
          <a:bodyPr/>
          <a:lstStyle/>
          <a:p>
            <a:r>
              <a:rPr lang="it-IT" smtClean="0"/>
              <a:t>a cura dott. Maria Rosaria Tosiani</a:t>
            </a:r>
            <a:endParaRPr lang="it-IT"/>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Come gestire e organizzare la </a:t>
            </a:r>
            <a:r>
              <a:rPr lang="it-IT" sz="2800" dirty="0" err="1" smtClean="0"/>
              <a:t>dematerializzazione</a:t>
            </a:r>
            <a:r>
              <a:rPr lang="it-IT" sz="2800" dirty="0" smtClean="0"/>
              <a:t> nella scuola</a:t>
            </a:r>
            <a:endParaRPr lang="it-IT" sz="2800" dirty="0">
              <a:latin typeface="Calibri" pitchFamily="34" charset="0"/>
            </a:endParaRPr>
          </a:p>
        </p:txBody>
      </p:sp>
      <p:sp>
        <p:nvSpPr>
          <p:cNvPr id="3" name="Segnaposto contenuto 2"/>
          <p:cNvSpPr>
            <a:spLocks noGrp="1"/>
          </p:cNvSpPr>
          <p:nvPr>
            <p:ph idx="1"/>
          </p:nvPr>
        </p:nvSpPr>
        <p:spPr/>
        <p:txBody>
          <a:bodyPr/>
          <a:lstStyle/>
          <a:p>
            <a:pPr algn="ctr"/>
            <a:r>
              <a:rPr lang="it-IT" sz="2000" dirty="0" smtClean="0">
                <a:latin typeface="Calibri" pitchFamily="34" charset="0"/>
              </a:rPr>
              <a:t>Un processo di trasformazione con </a:t>
            </a:r>
            <a:r>
              <a:rPr lang="it-IT" sz="2000" u="sng" dirty="0" smtClean="0">
                <a:latin typeface="Calibri" pitchFamily="34" charset="0"/>
              </a:rPr>
              <a:t>un nuovo modello organizzativo </a:t>
            </a:r>
          </a:p>
          <a:p>
            <a:pPr algn="ctr"/>
            <a:r>
              <a:rPr lang="it-IT" sz="2000" dirty="0" smtClean="0">
                <a:latin typeface="Calibri" pitchFamily="34" charset="0"/>
              </a:rPr>
              <a:t>per “ripensare” l’intero flusso documentale da analogico in digitale</a:t>
            </a:r>
          </a:p>
          <a:p>
            <a:endParaRPr lang="it-IT" sz="1800" dirty="0" smtClean="0">
              <a:latin typeface="Calibri" pitchFamily="34" charset="0"/>
            </a:endParaRPr>
          </a:p>
          <a:p>
            <a:endParaRPr lang="it-IT" sz="1800" dirty="0" smtClean="0">
              <a:latin typeface="Calibri" pitchFamily="34" charset="0"/>
            </a:endParaRPr>
          </a:p>
          <a:p>
            <a:pPr marL="0" indent="0" algn="just">
              <a:lnSpc>
                <a:spcPct val="120000"/>
              </a:lnSpc>
              <a:spcBef>
                <a:spcPts val="0"/>
              </a:spcBef>
              <a:buNone/>
            </a:pPr>
            <a:endParaRPr lang="it-IT" sz="1800" dirty="0" smtClean="0">
              <a:latin typeface="Calibri" pitchFamily="34" charset="0"/>
            </a:endParaRPr>
          </a:p>
          <a:p>
            <a:pPr marL="0" indent="0" algn="just">
              <a:lnSpc>
                <a:spcPct val="120000"/>
              </a:lnSpc>
              <a:spcBef>
                <a:spcPts val="0"/>
              </a:spcBef>
              <a:buNone/>
            </a:pPr>
            <a:endParaRPr lang="it-IT" sz="1800" dirty="0" smtClean="0">
              <a:latin typeface="Calibri" pitchFamily="34" charset="0"/>
            </a:endParaRPr>
          </a:p>
          <a:p>
            <a:pPr marL="0" indent="0" algn="just">
              <a:lnSpc>
                <a:spcPct val="120000"/>
              </a:lnSpc>
              <a:spcBef>
                <a:spcPts val="0"/>
              </a:spcBef>
              <a:buNone/>
            </a:pPr>
            <a:r>
              <a:rPr lang="it-IT" sz="1800" dirty="0" smtClean="0">
                <a:latin typeface="Calibri" pitchFamily="34" charset="0"/>
              </a:rPr>
              <a:t>Ri-organizzarsi per una Segreteria Digitale. Una riprogettazione organizzativa e tecnologica, come?</a:t>
            </a:r>
          </a:p>
          <a:p>
            <a:pPr>
              <a:buNone/>
            </a:pPr>
            <a:endParaRPr lang="it-IT" sz="1800" dirty="0" smtClean="0">
              <a:latin typeface="Calibri" pitchFamily="34" charset="0"/>
            </a:endParaRPr>
          </a:p>
          <a:p>
            <a:pPr>
              <a:buFont typeface="Wingdings" pitchFamily="2" charset="2"/>
              <a:buChar char="§"/>
            </a:pPr>
            <a:r>
              <a:rPr lang="it-IT" sz="1800" dirty="0" smtClean="0">
                <a:latin typeface="Calibri" pitchFamily="34" charset="0"/>
              </a:rPr>
              <a:t>Attraverso l’analisi e la valutazione delle competenze</a:t>
            </a:r>
          </a:p>
          <a:p>
            <a:pPr>
              <a:buFont typeface="Wingdings" pitchFamily="2" charset="2"/>
              <a:buChar char="§"/>
            </a:pPr>
            <a:r>
              <a:rPr lang="it-IT" sz="1800" dirty="0" smtClean="0">
                <a:latin typeface="Calibri" pitchFamily="34" charset="0"/>
              </a:rPr>
              <a:t>Attraverso la condivisione del Manuale di gestione</a:t>
            </a:r>
          </a:p>
          <a:p>
            <a:pPr>
              <a:buFont typeface="Wingdings" pitchFamily="2" charset="2"/>
              <a:buChar char="§"/>
            </a:pPr>
            <a:r>
              <a:rPr lang="it-IT" sz="1800" dirty="0" smtClean="0">
                <a:latin typeface="Calibri" pitchFamily="34" charset="0"/>
              </a:rPr>
              <a:t>Elaborando procedure per la standardizzazione dei processi</a:t>
            </a:r>
          </a:p>
          <a:p>
            <a:endParaRPr lang="it-IT" sz="1800" dirty="0">
              <a:latin typeface="Calibri" pitchFamily="34" charset="0"/>
            </a:endParaRPr>
          </a:p>
        </p:txBody>
      </p:sp>
      <p:sp>
        <p:nvSpPr>
          <p:cNvPr id="4" name="Freccia in giù 3"/>
          <p:cNvSpPr/>
          <p:nvPr/>
        </p:nvSpPr>
        <p:spPr>
          <a:xfrm>
            <a:off x="3923928" y="2420888"/>
            <a:ext cx="340616" cy="576064"/>
          </a:xfrm>
          <a:prstGeom prst="downArrow">
            <a:avLst/>
          </a:prstGeom>
          <a:solidFill>
            <a:srgbClr val="92D050"/>
          </a:solidFill>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2">
                  <a:lumMod val="75000"/>
                </a:schemeClr>
              </a:solidFill>
            </a:endParaRPr>
          </a:p>
        </p:txBody>
      </p:sp>
      <p:sp>
        <p:nvSpPr>
          <p:cNvPr id="5" name="Segnaposto piè di pagina 4"/>
          <p:cNvSpPr>
            <a:spLocks noGrp="1"/>
          </p:cNvSpPr>
          <p:nvPr>
            <p:ph type="ftr" sz="quarter" idx="11"/>
          </p:nvPr>
        </p:nvSpPr>
        <p:spPr/>
        <p:txBody>
          <a:bodyPr/>
          <a:lstStyle/>
          <a:p>
            <a:r>
              <a:rPr lang="it-IT" smtClean="0"/>
              <a:t>a cura dott. Maria Rosaria Tosiani</a:t>
            </a:r>
            <a:endParaRPr lang="it-IT"/>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Come gestire e organizzare la </a:t>
            </a:r>
            <a:r>
              <a:rPr lang="it-IT" sz="2800" dirty="0" err="1" smtClean="0"/>
              <a:t>dematerializzazione</a:t>
            </a:r>
            <a:r>
              <a:rPr lang="it-IT" sz="2800" dirty="0" smtClean="0"/>
              <a:t> nella scuola</a:t>
            </a:r>
            <a:endParaRPr lang="it-IT" sz="2800" dirty="0">
              <a:latin typeface="Calibri" pitchFamily="34" charset="0"/>
            </a:endParaRPr>
          </a:p>
        </p:txBody>
      </p:sp>
      <p:sp>
        <p:nvSpPr>
          <p:cNvPr id="3" name="Segnaposto contenuto 2"/>
          <p:cNvSpPr>
            <a:spLocks noGrp="1"/>
          </p:cNvSpPr>
          <p:nvPr>
            <p:ph idx="1"/>
          </p:nvPr>
        </p:nvSpPr>
        <p:spPr/>
        <p:txBody>
          <a:bodyPr/>
          <a:lstStyle/>
          <a:p>
            <a:pPr marL="0" indent="0" algn="just">
              <a:lnSpc>
                <a:spcPct val="150000"/>
              </a:lnSpc>
              <a:spcBef>
                <a:spcPts val="0"/>
              </a:spcBef>
              <a:buNone/>
            </a:pPr>
            <a:r>
              <a:rPr lang="it-IT" sz="1800" dirty="0" smtClean="0">
                <a:latin typeface="Calibri" pitchFamily="34" charset="0"/>
              </a:rPr>
              <a:t>Entriamo nello specifico di un Sistema di gestione documentale a partire </a:t>
            </a:r>
            <a:r>
              <a:rPr lang="it-IT" sz="1800" b="1" dirty="0" smtClean="0">
                <a:latin typeface="Calibri" pitchFamily="34" charset="0"/>
              </a:rPr>
              <a:t>dalla fase di Protocollazione della corrispondenza in ingresso e in uscita e di quella interna</a:t>
            </a:r>
            <a:r>
              <a:rPr lang="it-IT" sz="1800" dirty="0" smtClean="0">
                <a:latin typeface="Calibri" pitchFamily="34" charset="0"/>
              </a:rPr>
              <a:t>. </a:t>
            </a:r>
          </a:p>
          <a:p>
            <a:pPr marL="0" indent="0" algn="just">
              <a:lnSpc>
                <a:spcPct val="150000"/>
              </a:lnSpc>
              <a:spcBef>
                <a:spcPts val="0"/>
              </a:spcBef>
              <a:buNone/>
            </a:pPr>
            <a:r>
              <a:rPr lang="it-IT" sz="1800" dirty="0" smtClean="0">
                <a:latin typeface="Calibri" pitchFamily="34" charset="0"/>
              </a:rPr>
              <a:t>Sistema documentario descritto nel  </a:t>
            </a:r>
            <a:r>
              <a:rPr lang="it-IT" sz="1800" b="1" dirty="0" smtClean="0">
                <a:latin typeface="Calibri" pitchFamily="34" charset="0"/>
              </a:rPr>
              <a:t>Manuale di gestione</a:t>
            </a:r>
            <a:r>
              <a:rPr lang="it-IT" sz="1800" dirty="0" smtClean="0">
                <a:latin typeface="Calibri" pitchFamily="34" charset="0"/>
              </a:rPr>
              <a:t>, strumento operativo adottato e condiviso dagli operatori della scuola coinvolti.</a:t>
            </a:r>
          </a:p>
          <a:p>
            <a:pPr marL="0" indent="0" algn="just">
              <a:lnSpc>
                <a:spcPct val="150000"/>
              </a:lnSpc>
              <a:spcBef>
                <a:spcPts val="0"/>
              </a:spcBef>
              <a:buNone/>
            </a:pPr>
            <a:endParaRPr lang="it-IT" sz="1800" dirty="0" smtClean="0">
              <a:latin typeface="Calibri" pitchFamily="34" charset="0"/>
            </a:endParaRPr>
          </a:p>
          <a:p>
            <a:pPr marL="0" indent="0" algn="just">
              <a:lnSpc>
                <a:spcPct val="150000"/>
              </a:lnSpc>
              <a:spcBef>
                <a:spcPts val="0"/>
              </a:spcBef>
              <a:buNone/>
            </a:pPr>
            <a:r>
              <a:rPr lang="it-IT" sz="1800" dirty="0" smtClean="0">
                <a:latin typeface="Calibri" pitchFamily="34" charset="0"/>
              </a:rPr>
              <a:t>Nota: Il </a:t>
            </a:r>
            <a:r>
              <a:rPr lang="it-IT" sz="2000" b="1" dirty="0" smtClean="0">
                <a:latin typeface="Calibri" pitchFamily="34" charset="0"/>
              </a:rPr>
              <a:t>Protocollo informatico costituisce l’infrastruttura di base tecnico - funzionale su cui avviare il processo di ammodernamento e di trasparenza dell’Amministrazione</a:t>
            </a:r>
          </a:p>
          <a:p>
            <a:endParaRPr lang="it-IT" sz="1800" dirty="0">
              <a:latin typeface="Calibri" pitchFamily="34" charset="0"/>
            </a:endParaRPr>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1600" dirty="0" smtClean="0"/>
              <a:t>Come gestire e organizzare la </a:t>
            </a:r>
            <a:r>
              <a:rPr lang="it-IT" sz="1600" dirty="0" err="1" smtClean="0"/>
              <a:t>dematerializzazione</a:t>
            </a:r>
            <a:r>
              <a:rPr lang="it-IT" sz="1600" dirty="0" smtClean="0"/>
              <a:t> nella scuola</a:t>
            </a:r>
            <a:endParaRPr lang="it-IT" sz="1600" dirty="0">
              <a:latin typeface="Calibri" pitchFamily="34" charset="0"/>
            </a:endParaRPr>
          </a:p>
        </p:txBody>
      </p:sp>
      <p:sp>
        <p:nvSpPr>
          <p:cNvPr id="4" name="Segnaposto contenuto 3"/>
          <p:cNvSpPr>
            <a:spLocks noGrp="1"/>
          </p:cNvSpPr>
          <p:nvPr>
            <p:ph sz="quarter" idx="1"/>
          </p:nvPr>
        </p:nvSpPr>
        <p:spPr>
          <a:xfrm>
            <a:off x="179512" y="692696"/>
            <a:ext cx="8964488" cy="4608512"/>
          </a:xfrm>
        </p:spPr>
        <p:txBody>
          <a:bodyPr>
            <a:normAutofit fontScale="25000" lnSpcReduction="20000"/>
          </a:bodyPr>
          <a:lstStyle/>
          <a:p>
            <a:pPr algn="just">
              <a:buNone/>
            </a:pPr>
            <a:r>
              <a:rPr lang="it-IT" sz="5500" b="1" dirty="0" smtClean="0">
                <a:solidFill>
                  <a:schemeClr val="tx2">
                    <a:lumMod val="75000"/>
                  </a:schemeClr>
                </a:solidFill>
                <a:latin typeface="Calibri" pitchFamily="34" charset="0"/>
              </a:rPr>
              <a:t>								</a:t>
            </a:r>
            <a:r>
              <a:rPr lang="it-IT" sz="7200" b="1" cap="small" dirty="0" smtClean="0">
                <a:solidFill>
                  <a:schemeClr val="tx2">
                    <a:lumMod val="75000"/>
                  </a:schemeClr>
                </a:solidFill>
                <a:latin typeface="Calibri" pitchFamily="34" charset="0"/>
              </a:rPr>
              <a:t>Documenti in entrata </a:t>
            </a:r>
          </a:p>
          <a:p>
            <a:pPr algn="r">
              <a:buNone/>
            </a:pPr>
            <a:endParaRPr lang="it-IT" sz="2400" b="1" dirty="0" smtClean="0">
              <a:latin typeface="Calibri" pitchFamily="34" charset="0"/>
            </a:endParaRPr>
          </a:p>
          <a:p>
            <a:pPr algn="just">
              <a:buNone/>
            </a:pPr>
            <a:r>
              <a:rPr lang="it-IT" sz="2400" dirty="0" smtClean="0">
                <a:latin typeface="Calibri" pitchFamily="34" charset="0"/>
              </a:rPr>
              <a:t>           </a:t>
            </a:r>
            <a:r>
              <a:rPr lang="it-IT" sz="3400" dirty="0" smtClean="0">
                <a:latin typeface="Calibri" pitchFamily="34" charset="0"/>
              </a:rPr>
              <a:t> </a:t>
            </a:r>
            <a:r>
              <a:rPr lang="it-IT" sz="6400" dirty="0" smtClean="0">
                <a:latin typeface="Calibri" pitchFamily="34" charset="0"/>
              </a:rPr>
              <a:t>UOP    </a:t>
            </a:r>
            <a:r>
              <a:rPr lang="it-IT" sz="3400" dirty="0" smtClean="0">
                <a:latin typeface="Calibri" pitchFamily="34" charset="0"/>
              </a:rPr>
              <a:t>                                                                                   </a:t>
            </a:r>
          </a:p>
          <a:p>
            <a:pPr algn="just">
              <a:buNone/>
            </a:pPr>
            <a:r>
              <a:rPr lang="it-IT" sz="2400" dirty="0" smtClean="0">
                <a:latin typeface="Calibri" pitchFamily="34" charset="0"/>
              </a:rPr>
              <a:t>								</a:t>
            </a:r>
          </a:p>
          <a:p>
            <a:pPr algn="just">
              <a:buNone/>
            </a:pPr>
            <a:r>
              <a:rPr lang="it-IT" sz="2400" dirty="0" smtClean="0">
                <a:latin typeface="Calibri" pitchFamily="34" charset="0"/>
              </a:rPr>
              <a:t>								</a:t>
            </a:r>
          </a:p>
          <a:p>
            <a:pPr algn="just">
              <a:buNone/>
            </a:pPr>
            <a:endParaRPr lang="it-IT" sz="2400" dirty="0" smtClean="0">
              <a:latin typeface="Calibri" pitchFamily="34" charset="0"/>
            </a:endParaRPr>
          </a:p>
          <a:p>
            <a:pPr algn="just">
              <a:buNone/>
            </a:pPr>
            <a:r>
              <a:rPr lang="it-IT" sz="3300" dirty="0" smtClean="0">
                <a:latin typeface="Calibri" pitchFamily="34" charset="0"/>
              </a:rPr>
              <a:t>                                                                                                                                 </a:t>
            </a:r>
          </a:p>
          <a:p>
            <a:pPr algn="just">
              <a:buNone/>
            </a:pPr>
            <a:r>
              <a:rPr lang="it-IT" sz="3300" dirty="0" smtClean="0">
                <a:latin typeface="Calibri" pitchFamily="34" charset="0"/>
              </a:rPr>
              <a:t>								 </a:t>
            </a:r>
            <a:r>
              <a:rPr lang="it-IT" sz="6400" dirty="0" smtClean="0">
                <a:latin typeface="Calibri" pitchFamily="34" charset="0"/>
              </a:rPr>
              <a:t>UOP</a:t>
            </a:r>
          </a:p>
          <a:p>
            <a:pPr algn="just">
              <a:buNone/>
            </a:pPr>
            <a:endParaRPr lang="it-IT" sz="2400" dirty="0" smtClean="0">
              <a:latin typeface="Calibri" pitchFamily="34" charset="0"/>
            </a:endParaRPr>
          </a:p>
          <a:p>
            <a:pPr algn="just">
              <a:buNone/>
            </a:pPr>
            <a:endParaRPr lang="it-IT" sz="2400" dirty="0" smtClean="0">
              <a:latin typeface="Calibri" pitchFamily="34" charset="0"/>
            </a:endParaRPr>
          </a:p>
          <a:p>
            <a:pPr algn="just">
              <a:buNone/>
            </a:pPr>
            <a:endParaRPr lang="it-IT" sz="2400" dirty="0" smtClean="0">
              <a:latin typeface="Calibri" pitchFamily="34" charset="0"/>
            </a:endParaRPr>
          </a:p>
          <a:p>
            <a:pPr algn="just">
              <a:buNone/>
            </a:pPr>
            <a:r>
              <a:rPr lang="it-IT" sz="2400" dirty="0" smtClean="0">
                <a:latin typeface="Calibri" pitchFamily="34" charset="0"/>
              </a:rPr>
              <a:t>                                                      </a:t>
            </a:r>
          </a:p>
          <a:p>
            <a:pPr algn="just">
              <a:buNone/>
            </a:pPr>
            <a:r>
              <a:rPr lang="it-IT" sz="2400" dirty="0" smtClean="0">
                <a:latin typeface="Calibri" pitchFamily="34" charset="0"/>
              </a:rPr>
              <a:t>					</a:t>
            </a:r>
          </a:p>
          <a:p>
            <a:pPr algn="just">
              <a:buNone/>
            </a:pPr>
            <a:r>
              <a:rPr lang="it-IT" sz="2400" dirty="0" smtClean="0">
                <a:latin typeface="Calibri" pitchFamily="34" charset="0"/>
              </a:rPr>
              <a:t>					</a:t>
            </a:r>
          </a:p>
          <a:p>
            <a:pPr algn="just">
              <a:buNone/>
            </a:pPr>
            <a:r>
              <a:rPr lang="it-IT" sz="2400" dirty="0" smtClean="0">
                <a:latin typeface="Calibri" pitchFamily="34" charset="0"/>
              </a:rPr>
              <a:t>						</a:t>
            </a:r>
          </a:p>
          <a:p>
            <a:pPr algn="just">
              <a:buNone/>
            </a:pPr>
            <a:r>
              <a:rPr lang="it-IT" sz="2400" dirty="0" smtClean="0">
                <a:latin typeface="Calibri" pitchFamily="34" charset="0"/>
              </a:rPr>
              <a:t>			</a:t>
            </a:r>
            <a:endParaRPr lang="it-IT" sz="2900" dirty="0" smtClean="0">
              <a:latin typeface="Calibri" pitchFamily="34" charset="0"/>
            </a:endParaRPr>
          </a:p>
          <a:p>
            <a:pPr algn="just">
              <a:buNone/>
            </a:pPr>
            <a:r>
              <a:rPr lang="it-IT" sz="2900" dirty="0" smtClean="0">
                <a:latin typeface="Calibri" pitchFamily="34" charset="0"/>
              </a:rPr>
              <a:t>							</a:t>
            </a:r>
          </a:p>
          <a:p>
            <a:pPr algn="just">
              <a:buNone/>
            </a:pPr>
            <a:endParaRPr lang="it-IT" sz="2900" dirty="0" smtClean="0">
              <a:latin typeface="Calibri" pitchFamily="34" charset="0"/>
            </a:endParaRPr>
          </a:p>
          <a:p>
            <a:pPr algn="just">
              <a:buNone/>
            </a:pPr>
            <a:endParaRPr lang="it-IT" sz="2900" dirty="0" smtClean="0">
              <a:latin typeface="Calibri" pitchFamily="34" charset="0"/>
            </a:endParaRPr>
          </a:p>
          <a:p>
            <a:pPr algn="just">
              <a:buNone/>
            </a:pPr>
            <a:endParaRPr lang="it-IT" sz="2900" dirty="0" smtClean="0">
              <a:latin typeface="Calibri" pitchFamily="34" charset="0"/>
            </a:endParaRPr>
          </a:p>
          <a:p>
            <a:pPr algn="just">
              <a:buNone/>
            </a:pPr>
            <a:endParaRPr lang="it-IT" sz="2900" dirty="0" smtClean="0">
              <a:latin typeface="Calibri" pitchFamily="34" charset="0"/>
            </a:endParaRPr>
          </a:p>
          <a:p>
            <a:pPr algn="just">
              <a:buNone/>
            </a:pPr>
            <a:r>
              <a:rPr lang="it-IT" sz="6400" dirty="0" smtClean="0">
                <a:latin typeface="Calibri" pitchFamily="34" charset="0"/>
              </a:rPr>
              <a:t>DIRIGENTE SCOLASTICO	</a:t>
            </a:r>
            <a:r>
              <a:rPr lang="it-IT" sz="2900" dirty="0" smtClean="0">
                <a:latin typeface="Calibri" pitchFamily="34" charset="0"/>
              </a:rPr>
              <a:t>			         </a:t>
            </a:r>
            <a:endParaRPr lang="it-IT" sz="4500" dirty="0" smtClean="0">
              <a:latin typeface="Calibri" pitchFamily="34" charset="0"/>
            </a:endParaRPr>
          </a:p>
          <a:p>
            <a:pPr algn="just">
              <a:buNone/>
            </a:pPr>
            <a:r>
              <a:rPr lang="it-IT" sz="4500" dirty="0" smtClean="0">
                <a:latin typeface="Calibri" pitchFamily="34" charset="0"/>
              </a:rPr>
              <a:t>					(Attraverso l’autorizzazione all’accesso da parte del DS tramite il sistema.</a:t>
            </a:r>
          </a:p>
          <a:p>
            <a:pPr algn="just">
              <a:buNone/>
            </a:pPr>
            <a:r>
              <a:rPr lang="it-IT" sz="4500" dirty="0" smtClean="0">
                <a:latin typeface="Calibri" pitchFamily="34" charset="0"/>
              </a:rPr>
              <a:t>				         	   Apponendo eventuali disposizioni di dettaglio  per le UOR               			                           		  interessate  ed una data limite per l’espletamento della  pratica)		                                                                                                                       </a:t>
            </a:r>
            <a:r>
              <a:rPr lang="it-IT" sz="2900" dirty="0" smtClean="0">
                <a:latin typeface="Calibri" pitchFamily="34" charset="0"/>
              </a:rPr>
              <a:t>				 							</a:t>
            </a:r>
          </a:p>
          <a:p>
            <a:pPr algn="just">
              <a:buNone/>
            </a:pPr>
            <a:r>
              <a:rPr lang="it-IT" sz="2400" dirty="0" smtClean="0">
                <a:latin typeface="Calibri" pitchFamily="34" charset="0"/>
              </a:rPr>
              <a:t>          </a:t>
            </a:r>
          </a:p>
          <a:p>
            <a:pPr algn="just">
              <a:buNone/>
            </a:pPr>
            <a:endParaRPr lang="it-IT" sz="2400" dirty="0" smtClean="0">
              <a:latin typeface="Calibri" pitchFamily="34" charset="0"/>
            </a:endParaRPr>
          </a:p>
          <a:p>
            <a:pPr algn="just">
              <a:buNone/>
            </a:pPr>
            <a:endParaRPr lang="it-IT" sz="2400" dirty="0" smtClean="0">
              <a:latin typeface="Calibri" pitchFamily="34" charset="0"/>
            </a:endParaRPr>
          </a:p>
          <a:p>
            <a:pPr algn="just">
              <a:buNone/>
            </a:pPr>
            <a:endParaRPr lang="it-IT" sz="2400" dirty="0" smtClean="0">
              <a:latin typeface="Calibri" pitchFamily="34" charset="0"/>
            </a:endParaRPr>
          </a:p>
          <a:p>
            <a:pPr algn="just">
              <a:buNone/>
            </a:pPr>
            <a:r>
              <a:rPr lang="it-IT" sz="2400" dirty="0" smtClean="0">
                <a:latin typeface="Calibri" pitchFamily="34" charset="0"/>
              </a:rPr>
              <a:t>             </a:t>
            </a:r>
            <a:endParaRPr lang="it-IT" sz="4500" dirty="0" smtClean="0">
              <a:latin typeface="Calibri" pitchFamily="34" charset="0"/>
            </a:endParaRPr>
          </a:p>
          <a:p>
            <a:pPr algn="just">
              <a:buNone/>
            </a:pPr>
            <a:endParaRPr lang="it-IT" sz="4500" dirty="0" smtClean="0">
              <a:latin typeface="Calibri" pitchFamily="34" charset="0"/>
            </a:endParaRPr>
          </a:p>
          <a:p>
            <a:pPr algn="just">
              <a:buNone/>
            </a:pPr>
            <a:r>
              <a:rPr lang="it-IT" sz="6400" dirty="0" smtClean="0">
                <a:latin typeface="Calibri" pitchFamily="34" charset="0"/>
              </a:rPr>
              <a:t>UOR</a:t>
            </a:r>
            <a:endParaRPr lang="it-IT" sz="6400" dirty="0">
              <a:latin typeface="Calibri" pitchFamily="34" charset="0"/>
            </a:endParaRPr>
          </a:p>
        </p:txBody>
      </p:sp>
      <p:sp>
        <p:nvSpPr>
          <p:cNvPr id="5" name="Rettangolo 4"/>
          <p:cNvSpPr/>
          <p:nvPr/>
        </p:nvSpPr>
        <p:spPr>
          <a:xfrm>
            <a:off x="1331640" y="1340768"/>
            <a:ext cx="4752528" cy="576064"/>
          </a:xfrm>
          <a:prstGeom prst="rect">
            <a:avLst/>
          </a:prstGeom>
          <a:ln>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smtClean="0">
                <a:latin typeface="Calibri" pitchFamily="34" charset="0"/>
              </a:rPr>
              <a:t>Registrazione di protocollo/segnatura </a:t>
            </a:r>
            <a:endParaRPr lang="it-IT" dirty="0">
              <a:latin typeface="Calibri" pitchFamily="34" charset="0"/>
            </a:endParaRPr>
          </a:p>
        </p:txBody>
      </p:sp>
      <p:cxnSp>
        <p:nvCxnSpPr>
          <p:cNvPr id="7" name="Connettore 2 6"/>
          <p:cNvCxnSpPr/>
          <p:nvPr/>
        </p:nvCxnSpPr>
        <p:spPr>
          <a:xfrm>
            <a:off x="3707904" y="1988840"/>
            <a:ext cx="0" cy="432048"/>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2339752" y="2492896"/>
            <a:ext cx="3096344" cy="432048"/>
          </a:xfrm>
          <a:prstGeom prst="rect">
            <a:avLst/>
          </a:prstGeom>
          <a:ln>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smtClean="0">
                <a:latin typeface="Calibri" pitchFamily="34" charset="0"/>
              </a:rPr>
              <a:t>Documento cartaceo</a:t>
            </a:r>
            <a:endParaRPr lang="it-IT" dirty="0">
              <a:latin typeface="Calibri" pitchFamily="34" charset="0"/>
            </a:endParaRPr>
          </a:p>
        </p:txBody>
      </p:sp>
      <p:cxnSp>
        <p:nvCxnSpPr>
          <p:cNvPr id="12" name="Connettore 2 11"/>
          <p:cNvCxnSpPr/>
          <p:nvPr/>
        </p:nvCxnSpPr>
        <p:spPr>
          <a:xfrm>
            <a:off x="5652120" y="2708920"/>
            <a:ext cx="720080" cy="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6732240" y="2348880"/>
            <a:ext cx="1944216" cy="648072"/>
          </a:xfrm>
          <a:prstGeom prst="rect">
            <a:avLst/>
          </a:prstGeom>
          <a:ln>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smtClean="0">
                <a:latin typeface="Calibri" pitchFamily="34" charset="0"/>
              </a:rPr>
              <a:t>Scannerizzazione del documento</a:t>
            </a:r>
            <a:endParaRPr lang="it-IT" dirty="0">
              <a:latin typeface="Calibri" pitchFamily="34" charset="0"/>
            </a:endParaRPr>
          </a:p>
        </p:txBody>
      </p:sp>
      <p:cxnSp>
        <p:nvCxnSpPr>
          <p:cNvPr id="15" name="Connettore 4 14"/>
          <p:cNvCxnSpPr/>
          <p:nvPr/>
        </p:nvCxnSpPr>
        <p:spPr>
          <a:xfrm rot="16200000" flipH="1">
            <a:off x="1367644" y="2600908"/>
            <a:ext cx="1224136" cy="720080"/>
          </a:xfrm>
          <a:prstGeom prst="bentConnector3">
            <a:avLst>
              <a:gd name="adj1" fmla="val 50000"/>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Rettangolo 22"/>
          <p:cNvSpPr/>
          <p:nvPr/>
        </p:nvSpPr>
        <p:spPr>
          <a:xfrm>
            <a:off x="323528" y="3789040"/>
            <a:ext cx="2880320" cy="504056"/>
          </a:xfrm>
          <a:prstGeom prst="rect">
            <a:avLst/>
          </a:prstGeom>
          <a:ln>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smtClean="0">
                <a:latin typeface="Calibri" pitchFamily="34" charset="0"/>
              </a:rPr>
              <a:t>Smistamento e assegnazione</a:t>
            </a:r>
            <a:endParaRPr lang="it-IT" dirty="0">
              <a:latin typeface="Calibri" pitchFamily="34" charset="0"/>
            </a:endParaRPr>
          </a:p>
        </p:txBody>
      </p:sp>
      <p:cxnSp>
        <p:nvCxnSpPr>
          <p:cNvPr id="25" name="Connettore 2 24"/>
          <p:cNvCxnSpPr/>
          <p:nvPr/>
        </p:nvCxnSpPr>
        <p:spPr>
          <a:xfrm>
            <a:off x="1763688" y="4437112"/>
            <a:ext cx="0" cy="36004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Rettangolo 29"/>
          <p:cNvSpPr/>
          <p:nvPr/>
        </p:nvSpPr>
        <p:spPr>
          <a:xfrm>
            <a:off x="899592" y="4941168"/>
            <a:ext cx="2498576" cy="648072"/>
          </a:xfrm>
          <a:prstGeom prst="rect">
            <a:avLst/>
          </a:prstGeom>
          <a:ln>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dirty="0" smtClean="0">
                <a:latin typeface="Calibri" pitchFamily="34" charset="0"/>
              </a:rPr>
              <a:t>Presa in carico</a:t>
            </a:r>
            <a:endParaRPr lang="it-IT" sz="2000" dirty="0">
              <a:latin typeface="Calibri" pitchFamily="34" charset="0"/>
            </a:endParaRPr>
          </a:p>
        </p:txBody>
      </p:sp>
      <p:sp>
        <p:nvSpPr>
          <p:cNvPr id="14" name="Segnaposto piè di pagina 13"/>
          <p:cNvSpPr>
            <a:spLocks noGrp="1"/>
          </p:cNvSpPr>
          <p:nvPr>
            <p:ph type="ftr" sz="quarter" idx="11"/>
          </p:nvPr>
        </p:nvSpPr>
        <p:spPr/>
        <p:txBody>
          <a:bodyPr/>
          <a:lstStyle/>
          <a:p>
            <a:r>
              <a:rPr lang="it-IT" smtClean="0"/>
              <a:t>a cura dott. Maria Rosaria Tosiani</a:t>
            </a:r>
            <a:endParaRPr lang="it-IT"/>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it-IT" sz="2800" dirty="0" smtClean="0"/>
              <a:t>Come gestire e organizzare la </a:t>
            </a:r>
            <a:r>
              <a:rPr lang="it-IT" sz="2800" dirty="0" err="1" smtClean="0"/>
              <a:t>dematerializzazione</a:t>
            </a:r>
            <a:r>
              <a:rPr lang="it-IT" sz="2800" dirty="0" smtClean="0"/>
              <a:t> nella scuola</a:t>
            </a:r>
            <a:endParaRPr lang="it-IT" sz="2800" dirty="0" smtClean="0">
              <a:latin typeface="Calibri" pitchFamily="34" charset="0"/>
            </a:endParaRPr>
          </a:p>
        </p:txBody>
      </p:sp>
      <p:sp>
        <p:nvSpPr>
          <p:cNvPr id="9219" name="Rectangle 3"/>
          <p:cNvSpPr>
            <a:spLocks noGrp="1" noChangeArrowheads="1"/>
          </p:cNvSpPr>
          <p:nvPr>
            <p:ph idx="1"/>
          </p:nvPr>
        </p:nvSpPr>
        <p:spPr/>
        <p:txBody>
          <a:bodyPr>
            <a:normAutofit fontScale="77500" lnSpcReduction="20000"/>
          </a:bodyPr>
          <a:lstStyle/>
          <a:p>
            <a:pPr marL="540000" indent="0" algn="just">
              <a:spcBef>
                <a:spcPts val="0"/>
              </a:spcBef>
              <a:buFont typeface="Wingdings" pitchFamily="2" charset="2"/>
              <a:buChar char="ü"/>
            </a:pPr>
            <a:endParaRPr lang="it-IT" b="1" dirty="0" smtClean="0">
              <a:latin typeface="Calibri" pitchFamily="34" charset="0"/>
            </a:endParaRPr>
          </a:p>
          <a:p>
            <a:pPr marL="540000" indent="0" algn="just">
              <a:spcBef>
                <a:spcPts val="0"/>
              </a:spcBef>
              <a:buFont typeface="Wingdings" pitchFamily="2" charset="2"/>
              <a:buChar char="ü"/>
            </a:pPr>
            <a:r>
              <a:rPr lang="it-IT" b="1" dirty="0" smtClean="0">
                <a:latin typeface="Calibri" pitchFamily="34" charset="0"/>
              </a:rPr>
              <a:t>Scanner  </a:t>
            </a:r>
          </a:p>
          <a:p>
            <a:pPr marL="900000" indent="0" algn="just">
              <a:spcBef>
                <a:spcPts val="0"/>
              </a:spcBef>
              <a:buNone/>
            </a:pPr>
            <a:r>
              <a:rPr lang="it-IT" dirty="0" smtClean="0">
                <a:latin typeface="Calibri" pitchFamily="34" charset="0"/>
              </a:rPr>
              <a:t>per arrivare alla completa </a:t>
            </a:r>
            <a:r>
              <a:rPr lang="it-IT" dirty="0" err="1" smtClean="0">
                <a:latin typeface="Calibri" pitchFamily="34" charset="0"/>
              </a:rPr>
              <a:t>dematerializzazione</a:t>
            </a:r>
            <a:r>
              <a:rPr lang="it-IT" dirty="0" smtClean="0">
                <a:latin typeface="Calibri" pitchFamily="34" charset="0"/>
              </a:rPr>
              <a:t> procedendo alla copia su supporto informatico di documenti formati in origine su supporto analogico (o cartaceo). Copia digitalizzata.</a:t>
            </a:r>
          </a:p>
          <a:p>
            <a:pPr marL="0" indent="0" eaLnBrk="1" hangingPunct="1"/>
            <a:endParaRPr lang="it-IT" dirty="0" smtClean="0"/>
          </a:p>
          <a:p>
            <a:pPr marL="0" indent="0" algn="ctr" eaLnBrk="1" hangingPunct="1"/>
            <a:endParaRPr lang="it-IT" dirty="0" smtClean="0">
              <a:latin typeface="Calibri" pitchFamily="34" charset="0"/>
            </a:endParaRPr>
          </a:p>
          <a:p>
            <a:pPr marL="0" indent="0" algn="ctr" eaLnBrk="1" hangingPunct="1"/>
            <a:r>
              <a:rPr lang="it-IT" dirty="0" smtClean="0">
                <a:latin typeface="Calibri" pitchFamily="34" charset="0"/>
              </a:rPr>
              <a:t>Per arrivare a sistemi di gestione di </a:t>
            </a:r>
            <a:r>
              <a:rPr lang="it-IT" b="1" dirty="0" smtClean="0">
                <a:latin typeface="Calibri" pitchFamily="34" charset="0"/>
              </a:rPr>
              <a:t>base dati condivise</a:t>
            </a:r>
            <a:r>
              <a:rPr lang="it-IT" dirty="0" smtClean="0">
                <a:latin typeface="Calibri" pitchFamily="34" charset="0"/>
              </a:rPr>
              <a:t>: permettendo l’acquisizione unica dei dati e il loro utilizzo simultaneo senza rischi per l’integrità dei dati stessi.</a:t>
            </a:r>
          </a:p>
          <a:p>
            <a:pPr marL="0" indent="0" algn="ctr" eaLnBrk="1" hangingPunct="1"/>
            <a:r>
              <a:rPr lang="it-IT" dirty="0" smtClean="0">
                <a:solidFill>
                  <a:schemeClr val="tx2">
                    <a:lumMod val="75000"/>
                  </a:schemeClr>
                </a:solidFill>
                <a:latin typeface="Calibri" pitchFamily="34" charset="0"/>
              </a:rPr>
              <a:t>EFFICACIA :</a:t>
            </a:r>
          </a:p>
          <a:p>
            <a:pPr marL="0" indent="0" eaLnBrk="1" hangingPunct="1"/>
            <a:endParaRPr lang="it-IT" dirty="0" smtClean="0"/>
          </a:p>
        </p:txBody>
      </p:sp>
      <p:sp>
        <p:nvSpPr>
          <p:cNvPr id="4" name="Freccia in giù 3"/>
          <p:cNvSpPr/>
          <p:nvPr/>
        </p:nvSpPr>
        <p:spPr>
          <a:xfrm>
            <a:off x="4283968" y="3501008"/>
            <a:ext cx="340616" cy="576064"/>
          </a:xfrm>
          <a:prstGeom prst="downArrow">
            <a:avLst/>
          </a:prstGeom>
          <a:solidFill>
            <a:srgbClr val="92D050"/>
          </a:solidFill>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2">
                  <a:lumMod val="75000"/>
                </a:schemeClr>
              </a:solidFill>
            </a:endParaRPr>
          </a:p>
        </p:txBody>
      </p:sp>
      <p:sp>
        <p:nvSpPr>
          <p:cNvPr id="5" name="Segnaposto piè di pagina 4"/>
          <p:cNvSpPr>
            <a:spLocks noGrp="1"/>
          </p:cNvSpPr>
          <p:nvPr>
            <p:ph type="ftr" sz="quarter" idx="11"/>
          </p:nvPr>
        </p:nvSpPr>
        <p:spPr/>
        <p:txBody>
          <a:bodyPr/>
          <a:lstStyle/>
          <a:p>
            <a:r>
              <a:rPr lang="it-IT" smtClean="0"/>
              <a:t>a cura dott. Maria Rosaria Tosiani</a:t>
            </a:r>
            <a:endParaRPr lang="it-IT"/>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74638"/>
            <a:ext cx="8250120" cy="922114"/>
          </a:xfrm>
        </p:spPr>
        <p:txBody>
          <a:bodyPr>
            <a:noAutofit/>
          </a:bodyPr>
          <a:lstStyle/>
          <a:p>
            <a:r>
              <a:rPr lang="it-IT" sz="2400" dirty="0" smtClean="0"/>
              <a:t>Come gestire e organizzare la </a:t>
            </a:r>
            <a:r>
              <a:rPr lang="it-IT" sz="2400" dirty="0" err="1" smtClean="0"/>
              <a:t>dematerializzazione</a:t>
            </a:r>
            <a:r>
              <a:rPr lang="it-IT" sz="2400" dirty="0" smtClean="0"/>
              <a:t> nella scuola</a:t>
            </a:r>
            <a:endParaRPr lang="it-IT" sz="2400" dirty="0"/>
          </a:p>
        </p:txBody>
      </p:sp>
      <p:sp>
        <p:nvSpPr>
          <p:cNvPr id="4" name="Segnaposto contenuto 3"/>
          <p:cNvSpPr>
            <a:spLocks noGrp="1"/>
          </p:cNvSpPr>
          <p:nvPr>
            <p:ph sz="quarter" idx="1"/>
          </p:nvPr>
        </p:nvSpPr>
        <p:spPr>
          <a:xfrm>
            <a:off x="611560" y="1556792"/>
            <a:ext cx="8075240" cy="4248472"/>
          </a:xfrm>
        </p:spPr>
        <p:txBody>
          <a:bodyPr>
            <a:normAutofit/>
          </a:bodyPr>
          <a:lstStyle/>
          <a:p>
            <a:pPr marL="0" indent="0" algn="just">
              <a:spcBef>
                <a:spcPts val="0"/>
              </a:spcBef>
              <a:buNone/>
            </a:pPr>
            <a:r>
              <a:rPr lang="it-IT" sz="2000" dirty="0" smtClean="0">
                <a:latin typeface="Calibri" pitchFamily="34" charset="0"/>
              </a:rPr>
              <a:t>Nota invio/ricezione PEC:</a:t>
            </a:r>
          </a:p>
          <a:p>
            <a:pPr marL="0" indent="0" algn="just">
              <a:spcBef>
                <a:spcPts val="0"/>
              </a:spcBef>
              <a:buNone/>
            </a:pPr>
            <a:r>
              <a:rPr lang="it-IT" sz="2000" dirty="0" smtClean="0">
                <a:latin typeface="Calibri" pitchFamily="34" charset="0"/>
              </a:rPr>
              <a:t>Nel caso di invio tramite PEC sarà cura dell’ UOP verificare il successo della accettazione e della consegna.</a:t>
            </a:r>
          </a:p>
          <a:p>
            <a:pPr marL="0" indent="0" algn="just">
              <a:spcBef>
                <a:spcPts val="0"/>
              </a:spcBef>
              <a:buNone/>
            </a:pPr>
            <a:r>
              <a:rPr lang="it-IT" sz="2000" dirty="0" smtClean="0">
                <a:latin typeface="Calibri" pitchFamily="34" charset="0"/>
              </a:rPr>
              <a:t>Nel caso di posta in entrata la ricezione dei documenti comporta l’invio al mittente di due tipologie diverse di ricevute: una legata al servizio di posta certificata, una al servizio di protocollazione informatica.</a:t>
            </a:r>
          </a:p>
          <a:p>
            <a:pPr marL="0" indent="0" algn="just">
              <a:spcBef>
                <a:spcPts val="0"/>
              </a:spcBef>
              <a:buNone/>
            </a:pPr>
            <a:endParaRPr lang="it-IT" sz="2000" dirty="0" smtClean="0">
              <a:latin typeface="Calibri" pitchFamily="34" charset="0"/>
            </a:endParaRPr>
          </a:p>
          <a:p>
            <a:pPr marL="0" indent="0" algn="just">
              <a:spcBef>
                <a:spcPts val="0"/>
              </a:spcBef>
              <a:buNone/>
            </a:pPr>
            <a:r>
              <a:rPr lang="it-IT" sz="2000" dirty="0" smtClean="0">
                <a:latin typeface="Calibri" pitchFamily="34" charset="0"/>
              </a:rPr>
              <a:t>UOP</a:t>
            </a:r>
          </a:p>
          <a:p>
            <a:pPr marL="0" indent="0" algn="just">
              <a:spcBef>
                <a:spcPts val="0"/>
              </a:spcBef>
              <a:buNone/>
            </a:pPr>
            <a:endParaRPr lang="it-IT" sz="2000" dirty="0" smtClean="0">
              <a:latin typeface="Calibri" pitchFamily="34" charset="0"/>
            </a:endParaRPr>
          </a:p>
          <a:p>
            <a:pPr marL="0" indent="0" algn="just">
              <a:spcBef>
                <a:spcPts val="0"/>
              </a:spcBef>
              <a:buNone/>
            </a:pPr>
            <a:endParaRPr lang="it-IT" sz="2000" b="1" dirty="0" smtClean="0">
              <a:latin typeface="Calibri" pitchFamily="34" charset="0"/>
            </a:endParaRPr>
          </a:p>
          <a:p>
            <a:pPr marL="0" indent="0" algn="just">
              <a:spcBef>
                <a:spcPts val="0"/>
              </a:spcBef>
              <a:buNone/>
            </a:pPr>
            <a:r>
              <a:rPr lang="it-IT" sz="2000" b="1" dirty="0" smtClean="0">
                <a:latin typeface="Calibri" pitchFamily="34" charset="0"/>
              </a:rPr>
              <a:t>In ogni caso l’UOP si occuperà di inserire la ricevuta nel fascicolo a chiusura pratica di riferimento.</a:t>
            </a:r>
          </a:p>
          <a:p>
            <a:pPr marL="0" indent="0" algn="just">
              <a:spcBef>
                <a:spcPts val="0"/>
              </a:spcBef>
              <a:buNone/>
            </a:pPr>
            <a:endParaRPr lang="it-IT" sz="2000" dirty="0">
              <a:latin typeface="Calibri" pitchFamily="34" charset="0"/>
            </a:endParaRPr>
          </a:p>
        </p:txBody>
      </p:sp>
      <p:sp>
        <p:nvSpPr>
          <p:cNvPr id="5" name="Rettangolo 4"/>
          <p:cNvSpPr/>
          <p:nvPr/>
        </p:nvSpPr>
        <p:spPr>
          <a:xfrm>
            <a:off x="1115616" y="4005064"/>
            <a:ext cx="2160240" cy="576064"/>
          </a:xfrm>
          <a:prstGeom prst="rect">
            <a:avLst/>
          </a:prstGeom>
          <a:solidFill>
            <a:srgbClr val="92D050"/>
          </a:solidFill>
          <a:ln>
            <a:solidFill>
              <a:srgbClr val="00B05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smtClean="0">
                <a:solidFill>
                  <a:schemeClr val="bg2">
                    <a:lumMod val="50000"/>
                  </a:schemeClr>
                </a:solidFill>
              </a:rPr>
              <a:t>Invio con PEO</a:t>
            </a:r>
            <a:endParaRPr lang="it-IT" dirty="0">
              <a:solidFill>
                <a:schemeClr val="bg2">
                  <a:lumMod val="50000"/>
                </a:schemeClr>
              </a:solidFill>
            </a:endParaRPr>
          </a:p>
        </p:txBody>
      </p:sp>
      <p:cxnSp>
        <p:nvCxnSpPr>
          <p:cNvPr id="7" name="Connettore 2 6"/>
          <p:cNvCxnSpPr/>
          <p:nvPr/>
        </p:nvCxnSpPr>
        <p:spPr>
          <a:xfrm>
            <a:off x="3419872" y="4293096"/>
            <a:ext cx="720080"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4283968" y="4005064"/>
            <a:ext cx="2808312" cy="576064"/>
          </a:xfrm>
          <a:prstGeom prst="rect">
            <a:avLst/>
          </a:prstGeom>
          <a:solidFill>
            <a:srgbClr val="92D050"/>
          </a:solidFill>
          <a:ln>
            <a:solidFill>
              <a:srgbClr val="00B05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smtClean="0">
                <a:solidFill>
                  <a:schemeClr val="bg2">
                    <a:lumMod val="50000"/>
                  </a:schemeClr>
                </a:solidFill>
              </a:rPr>
              <a:t>Acquisizione di eventuale  ricevuta di ritorno</a:t>
            </a:r>
            <a:endParaRPr lang="it-IT" dirty="0">
              <a:solidFill>
                <a:schemeClr val="bg2">
                  <a:lumMod val="50000"/>
                </a:schemeClr>
              </a:solidFill>
            </a:endParaRPr>
          </a:p>
        </p:txBody>
      </p:sp>
      <p:sp>
        <p:nvSpPr>
          <p:cNvPr id="9" name="Segnaposto piè di pagina 8"/>
          <p:cNvSpPr>
            <a:spLocks noGrp="1"/>
          </p:cNvSpPr>
          <p:nvPr>
            <p:ph type="ftr" sz="quarter" idx="11"/>
          </p:nvPr>
        </p:nvSpPr>
        <p:spPr/>
        <p:txBody>
          <a:bodyPr/>
          <a:lstStyle/>
          <a:p>
            <a:r>
              <a:rPr lang="it-IT" smtClean="0"/>
              <a:t>a cura dott. Maria Rosaria Tosiani</a:t>
            </a:r>
            <a:endParaRPr lang="it-IT"/>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74638"/>
            <a:ext cx="8394136" cy="778098"/>
          </a:xfrm>
        </p:spPr>
        <p:txBody>
          <a:bodyPr>
            <a:normAutofit fontScale="90000"/>
          </a:bodyPr>
          <a:lstStyle/>
          <a:p>
            <a:r>
              <a:rPr lang="it-IT" sz="2800" dirty="0" smtClean="0"/>
              <a:t>Come gestire e organizzare la </a:t>
            </a:r>
            <a:r>
              <a:rPr lang="it-IT" sz="2800" dirty="0" err="1" smtClean="0"/>
              <a:t>dematerializzazione</a:t>
            </a:r>
            <a:r>
              <a:rPr lang="it-IT" sz="2800" dirty="0" smtClean="0"/>
              <a:t> nella scuola</a:t>
            </a:r>
            <a:endParaRPr lang="it-IT" sz="2800" dirty="0">
              <a:latin typeface="Calibri" pitchFamily="34" charset="0"/>
            </a:endParaRPr>
          </a:p>
        </p:txBody>
      </p:sp>
      <p:sp>
        <p:nvSpPr>
          <p:cNvPr id="4" name="Segnaposto contenuto 3"/>
          <p:cNvSpPr>
            <a:spLocks noGrp="1"/>
          </p:cNvSpPr>
          <p:nvPr>
            <p:ph sz="quarter" idx="1"/>
          </p:nvPr>
        </p:nvSpPr>
        <p:spPr>
          <a:xfrm>
            <a:off x="640080" y="1268760"/>
            <a:ext cx="8503920" cy="4176464"/>
          </a:xfrm>
        </p:spPr>
        <p:txBody>
          <a:bodyPr>
            <a:normAutofit lnSpcReduction="10000"/>
          </a:bodyPr>
          <a:lstStyle/>
          <a:p>
            <a:pPr marL="0" indent="0" algn="ctr">
              <a:spcBef>
                <a:spcPts val="0"/>
              </a:spcBef>
              <a:buNone/>
            </a:pPr>
            <a:r>
              <a:rPr lang="it-IT" sz="2000" b="1" cap="small" dirty="0" smtClean="0">
                <a:latin typeface="Calibri" pitchFamily="34" charset="0"/>
              </a:rPr>
              <a:t>Non solo Protocollo Informatico, quindi una nuova soluzione di gestione</a:t>
            </a:r>
          </a:p>
          <a:p>
            <a:pPr marL="0" indent="0" algn="ctr">
              <a:spcBef>
                <a:spcPts val="0"/>
              </a:spcBef>
              <a:buNone/>
            </a:pPr>
            <a:r>
              <a:rPr lang="it-IT" sz="2000" b="1" cap="small" dirty="0" smtClean="0">
                <a:latin typeface="Calibri" pitchFamily="34" charset="0"/>
              </a:rPr>
              <a:t> (anche alla luce delle vigenti disposizioni normative)</a:t>
            </a:r>
          </a:p>
          <a:p>
            <a:pPr marL="0" indent="0" algn="ctr">
              <a:spcBef>
                <a:spcPts val="0"/>
              </a:spcBef>
              <a:buNone/>
            </a:pPr>
            <a:endParaRPr lang="it-IT" sz="2000" b="1" cap="small" dirty="0" smtClean="0">
              <a:latin typeface="Calibri" pitchFamily="34" charset="0"/>
            </a:endParaRPr>
          </a:p>
          <a:p>
            <a:pPr marL="0" indent="0" algn="just">
              <a:lnSpc>
                <a:spcPct val="120000"/>
              </a:lnSpc>
              <a:spcBef>
                <a:spcPts val="0"/>
              </a:spcBef>
              <a:buNone/>
            </a:pPr>
            <a:r>
              <a:rPr lang="it-IT" sz="2000" dirty="0" smtClean="0">
                <a:latin typeface="Calibri" pitchFamily="34" charset="0"/>
              </a:rPr>
              <a:t>I passaggi principali relativi alla gestione dei documenti in entrata e in uscita troveranno la loro concreta effettuazione attraverso l’ausilio </a:t>
            </a:r>
            <a:r>
              <a:rPr lang="it-IT" sz="2000" b="1" dirty="0" smtClean="0">
                <a:latin typeface="Calibri" pitchFamily="34" charset="0"/>
              </a:rPr>
              <a:t>di un applicativo che gestirà tramite un unico flusso organizzativo tutti i documenti della scuola affinché sia possibile:</a:t>
            </a:r>
          </a:p>
          <a:p>
            <a:pPr marL="0" indent="0" algn="just">
              <a:spcBef>
                <a:spcPts val="0"/>
              </a:spcBef>
              <a:buNone/>
            </a:pPr>
            <a:endParaRPr lang="it-IT" sz="2000" b="1" dirty="0" smtClean="0">
              <a:latin typeface="Calibri" pitchFamily="34" charset="0"/>
            </a:endParaRPr>
          </a:p>
          <a:p>
            <a:pPr marL="0" indent="0" algn="just">
              <a:spcBef>
                <a:spcPts val="0"/>
              </a:spcBef>
              <a:buFont typeface="Wingdings" pitchFamily="2" charset="2"/>
              <a:buChar char="ü"/>
            </a:pPr>
            <a:r>
              <a:rPr lang="it-IT" sz="2000" dirty="0" smtClean="0">
                <a:latin typeface="Calibri" pitchFamily="34" charset="0"/>
              </a:rPr>
              <a:t>Registrazione di protocollo</a:t>
            </a:r>
          </a:p>
          <a:p>
            <a:pPr marL="0" indent="0" algn="just">
              <a:spcBef>
                <a:spcPts val="0"/>
              </a:spcBef>
              <a:buFont typeface="Wingdings" pitchFamily="2" charset="2"/>
              <a:buChar char="ü"/>
            </a:pPr>
            <a:r>
              <a:rPr lang="it-IT" sz="2000" dirty="0" smtClean="0">
                <a:latin typeface="Calibri" pitchFamily="34" charset="0"/>
              </a:rPr>
              <a:t>Segnatura di protocollo</a:t>
            </a:r>
          </a:p>
          <a:p>
            <a:pPr marL="0" indent="0" algn="just">
              <a:spcBef>
                <a:spcPts val="0"/>
              </a:spcBef>
              <a:buFont typeface="Wingdings" pitchFamily="2" charset="2"/>
              <a:buChar char="ü"/>
            </a:pPr>
            <a:r>
              <a:rPr lang="it-IT" sz="2000" dirty="0" smtClean="0">
                <a:latin typeface="Calibri" pitchFamily="34" charset="0"/>
              </a:rPr>
              <a:t>Classificazione</a:t>
            </a:r>
          </a:p>
          <a:p>
            <a:pPr marL="0" indent="0" algn="just">
              <a:spcBef>
                <a:spcPts val="0"/>
              </a:spcBef>
              <a:buFont typeface="Wingdings" pitchFamily="2" charset="2"/>
              <a:buChar char="ü"/>
            </a:pPr>
            <a:r>
              <a:rPr lang="it-IT" sz="2000" dirty="0" smtClean="0">
                <a:latin typeface="Calibri" pitchFamily="34" charset="0"/>
              </a:rPr>
              <a:t>Fascicolazione</a:t>
            </a:r>
          </a:p>
          <a:p>
            <a:pPr marL="0" indent="0" algn="just">
              <a:spcBef>
                <a:spcPts val="0"/>
              </a:spcBef>
              <a:buFont typeface="Wingdings" pitchFamily="2" charset="2"/>
              <a:buChar char="ü"/>
            </a:pPr>
            <a:r>
              <a:rPr lang="it-IT" sz="2000" dirty="0" smtClean="0">
                <a:latin typeface="Calibri" pitchFamily="34" charset="0"/>
              </a:rPr>
              <a:t>Firmare digitalmente (DS/DSGA)</a:t>
            </a:r>
          </a:p>
          <a:p>
            <a:pPr>
              <a:buNone/>
            </a:pPr>
            <a:endParaRPr lang="it-IT" sz="2000" dirty="0" smtClean="0">
              <a:latin typeface="Calibri" pitchFamily="34" charset="0"/>
            </a:endParaRPr>
          </a:p>
        </p:txBody>
      </p:sp>
      <p:sp>
        <p:nvSpPr>
          <p:cNvPr id="5" name="Segnaposto piè di pagina 4"/>
          <p:cNvSpPr>
            <a:spLocks noGrp="1"/>
          </p:cNvSpPr>
          <p:nvPr>
            <p:ph type="ftr" sz="quarter" idx="11"/>
          </p:nvPr>
        </p:nvSpPr>
        <p:spPr/>
        <p:txBody>
          <a:bodyPr/>
          <a:lstStyle/>
          <a:p>
            <a:r>
              <a:rPr lang="it-IT" smtClean="0"/>
              <a:t>a cura dott. Maria Rosaria Tosiani</a:t>
            </a:r>
            <a:endParaRPr lang="it-IT"/>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609600" y="1066800"/>
            <a:ext cx="8001000" cy="533400"/>
          </a:xfrm>
          <a:prstGeom prst="rect">
            <a:avLst/>
          </a:prstGeom>
          <a:noFill/>
          <a:ln w="9525">
            <a:noFill/>
            <a:round/>
            <a:headEnd/>
            <a:tailEnd/>
          </a:ln>
        </p:spPr>
        <p:txBody>
          <a:bodyPr wrap="none" anchor="ctr"/>
          <a:lstStyle/>
          <a:p>
            <a:endParaRPr lang="it-IT"/>
          </a:p>
        </p:txBody>
      </p:sp>
      <p:sp>
        <p:nvSpPr>
          <p:cNvPr id="34819" name="Text Box 2"/>
          <p:cNvSpPr txBox="1">
            <a:spLocks noChangeArrowheads="1"/>
          </p:cNvSpPr>
          <p:nvPr/>
        </p:nvSpPr>
        <p:spPr bwMode="auto">
          <a:xfrm>
            <a:off x="720725" y="2360613"/>
            <a:ext cx="7920038" cy="3579812"/>
          </a:xfrm>
          <a:prstGeom prst="rect">
            <a:avLst/>
          </a:prstGeom>
          <a:noFill/>
          <a:ln w="9525">
            <a:noFill/>
            <a:round/>
            <a:headEnd/>
            <a:tailEnd/>
          </a:ln>
        </p:spPr>
        <p:txBody>
          <a:bodyPr/>
          <a:lstStyle/>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a:solidFill>
                  <a:srgbClr val="000000"/>
                </a:solidFill>
              </a:rPr>
              <a:t>C.A.D. Codice dell'amministrazione digitale</a:t>
            </a:r>
          </a:p>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a:solidFill>
                  <a:srgbClr val="000000"/>
                </a:solidFill>
              </a:rPr>
              <a:t>Conservatori accreditati</a:t>
            </a:r>
          </a:p>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600">
                <a:solidFill>
                  <a:srgbClr val="000000"/>
                </a:solidFill>
              </a:rPr>
              <a:t>Introduzione della figura dei Conservatori accreditati, soggetti che ottengono da DigitPA il riconoscimento del possesso dei requisiti di sicurezza ed affidabilità per effettuare il processo e la conservazione dei documenti informatici</a:t>
            </a:r>
          </a:p>
        </p:txBody>
      </p:sp>
      <p:sp>
        <p:nvSpPr>
          <p:cNvPr id="34820" name="Text Box 3"/>
          <p:cNvSpPr txBox="1">
            <a:spLocks noChangeArrowheads="1"/>
          </p:cNvSpPr>
          <p:nvPr/>
        </p:nvSpPr>
        <p:spPr bwMode="auto">
          <a:xfrm>
            <a:off x="539750" y="1079500"/>
            <a:ext cx="8280400" cy="1371600"/>
          </a:xfrm>
          <a:prstGeom prst="rect">
            <a:avLst/>
          </a:prstGeom>
          <a:noFill/>
          <a:ln w="9525">
            <a:noFill/>
            <a:round/>
            <a:headEnd/>
            <a:tailEnd/>
          </a:ln>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EF2E25"/>
                </a:solidFill>
              </a:rPr>
              <a:t>La dematerializzazione dei documenti a scuola</a:t>
            </a:r>
            <a:br>
              <a:rPr lang="it-IT" sz="2800" b="1" dirty="0">
                <a:solidFill>
                  <a:srgbClr val="EF2E25"/>
                </a:solidFill>
              </a:rPr>
            </a:br>
            <a:r>
              <a:rPr lang="it-IT" sz="2800" dirty="0">
                <a:solidFill>
                  <a:srgbClr val="EF2E25"/>
                </a:solidFill>
              </a:rPr>
              <a:t>La norma</a:t>
            </a:r>
          </a:p>
        </p:txBody>
      </p:sp>
      <p:sp>
        <p:nvSpPr>
          <p:cNvPr id="34821" name="Line 4"/>
          <p:cNvSpPr>
            <a:spLocks noChangeShapeType="1"/>
          </p:cNvSpPr>
          <p:nvPr/>
        </p:nvSpPr>
        <p:spPr bwMode="auto">
          <a:xfrm>
            <a:off x="647700" y="1800225"/>
            <a:ext cx="7813675" cy="1588"/>
          </a:xfrm>
          <a:prstGeom prst="line">
            <a:avLst/>
          </a:prstGeom>
          <a:noFill/>
          <a:ln w="12600">
            <a:solidFill>
              <a:srgbClr val="EF2E25"/>
            </a:solidFill>
            <a:miter lim="800000"/>
            <a:headEnd/>
            <a:tailEnd/>
          </a:ln>
        </p:spPr>
        <p:txBody>
          <a:bodyPr/>
          <a:lstStyle/>
          <a:p>
            <a:endParaRPr lang="it-IT"/>
          </a:p>
        </p:txBody>
      </p:sp>
      <p:sp>
        <p:nvSpPr>
          <p:cNvPr id="6" name="Segnaposto piè di pagina 5"/>
          <p:cNvSpPr>
            <a:spLocks noGrp="1"/>
          </p:cNvSpPr>
          <p:nvPr>
            <p:ph type="ftr" sz="quarter" idx="11"/>
          </p:nvPr>
        </p:nvSpPr>
        <p:spPr/>
        <p:txBody>
          <a:bodyPr/>
          <a:lstStyle/>
          <a:p>
            <a:r>
              <a:rPr lang="it-IT" smtClean="0"/>
              <a:t>a cura dott. Maria Rosaria Tosiani</a:t>
            </a:r>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74638"/>
            <a:ext cx="8610160" cy="850106"/>
          </a:xfrm>
        </p:spPr>
        <p:txBody>
          <a:bodyPr>
            <a:normAutofit fontScale="90000"/>
          </a:bodyPr>
          <a:lstStyle/>
          <a:p>
            <a:r>
              <a:rPr lang="it-IT" sz="2800" dirty="0" smtClean="0"/>
              <a:t>Come gestire e organizzare la </a:t>
            </a:r>
            <a:r>
              <a:rPr lang="it-IT" sz="2800" dirty="0" err="1" smtClean="0"/>
              <a:t>dematerializzazione</a:t>
            </a:r>
            <a:r>
              <a:rPr lang="it-IT" sz="2800" dirty="0" smtClean="0"/>
              <a:t> nella scuola</a:t>
            </a:r>
            <a:endParaRPr lang="it-IT" sz="2800" dirty="0">
              <a:latin typeface="Calibri" pitchFamily="34" charset="0"/>
            </a:endParaRPr>
          </a:p>
        </p:txBody>
      </p:sp>
      <p:sp>
        <p:nvSpPr>
          <p:cNvPr id="4" name="Segnaposto contenuto 3"/>
          <p:cNvSpPr>
            <a:spLocks noGrp="1"/>
          </p:cNvSpPr>
          <p:nvPr>
            <p:ph sz="quarter" idx="1"/>
          </p:nvPr>
        </p:nvSpPr>
        <p:spPr>
          <a:xfrm>
            <a:off x="323850" y="1052513"/>
            <a:ext cx="8362950" cy="3960663"/>
          </a:xfrm>
        </p:spPr>
        <p:txBody>
          <a:bodyPr/>
          <a:lstStyle/>
          <a:p>
            <a:pPr marL="0" indent="0" algn="just">
              <a:lnSpc>
                <a:spcPct val="150000"/>
              </a:lnSpc>
              <a:spcBef>
                <a:spcPts val="0"/>
              </a:spcBef>
              <a:buFont typeface="Wingdings" pitchFamily="2" charset="2"/>
              <a:buChar char="ü"/>
            </a:pPr>
            <a:r>
              <a:rPr lang="it-IT" sz="2400" dirty="0" smtClean="0">
                <a:latin typeface="Calibri" pitchFamily="34" charset="0"/>
              </a:rPr>
              <a:t>Smistamento e assegnazione alle UOR interessate</a:t>
            </a:r>
          </a:p>
          <a:p>
            <a:pPr marL="0" indent="0" algn="just">
              <a:lnSpc>
                <a:spcPct val="150000"/>
              </a:lnSpc>
              <a:spcBef>
                <a:spcPts val="0"/>
              </a:spcBef>
              <a:buFont typeface="Wingdings" pitchFamily="2" charset="2"/>
              <a:buChar char="ü"/>
            </a:pPr>
            <a:r>
              <a:rPr lang="it-IT" sz="2400" dirty="0" smtClean="0">
                <a:latin typeface="Calibri" pitchFamily="34" charset="0"/>
              </a:rPr>
              <a:t>Archiviazione digitale e sostitutiva</a:t>
            </a:r>
          </a:p>
          <a:p>
            <a:pPr marL="0" indent="0" algn="just">
              <a:lnSpc>
                <a:spcPct val="150000"/>
              </a:lnSpc>
              <a:spcBef>
                <a:spcPts val="0"/>
              </a:spcBef>
              <a:buFont typeface="Wingdings" pitchFamily="2" charset="2"/>
              <a:buChar char="ü"/>
            </a:pPr>
            <a:r>
              <a:rPr lang="it-IT" sz="2400" dirty="0" smtClean="0">
                <a:latin typeface="Calibri" pitchFamily="34" charset="0"/>
              </a:rPr>
              <a:t>Implementazione delle sezioni sul sito della Scuola: Albo on </a:t>
            </a:r>
            <a:r>
              <a:rPr lang="it-IT" sz="2400" dirty="0" err="1" smtClean="0">
                <a:latin typeface="Calibri" pitchFamily="34" charset="0"/>
              </a:rPr>
              <a:t>line</a:t>
            </a:r>
            <a:r>
              <a:rPr lang="it-IT" sz="2400" dirty="0" smtClean="0">
                <a:latin typeface="Calibri" pitchFamily="34" charset="0"/>
              </a:rPr>
              <a:t>, </a:t>
            </a:r>
            <a:r>
              <a:rPr lang="it-IT" sz="2400" b="1" dirty="0" smtClean="0">
                <a:latin typeface="Calibri" pitchFamily="34" charset="0"/>
              </a:rPr>
              <a:t>Amministrazione Trasparente</a:t>
            </a:r>
          </a:p>
          <a:p>
            <a:pPr marL="0" indent="0" algn="just">
              <a:lnSpc>
                <a:spcPct val="150000"/>
              </a:lnSpc>
              <a:spcBef>
                <a:spcPts val="0"/>
              </a:spcBef>
              <a:buFont typeface="Wingdings" pitchFamily="2" charset="2"/>
              <a:buChar char="ü"/>
            </a:pPr>
            <a:r>
              <a:rPr lang="it-IT" sz="2400" dirty="0" smtClean="0">
                <a:latin typeface="Calibri" pitchFamily="34" charset="0"/>
              </a:rPr>
              <a:t>Interoperabilità con altri software di gestione: Registri elettronici, Pagelle on </a:t>
            </a:r>
            <a:r>
              <a:rPr lang="it-IT" sz="2400" dirty="0" err="1" smtClean="0">
                <a:latin typeface="Calibri" pitchFamily="34" charset="0"/>
              </a:rPr>
              <a:t>line</a:t>
            </a:r>
            <a:endParaRPr lang="it-IT" sz="2400" dirty="0" smtClean="0">
              <a:latin typeface="Calibri" pitchFamily="34" charset="0"/>
            </a:endParaRPr>
          </a:p>
          <a:p>
            <a:pPr marL="0" indent="0" algn="just">
              <a:lnSpc>
                <a:spcPct val="150000"/>
              </a:lnSpc>
              <a:spcBef>
                <a:spcPts val="0"/>
              </a:spcBef>
              <a:buFont typeface="Wingdings" pitchFamily="2" charset="2"/>
              <a:buChar char="ü"/>
            </a:pPr>
            <a:r>
              <a:rPr lang="it-IT" sz="2400" dirty="0" smtClean="0">
                <a:latin typeface="Calibri" pitchFamily="34" charset="0"/>
              </a:rPr>
              <a:t>Conservazione</a:t>
            </a:r>
          </a:p>
          <a:p>
            <a:endParaRPr lang="it-IT" dirty="0"/>
          </a:p>
        </p:txBody>
      </p:sp>
      <p:sp>
        <p:nvSpPr>
          <p:cNvPr id="5" name="Segnaposto piè di pagina 4"/>
          <p:cNvSpPr>
            <a:spLocks noGrp="1"/>
          </p:cNvSpPr>
          <p:nvPr>
            <p:ph type="ftr" sz="quarter" idx="11"/>
          </p:nvPr>
        </p:nvSpPr>
        <p:spPr/>
        <p:txBody>
          <a:bodyPr/>
          <a:lstStyle/>
          <a:p>
            <a:r>
              <a:rPr lang="it-IT" smtClean="0"/>
              <a:t>a cura dott. Maria Rosaria Tosiani</a:t>
            </a:r>
            <a:endParaRPr lang="it-IT"/>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8178112" cy="922114"/>
          </a:xfrm>
        </p:spPr>
        <p:txBody>
          <a:bodyPr>
            <a:normAutofit fontScale="90000"/>
          </a:bodyPr>
          <a:lstStyle/>
          <a:p>
            <a:r>
              <a:rPr lang="it-IT" sz="2800" dirty="0" smtClean="0"/>
              <a:t>Come gestire e organizzare la </a:t>
            </a:r>
            <a:r>
              <a:rPr lang="it-IT" sz="2800" dirty="0" err="1" smtClean="0"/>
              <a:t>dematerializzazione</a:t>
            </a:r>
            <a:r>
              <a:rPr lang="it-IT" sz="2800" dirty="0" smtClean="0"/>
              <a:t> nella scuola</a:t>
            </a:r>
            <a:endParaRPr lang="it-IT" sz="2800" dirty="0">
              <a:latin typeface="Calibri" pitchFamily="34" charset="0"/>
            </a:endParaRPr>
          </a:p>
        </p:txBody>
      </p:sp>
      <p:sp>
        <p:nvSpPr>
          <p:cNvPr id="4" name="Segnaposto contenuto 3"/>
          <p:cNvSpPr>
            <a:spLocks noGrp="1"/>
          </p:cNvSpPr>
          <p:nvPr>
            <p:ph sz="quarter" idx="1"/>
          </p:nvPr>
        </p:nvSpPr>
        <p:spPr>
          <a:xfrm>
            <a:off x="301752" y="1527048"/>
            <a:ext cx="8503920" cy="3918176"/>
          </a:xfrm>
        </p:spPr>
        <p:txBody>
          <a:bodyPr>
            <a:normAutofit/>
          </a:bodyPr>
          <a:lstStyle/>
          <a:p>
            <a:pPr algn="ctr">
              <a:buNone/>
            </a:pPr>
            <a:r>
              <a:rPr lang="it-IT" sz="2400" cap="small" dirty="0" smtClean="0">
                <a:latin typeface="Calibri" pitchFamily="34" charset="0"/>
              </a:rPr>
              <a:t>Un solo punto di raccordo automatico in entrata:</a:t>
            </a:r>
          </a:p>
          <a:p>
            <a:pPr>
              <a:buNone/>
            </a:pPr>
            <a:endParaRPr lang="it-IT" sz="2000" dirty="0" smtClean="0">
              <a:latin typeface="Calibri" pitchFamily="34" charset="0"/>
            </a:endParaRPr>
          </a:p>
        </p:txBody>
      </p:sp>
      <p:cxnSp>
        <p:nvCxnSpPr>
          <p:cNvPr id="9" name="Connettore 2 8"/>
          <p:cNvCxnSpPr/>
          <p:nvPr/>
        </p:nvCxnSpPr>
        <p:spPr>
          <a:xfrm>
            <a:off x="2267744" y="2924944"/>
            <a:ext cx="864096" cy="100811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4427984" y="2852936"/>
            <a:ext cx="0" cy="86409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a:off x="5652120" y="2780928"/>
            <a:ext cx="720080" cy="100811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ettangolo arrotondato 17"/>
          <p:cNvSpPr/>
          <p:nvPr/>
        </p:nvSpPr>
        <p:spPr>
          <a:xfrm>
            <a:off x="3203848" y="5589240"/>
            <a:ext cx="2232248" cy="648072"/>
          </a:xfrm>
          <a:prstGeom prst="roundRect">
            <a:avLst/>
          </a:prstGeom>
          <a:solidFill>
            <a:srgbClr val="92D050"/>
          </a:solidFill>
          <a:ln>
            <a:solidFill>
              <a:schemeClr val="tx2">
                <a:lumMod val="5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smtClean="0">
                <a:solidFill>
                  <a:schemeClr val="bg2">
                    <a:lumMod val="50000"/>
                  </a:schemeClr>
                </a:solidFill>
              </a:rPr>
              <a:t>Protocollo in entrata</a:t>
            </a:r>
            <a:endParaRPr lang="it-IT" dirty="0">
              <a:solidFill>
                <a:schemeClr val="bg2">
                  <a:lumMod val="50000"/>
                </a:schemeClr>
              </a:solidFill>
            </a:endParaRPr>
          </a:p>
        </p:txBody>
      </p:sp>
      <p:cxnSp>
        <p:nvCxnSpPr>
          <p:cNvPr id="20" name="Connettore 2 19"/>
          <p:cNvCxnSpPr/>
          <p:nvPr/>
        </p:nvCxnSpPr>
        <p:spPr>
          <a:xfrm>
            <a:off x="4572000" y="5013176"/>
            <a:ext cx="0" cy="43204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Nastro perforato 22"/>
          <p:cNvSpPr/>
          <p:nvPr/>
        </p:nvSpPr>
        <p:spPr>
          <a:xfrm>
            <a:off x="1331640" y="1988840"/>
            <a:ext cx="1584176" cy="1008112"/>
          </a:xfrm>
          <a:prstGeom prst="flowChartPunchedTape">
            <a:avLst/>
          </a:prstGeom>
          <a:solidFill>
            <a:srgbClr val="92D050"/>
          </a:solidFill>
          <a:ln>
            <a:solidFill>
              <a:schemeClr val="tx2">
                <a:lumMod val="5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smtClean="0">
                <a:solidFill>
                  <a:schemeClr val="bg2">
                    <a:lumMod val="50000"/>
                  </a:schemeClr>
                </a:solidFill>
              </a:rPr>
              <a:t>Documenti da scanner</a:t>
            </a:r>
            <a:endParaRPr lang="it-IT" dirty="0">
              <a:solidFill>
                <a:schemeClr val="bg2">
                  <a:lumMod val="50000"/>
                </a:schemeClr>
              </a:solidFill>
            </a:endParaRPr>
          </a:p>
        </p:txBody>
      </p:sp>
      <p:sp>
        <p:nvSpPr>
          <p:cNvPr id="24" name="Nastro perforato 23"/>
          <p:cNvSpPr/>
          <p:nvPr/>
        </p:nvSpPr>
        <p:spPr>
          <a:xfrm>
            <a:off x="3851920" y="2060848"/>
            <a:ext cx="1202432" cy="804672"/>
          </a:xfrm>
          <a:prstGeom prst="flowChartPunchedTape">
            <a:avLst/>
          </a:prstGeom>
          <a:solidFill>
            <a:srgbClr val="92D050"/>
          </a:solidFill>
          <a:ln>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bg2">
                    <a:lumMod val="50000"/>
                  </a:schemeClr>
                </a:solidFill>
              </a:rPr>
              <a:t>Fax Server</a:t>
            </a:r>
            <a:endParaRPr lang="it-IT" dirty="0">
              <a:solidFill>
                <a:schemeClr val="bg2">
                  <a:lumMod val="50000"/>
                </a:schemeClr>
              </a:solidFill>
            </a:endParaRPr>
          </a:p>
        </p:txBody>
      </p:sp>
      <p:sp>
        <p:nvSpPr>
          <p:cNvPr id="25" name="Nastro perforato 24"/>
          <p:cNvSpPr/>
          <p:nvPr/>
        </p:nvSpPr>
        <p:spPr>
          <a:xfrm>
            <a:off x="5724128" y="1988840"/>
            <a:ext cx="1274440" cy="804672"/>
          </a:xfrm>
          <a:prstGeom prst="flowChartPunchedTape">
            <a:avLst/>
          </a:prstGeom>
          <a:solidFill>
            <a:srgbClr val="92D050"/>
          </a:solidFill>
          <a:ln>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bg2">
                    <a:lumMod val="50000"/>
                  </a:schemeClr>
                </a:solidFill>
              </a:rPr>
              <a:t>PEO/PEC</a:t>
            </a:r>
            <a:endParaRPr lang="it-IT" dirty="0">
              <a:solidFill>
                <a:schemeClr val="bg2">
                  <a:lumMod val="50000"/>
                </a:schemeClr>
              </a:solidFill>
            </a:endParaRPr>
          </a:p>
        </p:txBody>
      </p:sp>
      <p:sp>
        <p:nvSpPr>
          <p:cNvPr id="26" name="Nastro perforato 25"/>
          <p:cNvSpPr/>
          <p:nvPr/>
        </p:nvSpPr>
        <p:spPr>
          <a:xfrm>
            <a:off x="3275856" y="3789040"/>
            <a:ext cx="2304256" cy="1296144"/>
          </a:xfrm>
          <a:prstGeom prst="flowChartPunchedTape">
            <a:avLst/>
          </a:prstGeom>
          <a:solidFill>
            <a:srgbClr val="92D050"/>
          </a:solidFill>
          <a:ln>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bg2">
                    <a:lumMod val="50000"/>
                  </a:schemeClr>
                </a:solidFill>
              </a:rPr>
              <a:t>Raccolta documenti protocollo</a:t>
            </a:r>
            <a:endParaRPr lang="it-IT" dirty="0">
              <a:solidFill>
                <a:schemeClr val="bg2">
                  <a:lumMod val="50000"/>
                </a:schemeClr>
              </a:solidFill>
            </a:endParaRPr>
          </a:p>
        </p:txBody>
      </p:sp>
      <p:sp>
        <p:nvSpPr>
          <p:cNvPr id="13" name="Segnaposto piè di pagina 12"/>
          <p:cNvSpPr>
            <a:spLocks noGrp="1"/>
          </p:cNvSpPr>
          <p:nvPr>
            <p:ph type="ftr" sz="quarter" idx="11"/>
          </p:nvPr>
        </p:nvSpPr>
        <p:spPr/>
        <p:txBody>
          <a:bodyPr/>
          <a:lstStyle/>
          <a:p>
            <a:r>
              <a:rPr lang="it-IT" smtClean="0"/>
              <a:t>a cura dott. Maria Rosaria Tosiani</a:t>
            </a:r>
            <a:endParaRPr lang="it-IT"/>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74638"/>
            <a:ext cx="8250120" cy="706090"/>
          </a:xfrm>
        </p:spPr>
        <p:txBody>
          <a:bodyPr>
            <a:normAutofit fontScale="90000"/>
          </a:bodyPr>
          <a:lstStyle/>
          <a:p>
            <a:r>
              <a:rPr lang="it-IT" sz="2800" dirty="0" smtClean="0"/>
              <a:t>Come gestire e organizzare la </a:t>
            </a:r>
            <a:r>
              <a:rPr lang="it-IT" sz="2800" dirty="0" err="1" smtClean="0"/>
              <a:t>dematerializzazione</a:t>
            </a:r>
            <a:r>
              <a:rPr lang="it-IT" sz="2800" dirty="0" smtClean="0"/>
              <a:t> nella scuola</a:t>
            </a:r>
            <a:endParaRPr lang="it-IT" sz="2800" dirty="0">
              <a:latin typeface="Calibri" pitchFamily="34" charset="0"/>
            </a:endParaRPr>
          </a:p>
        </p:txBody>
      </p:sp>
      <p:sp>
        <p:nvSpPr>
          <p:cNvPr id="4" name="Segnaposto contenuto 3"/>
          <p:cNvSpPr>
            <a:spLocks noGrp="1"/>
          </p:cNvSpPr>
          <p:nvPr>
            <p:ph sz="quarter" idx="1"/>
          </p:nvPr>
        </p:nvSpPr>
        <p:spPr>
          <a:xfrm>
            <a:off x="323850" y="1052513"/>
            <a:ext cx="8362950" cy="4176687"/>
          </a:xfrm>
        </p:spPr>
        <p:txBody>
          <a:bodyPr>
            <a:normAutofit fontScale="92500" lnSpcReduction="10000"/>
          </a:bodyPr>
          <a:lstStyle/>
          <a:p>
            <a:pPr>
              <a:buNone/>
            </a:pPr>
            <a:r>
              <a:rPr lang="it-IT" sz="2000" cap="small" dirty="0" smtClean="0">
                <a:latin typeface="Calibri" pitchFamily="34" charset="0"/>
              </a:rPr>
              <a:t>Un flusso documentale in uscita:</a:t>
            </a:r>
          </a:p>
          <a:p>
            <a:pPr>
              <a:buNone/>
            </a:pPr>
            <a:endParaRPr lang="it-IT" sz="2000" dirty="0" smtClean="0">
              <a:latin typeface="Calibri" pitchFamily="34" charset="0"/>
            </a:endParaRPr>
          </a:p>
          <a:p>
            <a:pPr>
              <a:buNone/>
            </a:pPr>
            <a:r>
              <a:rPr lang="it-IT" sz="2000" dirty="0" smtClean="0">
                <a:latin typeface="Calibri" pitchFamily="34" charset="0"/>
              </a:rPr>
              <a:t>									   </a:t>
            </a:r>
          </a:p>
          <a:p>
            <a:pPr>
              <a:buNone/>
            </a:pPr>
            <a:endParaRPr lang="it-IT" sz="2000" dirty="0" smtClean="0">
              <a:latin typeface="Calibri" pitchFamily="34" charset="0"/>
            </a:endParaRPr>
          </a:p>
          <a:p>
            <a:pPr>
              <a:buNone/>
            </a:pPr>
            <a:r>
              <a:rPr lang="it-IT" sz="2000" dirty="0" smtClean="0">
                <a:latin typeface="Calibri" pitchFamily="34" charset="0"/>
              </a:rPr>
              <a:t>									</a:t>
            </a:r>
            <a:r>
              <a:rPr lang="it-IT" sz="2000" dirty="0" smtClean="0">
                <a:solidFill>
                  <a:schemeClr val="bg2">
                    <a:lumMod val="50000"/>
                  </a:schemeClr>
                </a:solidFill>
                <a:latin typeface="Calibri" pitchFamily="34" charset="0"/>
              </a:rPr>
              <a:t>Docenti</a:t>
            </a:r>
          </a:p>
          <a:p>
            <a:pPr>
              <a:buNone/>
            </a:pPr>
            <a:r>
              <a:rPr lang="it-IT" sz="2000" dirty="0" smtClean="0">
                <a:solidFill>
                  <a:schemeClr val="bg2">
                    <a:lumMod val="50000"/>
                  </a:schemeClr>
                </a:solidFill>
                <a:latin typeface="Calibri" pitchFamily="34" charset="0"/>
              </a:rPr>
              <a:t>									Famiglie</a:t>
            </a:r>
          </a:p>
          <a:p>
            <a:pPr>
              <a:buNone/>
            </a:pPr>
            <a:r>
              <a:rPr lang="it-IT" sz="2000" dirty="0" smtClean="0">
                <a:solidFill>
                  <a:schemeClr val="bg2">
                    <a:lumMod val="50000"/>
                  </a:schemeClr>
                </a:solidFill>
                <a:latin typeface="Calibri" pitchFamily="34" charset="0"/>
              </a:rPr>
              <a:t>									Fornitori</a:t>
            </a:r>
          </a:p>
          <a:p>
            <a:pPr>
              <a:buNone/>
            </a:pPr>
            <a:r>
              <a:rPr lang="it-IT" sz="2000" dirty="0" smtClean="0">
                <a:solidFill>
                  <a:schemeClr val="bg2">
                    <a:lumMod val="50000"/>
                  </a:schemeClr>
                </a:solidFill>
                <a:latin typeface="Calibri" pitchFamily="34" charset="0"/>
              </a:rPr>
              <a:t>								 	   </a:t>
            </a:r>
            <a:r>
              <a:rPr lang="it-IT" sz="2000" dirty="0" err="1" smtClean="0">
                <a:solidFill>
                  <a:schemeClr val="bg2">
                    <a:lumMod val="50000"/>
                  </a:schemeClr>
                </a:solidFill>
                <a:latin typeface="Calibri" pitchFamily="34" charset="0"/>
              </a:rPr>
              <a:t>Altro…</a:t>
            </a:r>
            <a:endParaRPr lang="it-IT" sz="2000" dirty="0" smtClean="0">
              <a:solidFill>
                <a:schemeClr val="bg2">
                  <a:lumMod val="50000"/>
                </a:schemeClr>
              </a:solidFill>
              <a:latin typeface="Calibri" pitchFamily="34" charset="0"/>
            </a:endParaRPr>
          </a:p>
          <a:p>
            <a:pPr>
              <a:buNone/>
            </a:pPr>
            <a:endParaRPr lang="it-IT" sz="2000" dirty="0" smtClean="0">
              <a:latin typeface="Calibri" pitchFamily="34" charset="0"/>
            </a:endParaRPr>
          </a:p>
          <a:p>
            <a:pPr>
              <a:buNone/>
            </a:pPr>
            <a:r>
              <a:rPr lang="it-IT" sz="2000" dirty="0" smtClean="0">
                <a:latin typeface="Calibri" pitchFamily="34" charset="0"/>
              </a:rPr>
              <a:t>										Docenti																</a:t>
            </a:r>
          </a:p>
        </p:txBody>
      </p:sp>
      <p:sp>
        <p:nvSpPr>
          <p:cNvPr id="5" name="Elaborazione 4"/>
          <p:cNvSpPr/>
          <p:nvPr/>
        </p:nvSpPr>
        <p:spPr>
          <a:xfrm>
            <a:off x="467544" y="1988840"/>
            <a:ext cx="2160240" cy="3672408"/>
          </a:xfrm>
          <a:prstGeom prst="flowChartProcess">
            <a:avLst/>
          </a:prstGeom>
          <a:solidFill>
            <a:srgbClr val="92D050"/>
          </a:solidFill>
          <a:ln>
            <a:solidFill>
              <a:srgbClr val="00B05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dirty="0" err="1" smtClean="0">
                <a:solidFill>
                  <a:schemeClr val="bg2">
                    <a:lumMod val="50000"/>
                  </a:schemeClr>
                </a:solidFill>
                <a:latin typeface="Calibri" pitchFamily="34" charset="0"/>
              </a:rPr>
              <a:t>Determine</a:t>
            </a:r>
            <a:r>
              <a:rPr lang="it-IT" sz="1600" dirty="0" smtClean="0">
                <a:solidFill>
                  <a:schemeClr val="bg2">
                    <a:lumMod val="50000"/>
                  </a:schemeClr>
                </a:solidFill>
                <a:latin typeface="Calibri" pitchFamily="34" charset="0"/>
              </a:rPr>
              <a:t> Dirigenziali</a:t>
            </a:r>
          </a:p>
          <a:p>
            <a:pPr algn="ctr"/>
            <a:r>
              <a:rPr lang="it-IT" dirty="0" smtClean="0">
                <a:solidFill>
                  <a:schemeClr val="bg2">
                    <a:lumMod val="50000"/>
                  </a:schemeClr>
                </a:solidFill>
                <a:latin typeface="Calibri" pitchFamily="34" charset="0"/>
              </a:rPr>
              <a:t>Circolari</a:t>
            </a:r>
          </a:p>
          <a:p>
            <a:pPr algn="ctr"/>
            <a:r>
              <a:rPr lang="it-IT" dirty="0" smtClean="0">
                <a:solidFill>
                  <a:schemeClr val="bg2">
                    <a:lumMod val="50000"/>
                  </a:schemeClr>
                </a:solidFill>
                <a:latin typeface="Calibri" pitchFamily="34" charset="0"/>
              </a:rPr>
              <a:t>Registri</a:t>
            </a:r>
          </a:p>
          <a:p>
            <a:pPr algn="ctr"/>
            <a:r>
              <a:rPr lang="it-IT" dirty="0" smtClean="0">
                <a:solidFill>
                  <a:schemeClr val="bg2">
                    <a:lumMod val="50000"/>
                  </a:schemeClr>
                </a:solidFill>
                <a:latin typeface="Calibri" pitchFamily="34" charset="0"/>
              </a:rPr>
              <a:t>Pagelle</a:t>
            </a:r>
          </a:p>
          <a:p>
            <a:pPr algn="ctr"/>
            <a:r>
              <a:rPr lang="it-IT" dirty="0" smtClean="0">
                <a:solidFill>
                  <a:schemeClr val="bg2">
                    <a:lumMod val="50000"/>
                  </a:schemeClr>
                </a:solidFill>
                <a:latin typeface="Calibri" pitchFamily="34" charset="0"/>
              </a:rPr>
              <a:t>Nomine</a:t>
            </a:r>
          </a:p>
          <a:p>
            <a:pPr algn="ctr"/>
            <a:r>
              <a:rPr lang="it-IT" dirty="0" smtClean="0">
                <a:solidFill>
                  <a:schemeClr val="bg2">
                    <a:lumMod val="50000"/>
                  </a:schemeClr>
                </a:solidFill>
                <a:latin typeface="Calibri" pitchFamily="34" charset="0"/>
              </a:rPr>
              <a:t>Aggiudicazione di gare</a:t>
            </a:r>
          </a:p>
          <a:p>
            <a:pPr algn="ctr"/>
            <a:r>
              <a:rPr lang="it-IT" dirty="0" smtClean="0">
                <a:solidFill>
                  <a:schemeClr val="bg2">
                    <a:lumMod val="50000"/>
                  </a:schemeClr>
                </a:solidFill>
                <a:latin typeface="Calibri" pitchFamily="34" charset="0"/>
              </a:rPr>
              <a:t>Altro..</a:t>
            </a:r>
          </a:p>
          <a:p>
            <a:pPr algn="ctr"/>
            <a:endParaRPr lang="it-IT" dirty="0">
              <a:latin typeface="Calibri" pitchFamily="34" charset="0"/>
            </a:endParaRPr>
          </a:p>
        </p:txBody>
      </p:sp>
      <p:sp>
        <p:nvSpPr>
          <p:cNvPr id="6" name="Elaborazione 5"/>
          <p:cNvSpPr/>
          <p:nvPr/>
        </p:nvSpPr>
        <p:spPr>
          <a:xfrm>
            <a:off x="2843808" y="2060848"/>
            <a:ext cx="792088" cy="3384376"/>
          </a:xfrm>
          <a:prstGeom prst="flowChartProcess">
            <a:avLst/>
          </a:prstGeom>
          <a:solidFill>
            <a:srgbClr val="92D050"/>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bg2">
                    <a:lumMod val="50000"/>
                  </a:schemeClr>
                </a:solidFill>
                <a:latin typeface="Calibri" pitchFamily="34" charset="0"/>
              </a:rPr>
              <a:t>L</a:t>
            </a:r>
          </a:p>
          <a:p>
            <a:pPr algn="ctr"/>
            <a:r>
              <a:rPr lang="it-IT" dirty="0" smtClean="0">
                <a:solidFill>
                  <a:schemeClr val="bg2">
                    <a:lumMod val="50000"/>
                  </a:schemeClr>
                </a:solidFill>
                <a:latin typeface="Calibri" pitchFamily="34" charset="0"/>
              </a:rPr>
              <a:t>I</a:t>
            </a:r>
          </a:p>
          <a:p>
            <a:pPr algn="ctr"/>
            <a:r>
              <a:rPr lang="it-IT" dirty="0" smtClean="0">
                <a:solidFill>
                  <a:schemeClr val="bg2">
                    <a:lumMod val="50000"/>
                  </a:schemeClr>
                </a:solidFill>
                <a:latin typeface="Calibri" pitchFamily="34" charset="0"/>
              </a:rPr>
              <a:t>B</a:t>
            </a:r>
          </a:p>
          <a:p>
            <a:pPr algn="ctr"/>
            <a:r>
              <a:rPr lang="it-IT" dirty="0" smtClean="0">
                <a:solidFill>
                  <a:schemeClr val="bg2">
                    <a:lumMod val="50000"/>
                  </a:schemeClr>
                </a:solidFill>
                <a:latin typeface="Calibri" pitchFamily="34" charset="0"/>
              </a:rPr>
              <a:t>R</a:t>
            </a:r>
          </a:p>
          <a:p>
            <a:pPr algn="ctr"/>
            <a:r>
              <a:rPr lang="it-IT" dirty="0" smtClean="0">
                <a:solidFill>
                  <a:schemeClr val="bg2">
                    <a:lumMod val="50000"/>
                  </a:schemeClr>
                </a:solidFill>
                <a:latin typeface="Calibri" pitchFamily="34" charset="0"/>
              </a:rPr>
              <a:t>O</a:t>
            </a:r>
          </a:p>
          <a:p>
            <a:pPr algn="ctr"/>
            <a:r>
              <a:rPr lang="it-IT" dirty="0" smtClean="0">
                <a:solidFill>
                  <a:schemeClr val="bg2">
                    <a:lumMod val="50000"/>
                  </a:schemeClr>
                </a:solidFill>
                <a:latin typeface="Calibri" pitchFamily="34" charset="0"/>
              </a:rPr>
              <a:t> </a:t>
            </a:r>
          </a:p>
          <a:p>
            <a:pPr algn="ctr"/>
            <a:r>
              <a:rPr lang="it-IT" dirty="0" smtClean="0">
                <a:solidFill>
                  <a:schemeClr val="bg2">
                    <a:lumMod val="50000"/>
                  </a:schemeClr>
                </a:solidFill>
                <a:latin typeface="Calibri" pitchFamily="34" charset="0"/>
              </a:rPr>
              <a:t>F</a:t>
            </a:r>
          </a:p>
          <a:p>
            <a:pPr algn="ctr"/>
            <a:r>
              <a:rPr lang="it-IT" dirty="0" smtClean="0">
                <a:solidFill>
                  <a:schemeClr val="bg2">
                    <a:lumMod val="50000"/>
                  </a:schemeClr>
                </a:solidFill>
                <a:latin typeface="Calibri" pitchFamily="34" charset="0"/>
              </a:rPr>
              <a:t>I</a:t>
            </a:r>
          </a:p>
          <a:p>
            <a:pPr algn="ctr"/>
            <a:r>
              <a:rPr lang="it-IT" dirty="0" smtClean="0">
                <a:solidFill>
                  <a:schemeClr val="bg2">
                    <a:lumMod val="50000"/>
                  </a:schemeClr>
                </a:solidFill>
                <a:latin typeface="Calibri" pitchFamily="34" charset="0"/>
              </a:rPr>
              <a:t>R</a:t>
            </a:r>
          </a:p>
          <a:p>
            <a:pPr algn="ctr"/>
            <a:r>
              <a:rPr lang="it-IT" dirty="0" smtClean="0">
                <a:solidFill>
                  <a:schemeClr val="bg2">
                    <a:lumMod val="50000"/>
                  </a:schemeClr>
                </a:solidFill>
                <a:latin typeface="Calibri" pitchFamily="34" charset="0"/>
              </a:rPr>
              <a:t>M</a:t>
            </a:r>
          </a:p>
          <a:p>
            <a:pPr algn="ctr"/>
            <a:r>
              <a:rPr lang="it-IT" dirty="0" smtClean="0">
                <a:solidFill>
                  <a:schemeClr val="bg2">
                    <a:lumMod val="50000"/>
                  </a:schemeClr>
                </a:solidFill>
                <a:latin typeface="Calibri" pitchFamily="34" charset="0"/>
              </a:rPr>
              <a:t>A</a:t>
            </a:r>
          </a:p>
          <a:p>
            <a:pPr algn="ctr"/>
            <a:endParaRPr lang="it-IT" dirty="0">
              <a:solidFill>
                <a:schemeClr val="bg1"/>
              </a:solidFill>
              <a:latin typeface="Calibri" pitchFamily="34" charset="0"/>
            </a:endParaRPr>
          </a:p>
        </p:txBody>
      </p:sp>
      <p:sp>
        <p:nvSpPr>
          <p:cNvPr id="7" name="Disco magnetico 6"/>
          <p:cNvSpPr/>
          <p:nvPr/>
        </p:nvSpPr>
        <p:spPr>
          <a:xfrm>
            <a:off x="3779912" y="1844824"/>
            <a:ext cx="1440160" cy="4104456"/>
          </a:xfrm>
          <a:prstGeom prst="flowChartMagneticDisk">
            <a:avLst/>
          </a:prstGeom>
          <a:solidFill>
            <a:srgbClr val="92D050"/>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bg2">
                    <a:lumMod val="50000"/>
                  </a:schemeClr>
                </a:solidFill>
                <a:latin typeface="Calibri" pitchFamily="34" charset="0"/>
              </a:rPr>
              <a:t>Protocolla in automatico i documenti firmati, li archivia digitalmente, li pubblica sul sito</a:t>
            </a:r>
            <a:endParaRPr lang="it-IT" dirty="0">
              <a:solidFill>
                <a:schemeClr val="bg2">
                  <a:lumMod val="50000"/>
                </a:schemeClr>
              </a:solidFill>
              <a:latin typeface="Calibri" pitchFamily="34" charset="0"/>
            </a:endParaRPr>
          </a:p>
        </p:txBody>
      </p:sp>
      <p:sp>
        <p:nvSpPr>
          <p:cNvPr id="8" name="Elaborazione 7"/>
          <p:cNvSpPr/>
          <p:nvPr/>
        </p:nvSpPr>
        <p:spPr>
          <a:xfrm>
            <a:off x="5292080" y="1988840"/>
            <a:ext cx="864096" cy="4032448"/>
          </a:xfrm>
          <a:prstGeom prst="flowChartProcess">
            <a:avLst/>
          </a:prstGeom>
          <a:solidFill>
            <a:srgbClr val="92D050"/>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bg2">
                    <a:lumMod val="50000"/>
                  </a:schemeClr>
                </a:solidFill>
                <a:latin typeface="Calibri" pitchFamily="34" charset="0"/>
              </a:rPr>
              <a:t>A</a:t>
            </a:r>
          </a:p>
          <a:p>
            <a:pPr algn="ctr"/>
            <a:r>
              <a:rPr lang="it-IT" sz="1400" dirty="0" smtClean="0">
                <a:solidFill>
                  <a:schemeClr val="bg2">
                    <a:lumMod val="50000"/>
                  </a:schemeClr>
                </a:solidFill>
                <a:latin typeface="Calibri" pitchFamily="34" charset="0"/>
              </a:rPr>
              <a:t>R</a:t>
            </a:r>
          </a:p>
          <a:p>
            <a:pPr algn="ctr"/>
            <a:r>
              <a:rPr lang="it-IT" sz="1400" dirty="0" smtClean="0">
                <a:solidFill>
                  <a:schemeClr val="bg2">
                    <a:lumMod val="50000"/>
                  </a:schemeClr>
                </a:solidFill>
                <a:latin typeface="Calibri" pitchFamily="34" charset="0"/>
              </a:rPr>
              <a:t>C</a:t>
            </a:r>
          </a:p>
          <a:p>
            <a:pPr algn="ctr"/>
            <a:r>
              <a:rPr lang="it-IT" sz="1400" dirty="0" smtClean="0">
                <a:solidFill>
                  <a:schemeClr val="bg2">
                    <a:lumMod val="50000"/>
                  </a:schemeClr>
                </a:solidFill>
                <a:latin typeface="Calibri" pitchFamily="34" charset="0"/>
              </a:rPr>
              <a:t>H</a:t>
            </a:r>
          </a:p>
          <a:p>
            <a:pPr algn="ctr"/>
            <a:r>
              <a:rPr lang="it-IT" sz="1400" dirty="0" smtClean="0">
                <a:solidFill>
                  <a:schemeClr val="bg2">
                    <a:lumMod val="50000"/>
                  </a:schemeClr>
                </a:solidFill>
                <a:latin typeface="Calibri" pitchFamily="34" charset="0"/>
              </a:rPr>
              <a:t>I</a:t>
            </a:r>
          </a:p>
          <a:p>
            <a:pPr algn="ctr"/>
            <a:r>
              <a:rPr lang="it-IT" sz="1400" dirty="0" smtClean="0">
                <a:solidFill>
                  <a:schemeClr val="bg2">
                    <a:lumMod val="50000"/>
                  </a:schemeClr>
                </a:solidFill>
                <a:latin typeface="Calibri" pitchFamily="34" charset="0"/>
              </a:rPr>
              <a:t>V</a:t>
            </a:r>
          </a:p>
          <a:p>
            <a:pPr algn="ctr"/>
            <a:r>
              <a:rPr lang="it-IT" sz="1400" dirty="0" smtClean="0">
                <a:solidFill>
                  <a:schemeClr val="bg2">
                    <a:lumMod val="50000"/>
                  </a:schemeClr>
                </a:solidFill>
                <a:latin typeface="Calibri" pitchFamily="34" charset="0"/>
              </a:rPr>
              <a:t>I</a:t>
            </a:r>
          </a:p>
          <a:p>
            <a:pPr algn="ctr"/>
            <a:r>
              <a:rPr lang="it-IT" sz="1400" dirty="0" smtClean="0">
                <a:solidFill>
                  <a:schemeClr val="bg2">
                    <a:lumMod val="50000"/>
                  </a:schemeClr>
                </a:solidFill>
                <a:latin typeface="Calibri" pitchFamily="34" charset="0"/>
              </a:rPr>
              <a:t>O</a:t>
            </a:r>
          </a:p>
          <a:p>
            <a:pPr algn="ctr"/>
            <a:endParaRPr lang="it-IT" sz="1400" dirty="0" smtClean="0">
              <a:solidFill>
                <a:schemeClr val="bg2">
                  <a:lumMod val="50000"/>
                </a:schemeClr>
              </a:solidFill>
              <a:latin typeface="Calibri" pitchFamily="34" charset="0"/>
            </a:endParaRPr>
          </a:p>
          <a:p>
            <a:pPr algn="ctr"/>
            <a:r>
              <a:rPr lang="it-IT" sz="1400" dirty="0" smtClean="0">
                <a:solidFill>
                  <a:schemeClr val="bg2">
                    <a:lumMod val="50000"/>
                  </a:schemeClr>
                </a:solidFill>
                <a:latin typeface="Calibri" pitchFamily="34" charset="0"/>
              </a:rPr>
              <a:t> D</a:t>
            </a:r>
          </a:p>
          <a:p>
            <a:pPr algn="ctr"/>
            <a:r>
              <a:rPr lang="it-IT" sz="1400" dirty="0" smtClean="0">
                <a:solidFill>
                  <a:schemeClr val="bg2">
                    <a:lumMod val="50000"/>
                  </a:schemeClr>
                </a:solidFill>
                <a:latin typeface="Calibri" pitchFamily="34" charset="0"/>
              </a:rPr>
              <a:t>I</a:t>
            </a:r>
          </a:p>
          <a:p>
            <a:pPr algn="ctr"/>
            <a:r>
              <a:rPr lang="it-IT" sz="1400" dirty="0" smtClean="0">
                <a:solidFill>
                  <a:schemeClr val="bg2">
                    <a:lumMod val="50000"/>
                  </a:schemeClr>
                </a:solidFill>
                <a:latin typeface="Calibri" pitchFamily="34" charset="0"/>
              </a:rPr>
              <a:t>G</a:t>
            </a:r>
          </a:p>
          <a:p>
            <a:pPr algn="ctr"/>
            <a:r>
              <a:rPr lang="it-IT" sz="1400" dirty="0" smtClean="0">
                <a:solidFill>
                  <a:schemeClr val="bg2">
                    <a:lumMod val="50000"/>
                  </a:schemeClr>
                </a:solidFill>
                <a:latin typeface="Calibri" pitchFamily="34" charset="0"/>
              </a:rPr>
              <a:t>I</a:t>
            </a:r>
          </a:p>
          <a:p>
            <a:pPr algn="ctr"/>
            <a:r>
              <a:rPr lang="it-IT" sz="1400" dirty="0" smtClean="0">
                <a:solidFill>
                  <a:schemeClr val="bg2">
                    <a:lumMod val="50000"/>
                  </a:schemeClr>
                </a:solidFill>
                <a:latin typeface="Calibri" pitchFamily="34" charset="0"/>
              </a:rPr>
              <a:t>T</a:t>
            </a:r>
          </a:p>
          <a:p>
            <a:pPr algn="ctr"/>
            <a:r>
              <a:rPr lang="it-IT" sz="1400" dirty="0" smtClean="0">
                <a:solidFill>
                  <a:schemeClr val="bg2">
                    <a:lumMod val="50000"/>
                  </a:schemeClr>
                </a:solidFill>
                <a:latin typeface="Calibri" pitchFamily="34" charset="0"/>
              </a:rPr>
              <a:t>A</a:t>
            </a:r>
          </a:p>
          <a:p>
            <a:pPr algn="ctr"/>
            <a:r>
              <a:rPr lang="it-IT" sz="1400" dirty="0" smtClean="0">
                <a:solidFill>
                  <a:schemeClr val="bg2">
                    <a:lumMod val="50000"/>
                  </a:schemeClr>
                </a:solidFill>
                <a:latin typeface="Calibri" pitchFamily="34" charset="0"/>
              </a:rPr>
              <a:t>L</a:t>
            </a:r>
          </a:p>
          <a:p>
            <a:pPr algn="ctr"/>
            <a:r>
              <a:rPr lang="it-IT" sz="1400" dirty="0" smtClean="0">
                <a:solidFill>
                  <a:schemeClr val="bg2">
                    <a:lumMod val="50000"/>
                  </a:schemeClr>
                </a:solidFill>
                <a:latin typeface="Calibri" pitchFamily="34" charset="0"/>
              </a:rPr>
              <a:t>E</a:t>
            </a:r>
          </a:p>
          <a:p>
            <a:pPr algn="ctr"/>
            <a:endParaRPr lang="it-IT" sz="1400" dirty="0">
              <a:solidFill>
                <a:schemeClr val="bg1"/>
              </a:solidFill>
              <a:latin typeface="Calibri" pitchFamily="34" charset="0"/>
            </a:endParaRPr>
          </a:p>
        </p:txBody>
      </p:sp>
      <p:sp>
        <p:nvSpPr>
          <p:cNvPr id="9" name="Elaborazione 8"/>
          <p:cNvSpPr/>
          <p:nvPr/>
        </p:nvSpPr>
        <p:spPr>
          <a:xfrm>
            <a:off x="6228184" y="1988840"/>
            <a:ext cx="720080" cy="4320480"/>
          </a:xfrm>
          <a:prstGeom prst="flowChartProcess">
            <a:avLst/>
          </a:prstGeom>
          <a:solidFill>
            <a:srgbClr val="92D050"/>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bg2">
                    <a:lumMod val="50000"/>
                  </a:schemeClr>
                </a:solidFill>
                <a:latin typeface="Calibri" pitchFamily="34" charset="0"/>
              </a:rPr>
              <a:t>C</a:t>
            </a:r>
          </a:p>
          <a:p>
            <a:pPr algn="ctr"/>
            <a:r>
              <a:rPr lang="it-IT" sz="1400" dirty="0" smtClean="0">
                <a:solidFill>
                  <a:schemeClr val="bg2">
                    <a:lumMod val="50000"/>
                  </a:schemeClr>
                </a:solidFill>
                <a:latin typeface="Calibri" pitchFamily="34" charset="0"/>
              </a:rPr>
              <a:t>O</a:t>
            </a:r>
          </a:p>
          <a:p>
            <a:pPr algn="ctr"/>
            <a:r>
              <a:rPr lang="it-IT" sz="1400" dirty="0" smtClean="0">
                <a:solidFill>
                  <a:schemeClr val="bg2">
                    <a:lumMod val="50000"/>
                  </a:schemeClr>
                </a:solidFill>
                <a:latin typeface="Calibri" pitchFamily="34" charset="0"/>
              </a:rPr>
              <a:t>N</a:t>
            </a:r>
          </a:p>
          <a:p>
            <a:pPr algn="ctr"/>
            <a:r>
              <a:rPr lang="it-IT" sz="1400" dirty="0" smtClean="0">
                <a:solidFill>
                  <a:schemeClr val="bg2">
                    <a:lumMod val="50000"/>
                  </a:schemeClr>
                </a:solidFill>
                <a:latin typeface="Calibri" pitchFamily="34" charset="0"/>
              </a:rPr>
              <a:t>S</a:t>
            </a:r>
          </a:p>
          <a:p>
            <a:pPr algn="ctr"/>
            <a:r>
              <a:rPr lang="it-IT" sz="1400" dirty="0" smtClean="0">
                <a:solidFill>
                  <a:schemeClr val="bg2">
                    <a:lumMod val="50000"/>
                  </a:schemeClr>
                </a:solidFill>
                <a:latin typeface="Calibri" pitchFamily="34" charset="0"/>
              </a:rPr>
              <a:t>E</a:t>
            </a:r>
          </a:p>
          <a:p>
            <a:pPr algn="ctr"/>
            <a:r>
              <a:rPr lang="it-IT" sz="1400" dirty="0" smtClean="0">
                <a:solidFill>
                  <a:schemeClr val="bg2">
                    <a:lumMod val="50000"/>
                  </a:schemeClr>
                </a:solidFill>
                <a:latin typeface="Calibri" pitchFamily="34" charset="0"/>
              </a:rPr>
              <a:t>R</a:t>
            </a:r>
          </a:p>
          <a:p>
            <a:pPr algn="ctr"/>
            <a:r>
              <a:rPr lang="it-IT" sz="1400" dirty="0" smtClean="0">
                <a:solidFill>
                  <a:schemeClr val="bg2">
                    <a:lumMod val="50000"/>
                  </a:schemeClr>
                </a:solidFill>
                <a:latin typeface="Calibri" pitchFamily="34" charset="0"/>
              </a:rPr>
              <a:t>V</a:t>
            </a:r>
          </a:p>
          <a:p>
            <a:pPr algn="ctr"/>
            <a:r>
              <a:rPr lang="it-IT" sz="1400" dirty="0" smtClean="0">
                <a:solidFill>
                  <a:schemeClr val="bg2">
                    <a:lumMod val="50000"/>
                  </a:schemeClr>
                </a:solidFill>
                <a:latin typeface="Calibri" pitchFamily="34" charset="0"/>
              </a:rPr>
              <a:t>A</a:t>
            </a:r>
          </a:p>
          <a:p>
            <a:pPr algn="ctr"/>
            <a:r>
              <a:rPr lang="it-IT" sz="1400" dirty="0" smtClean="0">
                <a:solidFill>
                  <a:schemeClr val="bg2">
                    <a:lumMod val="50000"/>
                  </a:schemeClr>
                </a:solidFill>
                <a:latin typeface="Calibri" pitchFamily="34" charset="0"/>
              </a:rPr>
              <a:t>Z</a:t>
            </a:r>
          </a:p>
          <a:p>
            <a:pPr algn="ctr"/>
            <a:r>
              <a:rPr lang="it-IT" sz="1400" dirty="0" smtClean="0">
                <a:solidFill>
                  <a:schemeClr val="bg2">
                    <a:lumMod val="50000"/>
                  </a:schemeClr>
                </a:solidFill>
                <a:latin typeface="Calibri" pitchFamily="34" charset="0"/>
              </a:rPr>
              <a:t>I</a:t>
            </a:r>
          </a:p>
          <a:p>
            <a:pPr algn="ctr"/>
            <a:r>
              <a:rPr lang="it-IT" sz="1400" dirty="0" smtClean="0">
                <a:solidFill>
                  <a:schemeClr val="bg2">
                    <a:lumMod val="50000"/>
                  </a:schemeClr>
                </a:solidFill>
                <a:latin typeface="Calibri" pitchFamily="34" charset="0"/>
              </a:rPr>
              <a:t>O</a:t>
            </a:r>
          </a:p>
          <a:p>
            <a:pPr algn="ctr"/>
            <a:r>
              <a:rPr lang="it-IT" sz="1400" dirty="0" smtClean="0">
                <a:solidFill>
                  <a:schemeClr val="bg2">
                    <a:lumMod val="50000"/>
                  </a:schemeClr>
                </a:solidFill>
                <a:latin typeface="Calibri" pitchFamily="34" charset="0"/>
              </a:rPr>
              <a:t>N</a:t>
            </a:r>
          </a:p>
          <a:p>
            <a:pPr algn="ctr"/>
            <a:r>
              <a:rPr lang="it-IT" sz="1400" dirty="0" smtClean="0">
                <a:solidFill>
                  <a:schemeClr val="bg2">
                    <a:lumMod val="50000"/>
                  </a:schemeClr>
                </a:solidFill>
                <a:latin typeface="Calibri" pitchFamily="34" charset="0"/>
              </a:rPr>
              <a:t>E</a:t>
            </a:r>
          </a:p>
          <a:p>
            <a:pPr algn="ctr"/>
            <a:endParaRPr lang="it-IT" sz="1400" dirty="0" smtClean="0">
              <a:solidFill>
                <a:schemeClr val="bg2">
                  <a:lumMod val="50000"/>
                </a:schemeClr>
              </a:solidFill>
              <a:latin typeface="Calibri" pitchFamily="34" charset="0"/>
            </a:endParaRPr>
          </a:p>
          <a:p>
            <a:pPr algn="ctr"/>
            <a:r>
              <a:rPr lang="it-IT" sz="1400" dirty="0" smtClean="0">
                <a:solidFill>
                  <a:schemeClr val="bg2">
                    <a:lumMod val="50000"/>
                  </a:schemeClr>
                </a:solidFill>
                <a:latin typeface="Calibri" pitchFamily="34" charset="0"/>
              </a:rPr>
              <a:t>S</a:t>
            </a:r>
          </a:p>
          <a:p>
            <a:pPr algn="ctr"/>
            <a:r>
              <a:rPr lang="it-IT" sz="1400" dirty="0" smtClean="0">
                <a:solidFill>
                  <a:schemeClr val="bg2">
                    <a:lumMod val="50000"/>
                  </a:schemeClr>
                </a:solidFill>
                <a:latin typeface="Calibri" pitchFamily="34" charset="0"/>
              </a:rPr>
              <a:t>O</a:t>
            </a:r>
          </a:p>
          <a:p>
            <a:pPr algn="ctr"/>
            <a:r>
              <a:rPr lang="it-IT" sz="1400" dirty="0" smtClean="0">
                <a:solidFill>
                  <a:schemeClr val="bg2">
                    <a:lumMod val="50000"/>
                  </a:schemeClr>
                </a:solidFill>
                <a:latin typeface="Calibri" pitchFamily="34" charset="0"/>
              </a:rPr>
              <a:t>S</a:t>
            </a:r>
          </a:p>
          <a:p>
            <a:pPr algn="ctr"/>
            <a:r>
              <a:rPr lang="it-IT" sz="1400" dirty="0" smtClean="0">
                <a:solidFill>
                  <a:schemeClr val="bg2">
                    <a:lumMod val="50000"/>
                  </a:schemeClr>
                </a:solidFill>
                <a:latin typeface="Calibri" pitchFamily="34" charset="0"/>
              </a:rPr>
              <a:t>T</a:t>
            </a:r>
            <a:r>
              <a:rPr lang="it-IT" sz="1400" dirty="0" smtClean="0">
                <a:solidFill>
                  <a:schemeClr val="tx1"/>
                </a:solidFill>
                <a:latin typeface="Calibri" pitchFamily="34" charset="0"/>
              </a:rPr>
              <a:t>.</a:t>
            </a:r>
          </a:p>
          <a:p>
            <a:pPr algn="ctr"/>
            <a:endParaRPr lang="it-IT" sz="1400" dirty="0" smtClean="0">
              <a:solidFill>
                <a:schemeClr val="bg1"/>
              </a:solidFill>
              <a:latin typeface="Calibri" pitchFamily="34" charset="0"/>
            </a:endParaRPr>
          </a:p>
        </p:txBody>
      </p:sp>
      <p:sp>
        <p:nvSpPr>
          <p:cNvPr id="10" name="Elaborazione 9"/>
          <p:cNvSpPr/>
          <p:nvPr/>
        </p:nvSpPr>
        <p:spPr>
          <a:xfrm>
            <a:off x="7020272" y="2276872"/>
            <a:ext cx="648072" cy="3024336"/>
          </a:xfrm>
          <a:prstGeom prst="flowChartProcess">
            <a:avLst/>
          </a:prstGeom>
          <a:solidFill>
            <a:srgbClr val="92D050"/>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bg2">
                    <a:lumMod val="50000"/>
                  </a:schemeClr>
                </a:solidFill>
                <a:latin typeface="Calibri" pitchFamily="34" charset="0"/>
              </a:rPr>
              <a:t>S</a:t>
            </a:r>
          </a:p>
          <a:p>
            <a:pPr algn="ctr"/>
            <a:r>
              <a:rPr lang="it-IT" dirty="0" smtClean="0">
                <a:solidFill>
                  <a:schemeClr val="bg2">
                    <a:lumMod val="50000"/>
                  </a:schemeClr>
                </a:solidFill>
                <a:latin typeface="Calibri" pitchFamily="34" charset="0"/>
              </a:rPr>
              <a:t>I</a:t>
            </a:r>
          </a:p>
          <a:p>
            <a:pPr algn="ctr"/>
            <a:r>
              <a:rPr lang="it-IT" dirty="0" smtClean="0">
                <a:solidFill>
                  <a:schemeClr val="bg2">
                    <a:lumMod val="50000"/>
                  </a:schemeClr>
                </a:solidFill>
                <a:latin typeface="Calibri" pitchFamily="34" charset="0"/>
              </a:rPr>
              <a:t>T</a:t>
            </a:r>
          </a:p>
          <a:p>
            <a:pPr algn="ctr"/>
            <a:r>
              <a:rPr lang="it-IT" dirty="0" smtClean="0">
                <a:solidFill>
                  <a:schemeClr val="bg2">
                    <a:lumMod val="50000"/>
                  </a:schemeClr>
                </a:solidFill>
                <a:latin typeface="Calibri" pitchFamily="34" charset="0"/>
              </a:rPr>
              <a:t>o</a:t>
            </a:r>
            <a:endParaRPr lang="it-IT" dirty="0">
              <a:solidFill>
                <a:schemeClr val="bg2">
                  <a:lumMod val="50000"/>
                </a:schemeClr>
              </a:solidFill>
              <a:latin typeface="Calibri" pitchFamily="34" charset="0"/>
            </a:endParaRPr>
          </a:p>
        </p:txBody>
      </p:sp>
      <p:sp>
        <p:nvSpPr>
          <p:cNvPr id="11" name="Segnaposto piè di pagina 10"/>
          <p:cNvSpPr>
            <a:spLocks noGrp="1"/>
          </p:cNvSpPr>
          <p:nvPr>
            <p:ph type="ftr" sz="quarter" idx="11"/>
          </p:nvPr>
        </p:nvSpPr>
        <p:spPr/>
        <p:txBody>
          <a:bodyPr/>
          <a:lstStyle/>
          <a:p>
            <a:r>
              <a:rPr lang="it-IT" smtClean="0"/>
              <a:t>a cura dott. Maria Rosaria Tosiani</a:t>
            </a:r>
            <a:endParaRPr lang="it-IT"/>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2051720" y="2924944"/>
            <a:ext cx="6840562" cy="2800767"/>
          </a:xfrm>
          <a:prstGeom prst="rect">
            <a:avLst/>
          </a:prstGeom>
          <a:solidFill>
            <a:srgbClr val="EBE1E1"/>
          </a:solidFill>
          <a:ln w="9525">
            <a:solidFill>
              <a:srgbClr val="BA302E"/>
            </a:solidFill>
            <a:miter lim="800000"/>
            <a:headEnd/>
            <a:tailEnd/>
          </a:ln>
          <a:effectLst/>
        </p:spPr>
        <p:txBody>
          <a:bodyPr wrap="square">
            <a:spAutoFit/>
          </a:bodyPr>
          <a:lstStyle/>
          <a:p>
            <a:endParaRPr lang="it-IT" b="1" i="1" dirty="0">
              <a:solidFill>
                <a:srgbClr val="CC0000"/>
              </a:solidFill>
              <a:latin typeface="Trebuchet MS" pitchFamily="34" charset="0"/>
            </a:endParaRPr>
          </a:p>
          <a:p>
            <a:endParaRPr lang="it-IT" b="1" i="1" dirty="0">
              <a:solidFill>
                <a:srgbClr val="CC0000"/>
              </a:solidFill>
              <a:latin typeface="Trebuchet MS" pitchFamily="34" charset="0"/>
            </a:endParaRPr>
          </a:p>
          <a:p>
            <a:pPr algn="r"/>
            <a:r>
              <a:rPr lang="it-IT" sz="2800" dirty="0">
                <a:solidFill>
                  <a:srgbClr val="A50021"/>
                </a:solidFill>
                <a:latin typeface="Trebuchet MS" pitchFamily="34" charset="0"/>
              </a:rPr>
              <a:t>LA </a:t>
            </a:r>
            <a:r>
              <a:rPr lang="it-IT" sz="2800" dirty="0" smtClean="0">
                <a:solidFill>
                  <a:srgbClr val="A50021"/>
                </a:solidFill>
                <a:latin typeface="Trebuchet MS" pitchFamily="34" charset="0"/>
              </a:rPr>
              <a:t>TRASPARENZA NELLE </a:t>
            </a:r>
            <a:r>
              <a:rPr lang="it-IT" sz="2800" dirty="0" err="1" smtClean="0">
                <a:solidFill>
                  <a:srgbClr val="A50021"/>
                </a:solidFill>
                <a:latin typeface="Trebuchet MS" pitchFamily="34" charset="0"/>
              </a:rPr>
              <a:t>II.SS</a:t>
            </a:r>
            <a:r>
              <a:rPr lang="it-IT" sz="2800" dirty="0" smtClean="0">
                <a:solidFill>
                  <a:srgbClr val="A50021"/>
                </a:solidFill>
                <a:latin typeface="Trebuchet MS" pitchFamily="34" charset="0"/>
              </a:rPr>
              <a:t>. </a:t>
            </a:r>
            <a:endParaRPr lang="it-IT" sz="2800" dirty="0">
              <a:solidFill>
                <a:srgbClr val="A50021"/>
              </a:solidFill>
              <a:latin typeface="Trebuchet MS" pitchFamily="34" charset="0"/>
            </a:endParaRPr>
          </a:p>
          <a:p>
            <a:pPr algn="r"/>
            <a:r>
              <a:rPr lang="it-IT" sz="2800" b="1" dirty="0">
                <a:solidFill>
                  <a:srgbClr val="A50021"/>
                </a:solidFill>
                <a:latin typeface="Trebuchet MS" pitchFamily="34" charset="0"/>
              </a:rPr>
              <a:t>Adempimento, responsabilità, opportunità</a:t>
            </a:r>
            <a:endParaRPr lang="it-IT" sz="2800" b="1" dirty="0">
              <a:latin typeface="Trebuchet MS" pitchFamily="34" charset="0"/>
            </a:endParaRPr>
          </a:p>
          <a:p>
            <a:pPr algn="r"/>
            <a:endParaRPr lang="it-IT" sz="2800" dirty="0">
              <a:solidFill>
                <a:schemeClr val="tx2"/>
              </a:solidFill>
              <a:latin typeface="Trebuchet MS" pitchFamily="34" charset="0"/>
            </a:endParaRPr>
          </a:p>
          <a:p>
            <a:pPr algn="r"/>
            <a:endParaRPr lang="it-IT" sz="2800" dirty="0">
              <a:solidFill>
                <a:schemeClr val="tx2"/>
              </a:solidFill>
              <a:latin typeface="Trebuchet MS" pitchFamily="34" charset="0"/>
            </a:endParaRPr>
          </a:p>
        </p:txBody>
      </p:sp>
      <p:pic>
        <p:nvPicPr>
          <p:cNvPr id="1026" name="Picture 2" descr="C:\Users\tosiani\AppData\Local\Microsoft\Windows\Temporary Internet Files\Content.IE5\FSIFSH5D\trasparenza[1].jpg"/>
          <p:cNvPicPr>
            <a:picLocks noChangeAspect="1" noChangeArrowheads="1"/>
          </p:cNvPicPr>
          <p:nvPr/>
        </p:nvPicPr>
        <p:blipFill>
          <a:blip r:embed="rId3" cstate="print"/>
          <a:srcRect/>
          <a:stretch>
            <a:fillRect/>
          </a:stretch>
        </p:blipFill>
        <p:spPr bwMode="auto">
          <a:xfrm>
            <a:off x="1331640" y="404664"/>
            <a:ext cx="3068960" cy="1150860"/>
          </a:xfrm>
          <a:prstGeom prst="rect">
            <a:avLst/>
          </a:prstGeom>
          <a:noFill/>
        </p:spPr>
      </p:pic>
      <p:pic>
        <p:nvPicPr>
          <p:cNvPr id="1027" name="Picture 3" descr="C:\Users\tosiani\AppData\Local\Microsoft\Windows\Temporary Internet Files\Content.IE5\VEN3SFEU\operazioneTrasparenza[1].jpg"/>
          <p:cNvPicPr>
            <a:picLocks noChangeAspect="1" noChangeArrowheads="1"/>
          </p:cNvPicPr>
          <p:nvPr/>
        </p:nvPicPr>
        <p:blipFill>
          <a:blip r:embed="rId4" cstate="print"/>
          <a:srcRect/>
          <a:stretch>
            <a:fillRect/>
          </a:stretch>
        </p:blipFill>
        <p:spPr bwMode="auto">
          <a:xfrm>
            <a:off x="5940152" y="260648"/>
            <a:ext cx="2771800" cy="2078850"/>
          </a:xfrm>
          <a:prstGeom prst="rect">
            <a:avLst/>
          </a:prstGeom>
          <a:noFill/>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1412875"/>
          </a:xfrm>
          <a:prstGeom prst="rect">
            <a:avLst/>
          </a:prstGeom>
          <a:solidFill>
            <a:srgbClr val="EBE1E1"/>
          </a:solidFill>
          <a:ln w="9525">
            <a:solidFill>
              <a:srgbClr val="BA302E"/>
            </a:solidFill>
            <a:miter lim="800000"/>
            <a:headEnd/>
            <a:tailEnd/>
          </a:ln>
          <a:effectLst/>
        </p:spPr>
        <p:txBody>
          <a:bodyPr wrap="none" anchor="ctr"/>
          <a:lstStyle/>
          <a:p>
            <a:pPr marL="342900" indent="-342900" algn="ctr"/>
            <a:r>
              <a:rPr lang="it-IT" sz="3600" dirty="0" smtClean="0">
                <a:solidFill>
                  <a:srgbClr val="A50021"/>
                </a:solidFill>
                <a:latin typeface="Trebuchet MS" pitchFamily="34" charset="0"/>
              </a:rPr>
              <a:t>LA NORMATIVA </a:t>
            </a:r>
            <a:r>
              <a:rPr lang="it-IT" sz="3600" dirty="0" err="1" smtClean="0">
                <a:solidFill>
                  <a:srgbClr val="A50021"/>
                </a:solidFill>
                <a:latin typeface="Trebuchet MS" pitchFamily="34" charset="0"/>
              </a:rPr>
              <a:t>DI</a:t>
            </a:r>
            <a:r>
              <a:rPr lang="it-IT" sz="3600" dirty="0" smtClean="0">
                <a:solidFill>
                  <a:srgbClr val="A50021"/>
                </a:solidFill>
                <a:latin typeface="Trebuchet MS" pitchFamily="34" charset="0"/>
              </a:rPr>
              <a:t> RIFERIMENTO</a:t>
            </a:r>
            <a:endParaRPr lang="it-IT" sz="3600" dirty="0">
              <a:solidFill>
                <a:srgbClr val="A50021"/>
              </a:solidFill>
              <a:latin typeface="Trebuchet MS" pitchFamily="34" charset="0"/>
            </a:endParaRPr>
          </a:p>
        </p:txBody>
      </p:sp>
      <p:sp>
        <p:nvSpPr>
          <p:cNvPr id="6148" name="Rectangle 4"/>
          <p:cNvSpPr>
            <a:spLocks noChangeArrowheads="1"/>
          </p:cNvSpPr>
          <p:nvPr/>
        </p:nvSpPr>
        <p:spPr bwMode="auto">
          <a:xfrm>
            <a:off x="971599" y="1556792"/>
            <a:ext cx="7777113" cy="4524921"/>
          </a:xfrm>
          <a:prstGeom prst="rect">
            <a:avLst/>
          </a:prstGeom>
          <a:noFill/>
          <a:ln w="9525" algn="ctr">
            <a:noFill/>
            <a:miter lim="800000"/>
            <a:headEnd/>
            <a:tailEnd/>
          </a:ln>
          <a:effectLst/>
        </p:spPr>
        <p:txBody>
          <a:bodyPr wrap="square">
            <a:spAutoFit/>
          </a:bodyPr>
          <a:lstStyle/>
          <a:p>
            <a:r>
              <a:rPr lang="it-IT" sz="3200" b="1" i="1" dirty="0"/>
              <a:t>Art. 1 </a:t>
            </a:r>
            <a:r>
              <a:rPr lang="it-IT" sz="3200" b="1" i="1" dirty="0" err="1"/>
              <a:t>D.Lgs</a:t>
            </a:r>
            <a:r>
              <a:rPr lang="it-IT" sz="3200" b="1" i="1" dirty="0"/>
              <a:t> Riordino n. 33 del 14/3/2013</a:t>
            </a:r>
          </a:p>
          <a:p>
            <a:r>
              <a:rPr lang="it-IT" sz="3200" b="1" i="1" dirty="0"/>
              <a:t>Principio generale di trasparenza</a:t>
            </a:r>
          </a:p>
          <a:p>
            <a:r>
              <a:rPr lang="it-IT" sz="3200" dirty="0"/>
              <a:t>1. La trasparenza è intesa come accessibilità totale delle informazioni concernenti l’organizzazione e l’attività delle pubbliche amministrazioni, allo scopo di favorire forme diffuse di controllo sul perseguimento delle funzioni istituzionali e sull’utilizzo delle risorse pubbliche.</a:t>
            </a:r>
            <a:endParaRPr lang="it-IT" sz="3200" b="1" dirty="0">
              <a:solidFill>
                <a:srgbClr val="A50021"/>
              </a:solidFill>
              <a:latin typeface="Trebuchet MS" pitchFamily="34" charset="0"/>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1412875"/>
          </a:xfrm>
          <a:prstGeom prst="rect">
            <a:avLst/>
          </a:prstGeom>
          <a:solidFill>
            <a:srgbClr val="EBE1E1"/>
          </a:solidFill>
          <a:ln w="9525">
            <a:solidFill>
              <a:srgbClr val="BA302E"/>
            </a:solidFill>
            <a:miter lim="800000"/>
            <a:headEnd/>
            <a:tailEnd/>
          </a:ln>
          <a:effectLst/>
        </p:spPr>
        <p:txBody>
          <a:bodyPr wrap="none" anchor="ctr"/>
          <a:lstStyle/>
          <a:p>
            <a:pPr marL="342900" indent="-342900" algn="ctr"/>
            <a:r>
              <a:rPr lang="it-IT" sz="3600">
                <a:solidFill>
                  <a:srgbClr val="A50021"/>
                </a:solidFill>
                <a:latin typeface="Trebuchet MS" pitchFamily="34" charset="0"/>
              </a:rPr>
              <a:t>Il D.Lgs 33 del 14/3/2013</a:t>
            </a:r>
          </a:p>
        </p:txBody>
      </p:sp>
      <p:sp>
        <p:nvSpPr>
          <p:cNvPr id="7172" name="Rectangle 4"/>
          <p:cNvSpPr>
            <a:spLocks noChangeArrowheads="1"/>
          </p:cNvSpPr>
          <p:nvPr/>
        </p:nvSpPr>
        <p:spPr bwMode="auto">
          <a:xfrm>
            <a:off x="971599" y="1484784"/>
            <a:ext cx="7777113" cy="3785652"/>
          </a:xfrm>
          <a:prstGeom prst="rect">
            <a:avLst/>
          </a:prstGeom>
          <a:noFill/>
          <a:ln w="9525" algn="ctr">
            <a:noFill/>
            <a:miter lim="800000"/>
            <a:headEnd/>
            <a:tailEnd/>
          </a:ln>
          <a:effectLst/>
        </p:spPr>
        <p:txBody>
          <a:bodyPr wrap="square">
            <a:spAutoFit/>
          </a:bodyPr>
          <a:lstStyle/>
          <a:p>
            <a:r>
              <a:rPr lang="it-IT" sz="2000" dirty="0"/>
              <a:t>Nella Gazzetta Ufficiale di venerdì 5 aprile 2013 è stato pubblicato il Decreto Legislativo attuativo della legge n. 190/2012 già approvato nella seduta del Consiglio dei Ministri n.69 del 15 febbraio 2013 con la enunciazione di un nuovo (e dirompente) principio generale dell'accessibilità immediata agli atti della pubblica amministrazione a semplice richiesta del cittadino. </a:t>
            </a:r>
          </a:p>
          <a:p>
            <a:r>
              <a:rPr lang="it-IT" sz="2000" dirty="0"/>
              <a:t>Il nuovo </a:t>
            </a:r>
            <a:r>
              <a:rPr lang="it-IT" sz="2000" b="1" dirty="0"/>
              <a:t>diritto</a:t>
            </a:r>
            <a:r>
              <a:rPr lang="it-IT" sz="2000" dirty="0"/>
              <a:t> </a:t>
            </a:r>
            <a:r>
              <a:rPr lang="it-IT" sz="2000" b="1" dirty="0"/>
              <a:t>di accesso</a:t>
            </a:r>
            <a:r>
              <a:rPr lang="it-IT" sz="2000" dirty="0"/>
              <a:t> </a:t>
            </a:r>
            <a:r>
              <a:rPr lang="it-IT" sz="2000" b="1" dirty="0"/>
              <a:t>civico</a:t>
            </a:r>
            <a:r>
              <a:rPr lang="it-IT" sz="2000" dirty="0"/>
              <a:t> riconosce a chiunque il diritto di richiedere, al responsabile della pubblica amministrazione obbligata alla trasparenza, documenti, informazioni o dati nei casi in cui la pubblicazione non sia stata fatta. Il responsabile per la trasparenza deve essere indicato nel “Programma triennale per la trasparenza e l’integrità”, </a:t>
            </a:r>
            <a:r>
              <a:rPr lang="it-IT" sz="2000" b="1" dirty="0"/>
              <a:t>definitivamente obbligatorio</a:t>
            </a:r>
            <a:endParaRPr lang="it-IT" sz="2000" b="1" dirty="0">
              <a:solidFill>
                <a:srgbClr val="A50021"/>
              </a:solidFill>
              <a:latin typeface="Trebuchet MS" pitchFamily="34" charset="0"/>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1412875"/>
          </a:xfrm>
          <a:prstGeom prst="rect">
            <a:avLst/>
          </a:prstGeom>
          <a:solidFill>
            <a:srgbClr val="EBE1E1"/>
          </a:solidFill>
          <a:ln w="9525">
            <a:solidFill>
              <a:srgbClr val="BA302E"/>
            </a:solidFill>
            <a:miter lim="800000"/>
            <a:headEnd/>
            <a:tailEnd/>
          </a:ln>
          <a:effectLst/>
        </p:spPr>
        <p:txBody>
          <a:bodyPr wrap="none" anchor="ctr"/>
          <a:lstStyle/>
          <a:p>
            <a:pPr marL="342900" indent="-342900" algn="ctr"/>
            <a:r>
              <a:rPr lang="it-IT" sz="3600">
                <a:solidFill>
                  <a:srgbClr val="A50021"/>
                </a:solidFill>
                <a:latin typeface="Trebuchet MS" pitchFamily="34" charset="0"/>
              </a:rPr>
              <a:t>CRITERI DEL DECRETO</a:t>
            </a:r>
          </a:p>
        </p:txBody>
      </p:sp>
      <p:sp>
        <p:nvSpPr>
          <p:cNvPr id="9220" name="Rectangle 4"/>
          <p:cNvSpPr>
            <a:spLocks noChangeArrowheads="1"/>
          </p:cNvSpPr>
          <p:nvPr/>
        </p:nvSpPr>
        <p:spPr bwMode="auto">
          <a:xfrm>
            <a:off x="1043607" y="1556792"/>
            <a:ext cx="7705105" cy="4031873"/>
          </a:xfrm>
          <a:prstGeom prst="rect">
            <a:avLst/>
          </a:prstGeom>
          <a:noFill/>
          <a:ln w="9525" algn="ctr">
            <a:noFill/>
            <a:miter lim="800000"/>
            <a:headEnd/>
            <a:tailEnd/>
          </a:ln>
          <a:effectLst/>
        </p:spPr>
        <p:txBody>
          <a:bodyPr wrap="square">
            <a:spAutoFit/>
          </a:bodyPr>
          <a:lstStyle/>
          <a:p>
            <a:r>
              <a:rPr lang="it-IT" sz="3200" b="1" i="1" dirty="0"/>
              <a:t>Art. 3 Pubblicità e diritto alla conoscibilità</a:t>
            </a:r>
          </a:p>
          <a:p>
            <a:r>
              <a:rPr lang="it-IT" sz="3200" dirty="0"/>
              <a:t>1. Tutti i documenti, le informazioni e i dati oggetto di pubblicazione obbligatoria ai sensi della normativa vigente sono pubblici e chiunque ha diritto di conoscerli, di fruirne gratuitamente, e di utilizzarli e riutilizzarli ai sensi dell'articolo 7.</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1412875"/>
          </a:xfrm>
          <a:prstGeom prst="rect">
            <a:avLst/>
          </a:prstGeom>
          <a:solidFill>
            <a:srgbClr val="EBE1E1"/>
          </a:solidFill>
          <a:ln w="9525">
            <a:solidFill>
              <a:srgbClr val="BA302E"/>
            </a:solidFill>
            <a:miter lim="800000"/>
            <a:headEnd/>
            <a:tailEnd/>
          </a:ln>
          <a:effectLst/>
        </p:spPr>
        <p:txBody>
          <a:bodyPr wrap="none" anchor="ctr"/>
          <a:lstStyle/>
          <a:p>
            <a:pPr marL="342900" indent="-342900" algn="ctr"/>
            <a:r>
              <a:rPr lang="it-IT" sz="3600">
                <a:solidFill>
                  <a:srgbClr val="A50021"/>
                </a:solidFill>
                <a:latin typeface="Trebuchet MS" pitchFamily="34" charset="0"/>
              </a:rPr>
              <a:t>CRITERI DEL DECRETO</a:t>
            </a:r>
          </a:p>
        </p:txBody>
      </p:sp>
      <p:sp>
        <p:nvSpPr>
          <p:cNvPr id="8196" name="Rectangle 4"/>
          <p:cNvSpPr>
            <a:spLocks noChangeArrowheads="1"/>
          </p:cNvSpPr>
          <p:nvPr/>
        </p:nvSpPr>
        <p:spPr bwMode="auto">
          <a:xfrm>
            <a:off x="971599" y="1484784"/>
            <a:ext cx="7777113" cy="52128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a:defRPr/>
            </a:pPr>
            <a:r>
              <a:rPr lang="it-IT" sz="3200" b="1" i="1" dirty="0"/>
              <a:t>Art. 5 Accesso civico</a:t>
            </a:r>
          </a:p>
          <a:p>
            <a:pPr marL="514350" indent="-514350">
              <a:buFontTx/>
              <a:buAutoNum type="arabicPeriod"/>
              <a:defRPr/>
            </a:pPr>
            <a:r>
              <a:rPr lang="it-IT" sz="2400" dirty="0"/>
              <a:t>L'obbligo previsto dalla normativa vigente in capo alle pubbliche amministrazioni di pubblicare documenti, informazioni o dati comporta il diritto di chiunque di richiedere i medesimi, nei casi in cui sia stata omessa la loro pubblicazione.</a:t>
            </a:r>
          </a:p>
          <a:p>
            <a:pPr marL="514350" indent="-514350">
              <a:buFontTx/>
              <a:buAutoNum type="arabicPeriod"/>
              <a:defRPr/>
            </a:pPr>
            <a:r>
              <a:rPr lang="it-IT" sz="2400" dirty="0"/>
              <a:t>La richiesta di accesso civico non è sottoposta ad alcuna limitazione quanto alla legittimazione soggettiva del richiedente non deve essere motivata, è gratuita e va presentata al responsabile della trasparenza dell'amministrazione obbligata alla pubblicazione di cui al comma 1, che si pronuncia sulla stessa (entro 30 gg).</a:t>
            </a:r>
          </a:p>
          <a:p>
            <a:pPr marL="514350" indent="-514350">
              <a:buFontTx/>
              <a:buAutoNum type="arabicPeriod"/>
              <a:defRPr/>
            </a:pPr>
            <a:endParaRPr lang="it-IT" sz="3200"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1412875"/>
          </a:xfrm>
          <a:prstGeom prst="rect">
            <a:avLst/>
          </a:prstGeom>
          <a:solidFill>
            <a:srgbClr val="EBE1E1"/>
          </a:solidFill>
          <a:ln w="9525">
            <a:solidFill>
              <a:srgbClr val="BA302E"/>
            </a:solidFill>
            <a:miter lim="800000"/>
            <a:headEnd/>
            <a:tailEnd/>
          </a:ln>
          <a:effectLst/>
        </p:spPr>
        <p:txBody>
          <a:bodyPr wrap="none" anchor="ctr"/>
          <a:lstStyle/>
          <a:p>
            <a:pPr marL="342900" indent="-342900" algn="ctr"/>
            <a:r>
              <a:rPr lang="it-IT" sz="3600">
                <a:solidFill>
                  <a:srgbClr val="A50021"/>
                </a:solidFill>
                <a:latin typeface="Trebuchet MS" pitchFamily="34" charset="0"/>
              </a:rPr>
              <a:t>CRITERI DEL DECRETO</a:t>
            </a:r>
          </a:p>
        </p:txBody>
      </p:sp>
      <p:sp>
        <p:nvSpPr>
          <p:cNvPr id="11268" name="Rectangle 4"/>
          <p:cNvSpPr>
            <a:spLocks noChangeArrowheads="1"/>
          </p:cNvSpPr>
          <p:nvPr/>
        </p:nvSpPr>
        <p:spPr bwMode="auto">
          <a:xfrm>
            <a:off x="1043607" y="1556792"/>
            <a:ext cx="7705105" cy="3908971"/>
          </a:xfrm>
          <a:prstGeom prst="rect">
            <a:avLst/>
          </a:prstGeom>
          <a:noFill/>
          <a:ln w="9525" algn="ctr">
            <a:noFill/>
            <a:miter lim="800000"/>
            <a:headEnd/>
            <a:tailEnd/>
          </a:ln>
          <a:effectLst/>
        </p:spPr>
        <p:txBody>
          <a:bodyPr wrap="square">
            <a:spAutoFit/>
          </a:bodyPr>
          <a:lstStyle/>
          <a:p>
            <a:r>
              <a:rPr lang="it-IT" sz="3200" b="1" i="1" dirty="0"/>
              <a:t>Art. 6 Qualità delle informazioni</a:t>
            </a:r>
          </a:p>
          <a:p>
            <a:r>
              <a:rPr lang="it-IT" sz="2400" dirty="0"/>
              <a:t>1. Le pubbliche amministrazioni garantiscono la qualità delle informazioni riportate nei siti istituzionali nel rispetto degli obblighi di pubblicazione previsti dalla legge, assicurandone l'integrità, il costante aggiornamento, la completezza, la tempestività, la semplicità di consultazione, la comprensibilità, l'omogeneità, la facile accessibilità, nonché' la conformità ai documenti originali in possesso dell'amministrazione, l'indicazione della loro provenienza e la riutilizzabilità secondo quanto previsto dall'articolo 7. </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1412875"/>
          </a:xfrm>
          <a:prstGeom prst="rect">
            <a:avLst/>
          </a:prstGeom>
          <a:solidFill>
            <a:srgbClr val="EBE1E1"/>
          </a:solidFill>
          <a:ln w="9525">
            <a:solidFill>
              <a:srgbClr val="BA302E"/>
            </a:solidFill>
            <a:miter lim="800000"/>
            <a:headEnd/>
            <a:tailEnd/>
          </a:ln>
          <a:effectLst/>
        </p:spPr>
        <p:txBody>
          <a:bodyPr wrap="none" anchor="ctr"/>
          <a:lstStyle/>
          <a:p>
            <a:pPr marL="342900" indent="-342900" algn="ctr"/>
            <a:r>
              <a:rPr lang="it-IT" sz="3600">
                <a:solidFill>
                  <a:srgbClr val="A50021"/>
                </a:solidFill>
                <a:latin typeface="Trebuchet MS" pitchFamily="34" charset="0"/>
              </a:rPr>
              <a:t>CRITERI DEL DECRETO</a:t>
            </a:r>
          </a:p>
        </p:txBody>
      </p:sp>
      <p:sp>
        <p:nvSpPr>
          <p:cNvPr id="12292" name="Rectangle 4"/>
          <p:cNvSpPr>
            <a:spLocks noChangeArrowheads="1"/>
          </p:cNvSpPr>
          <p:nvPr/>
        </p:nvSpPr>
        <p:spPr bwMode="auto">
          <a:xfrm>
            <a:off x="1043608" y="1556792"/>
            <a:ext cx="7704856" cy="2554545"/>
          </a:xfrm>
          <a:prstGeom prst="rect">
            <a:avLst/>
          </a:prstGeom>
          <a:noFill/>
          <a:ln w="9525" algn="ctr">
            <a:noFill/>
            <a:miter lim="800000"/>
            <a:headEnd/>
            <a:tailEnd/>
          </a:ln>
          <a:effectLst/>
        </p:spPr>
        <p:txBody>
          <a:bodyPr wrap="square">
            <a:spAutoFit/>
          </a:bodyPr>
          <a:lstStyle/>
          <a:p>
            <a:r>
              <a:rPr lang="it-IT" sz="3200" b="1" i="1" dirty="0"/>
              <a:t>Art. 7 Dati aperti e riutilizzo</a:t>
            </a:r>
          </a:p>
          <a:p>
            <a:r>
              <a:rPr lang="it-IT" sz="2400" dirty="0"/>
              <a:t>1. I documenti, le informazioni e i dati oggetto di pubblicazione obbligatoria ai sensi della normativa vigente, resi disponibili anche a seguito dell'accesso civico di cui all'articolo 5, sono pubblicati in formato di tipo aperto</a:t>
            </a:r>
            <a:endParaRPr lang="it-IT" sz="2400" b="1" i="1" dirty="0"/>
          </a:p>
          <a:p>
            <a:endParaRPr lang="it-IT"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609600" y="1066800"/>
            <a:ext cx="8001000" cy="533400"/>
          </a:xfrm>
          <a:prstGeom prst="rect">
            <a:avLst/>
          </a:prstGeom>
          <a:noFill/>
          <a:ln w="9525">
            <a:noFill/>
            <a:round/>
            <a:headEnd/>
            <a:tailEnd/>
          </a:ln>
        </p:spPr>
        <p:txBody>
          <a:bodyPr wrap="none" anchor="ctr"/>
          <a:lstStyle/>
          <a:p>
            <a:endParaRPr lang="it-IT"/>
          </a:p>
        </p:txBody>
      </p:sp>
      <p:sp>
        <p:nvSpPr>
          <p:cNvPr id="37891" name="Text Box 2"/>
          <p:cNvSpPr txBox="1">
            <a:spLocks noChangeArrowheads="1"/>
          </p:cNvSpPr>
          <p:nvPr/>
        </p:nvSpPr>
        <p:spPr bwMode="auto">
          <a:xfrm>
            <a:off x="971600" y="1700808"/>
            <a:ext cx="7650113" cy="4599981"/>
          </a:xfrm>
          <a:prstGeom prst="rect">
            <a:avLst/>
          </a:prstGeom>
          <a:noFill/>
          <a:ln w="9525">
            <a:noFill/>
            <a:round/>
            <a:headEnd/>
            <a:tailEnd/>
          </a:ln>
        </p:spPr>
        <p:txBody>
          <a:bodyPr/>
          <a:lstStyle/>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dirty="0" smtClean="0">
                <a:solidFill>
                  <a:schemeClr val="tx1"/>
                </a:solidFill>
              </a:rPr>
              <a:t>Siti pubblici e trasparenza (art. 54).</a:t>
            </a:r>
          </a:p>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solidFill>
                  <a:schemeClr val="tx1"/>
                </a:solidFill>
              </a:rPr>
              <a:t>Il nuovo CAD arricchisce il contenuto dei siti istituzionali delle amministrazioni, prevedendo che sugli stessi siano pubblicati, in modo integrale, anche tutti i bandi di concorso. La norma obbliga le Pubbliche Amministrazioni ad aggiornare i dati e le notizie che per legge devono essere pubblicati sul proprio sito istituzionale. Anche tale aspetto viene considerato ai fini della valutazione dei dirigenti.</a:t>
            </a:r>
            <a:endParaRPr lang="it-IT" sz="2800" dirty="0">
              <a:solidFill>
                <a:schemeClr val="tx1"/>
              </a:solidFill>
            </a:endParaRPr>
          </a:p>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dirty="0">
              <a:solidFill>
                <a:schemeClr val="tx1"/>
              </a:solidFill>
            </a:endParaRPr>
          </a:p>
        </p:txBody>
      </p:sp>
      <p:sp>
        <p:nvSpPr>
          <p:cNvPr id="37892" name="Text Box 3"/>
          <p:cNvSpPr txBox="1">
            <a:spLocks noChangeArrowheads="1"/>
          </p:cNvSpPr>
          <p:nvPr/>
        </p:nvSpPr>
        <p:spPr bwMode="auto">
          <a:xfrm>
            <a:off x="539552" y="332656"/>
            <a:ext cx="8280920" cy="1224136"/>
          </a:xfrm>
          <a:prstGeom prst="rect">
            <a:avLst/>
          </a:prstGeom>
          <a:noFill/>
          <a:ln w="9525">
            <a:noFill/>
            <a:round/>
            <a:headEnd/>
            <a:tailEnd/>
          </a:ln>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EF2E25"/>
                </a:solidFill>
              </a:rPr>
              <a:t>La dematerializzazione dei documenti a scuola</a:t>
            </a:r>
            <a:br>
              <a:rPr lang="it-IT" sz="2800" b="1" dirty="0">
                <a:solidFill>
                  <a:srgbClr val="EF2E25"/>
                </a:solidFill>
              </a:rPr>
            </a:br>
            <a:r>
              <a:rPr lang="it-IT" sz="2800" dirty="0" smtClean="0">
                <a:solidFill>
                  <a:srgbClr val="EF2E25"/>
                </a:solidFill>
              </a:rPr>
              <a:t>La norma</a:t>
            </a:r>
            <a:endParaRPr lang="it-IT" sz="2800" dirty="0">
              <a:solidFill>
                <a:srgbClr val="EF2E25"/>
              </a:solidFill>
            </a:endParaRPr>
          </a:p>
        </p:txBody>
      </p:sp>
      <p:sp>
        <p:nvSpPr>
          <p:cNvPr id="37893" name="Line 4"/>
          <p:cNvSpPr>
            <a:spLocks noChangeShapeType="1"/>
          </p:cNvSpPr>
          <p:nvPr/>
        </p:nvSpPr>
        <p:spPr bwMode="auto">
          <a:xfrm>
            <a:off x="683568" y="1556792"/>
            <a:ext cx="7813675" cy="1588"/>
          </a:xfrm>
          <a:prstGeom prst="line">
            <a:avLst/>
          </a:prstGeom>
          <a:noFill/>
          <a:ln w="12600">
            <a:solidFill>
              <a:srgbClr val="EF2E25"/>
            </a:solidFill>
            <a:miter lim="800000"/>
            <a:headEnd/>
            <a:tailEnd/>
          </a:ln>
        </p:spPr>
        <p:txBody>
          <a:bodyPr/>
          <a:lstStyle/>
          <a:p>
            <a:endParaRPr lang="it-IT"/>
          </a:p>
        </p:txBody>
      </p:sp>
      <p:sp>
        <p:nvSpPr>
          <p:cNvPr id="6" name="Segnaposto piè di pagina 5"/>
          <p:cNvSpPr>
            <a:spLocks noGrp="1"/>
          </p:cNvSpPr>
          <p:nvPr>
            <p:ph type="ftr" sz="quarter" idx="11"/>
          </p:nvPr>
        </p:nvSpPr>
        <p:spPr/>
        <p:txBody>
          <a:bodyPr/>
          <a:lstStyle/>
          <a:p>
            <a:r>
              <a:rPr lang="it-IT" smtClean="0"/>
              <a:t>a cura dott. Maria Rosaria Tosiani</a:t>
            </a:r>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1412875"/>
          </a:xfrm>
          <a:prstGeom prst="rect">
            <a:avLst/>
          </a:prstGeom>
          <a:solidFill>
            <a:srgbClr val="EBE1E1"/>
          </a:solidFill>
          <a:ln w="9525">
            <a:solidFill>
              <a:srgbClr val="BA302E"/>
            </a:solidFill>
            <a:miter lim="800000"/>
            <a:headEnd/>
            <a:tailEnd/>
          </a:ln>
          <a:effectLst/>
        </p:spPr>
        <p:txBody>
          <a:bodyPr wrap="none" anchor="ctr"/>
          <a:lstStyle/>
          <a:p>
            <a:pPr marL="342900" indent="-342900" algn="ctr"/>
            <a:r>
              <a:rPr lang="it-IT" sz="3600">
                <a:solidFill>
                  <a:srgbClr val="A50021"/>
                </a:solidFill>
                <a:latin typeface="Trebuchet MS" pitchFamily="34" charset="0"/>
              </a:rPr>
              <a:t>RIFORMA ART. 18 DL 83 E COMMA 32 L. 190</a:t>
            </a:r>
          </a:p>
        </p:txBody>
      </p:sp>
      <p:sp>
        <p:nvSpPr>
          <p:cNvPr id="13316" name="Rectangle 4"/>
          <p:cNvSpPr>
            <a:spLocks noChangeArrowheads="1"/>
          </p:cNvSpPr>
          <p:nvPr/>
        </p:nvSpPr>
        <p:spPr bwMode="auto">
          <a:xfrm>
            <a:off x="971599" y="1412776"/>
            <a:ext cx="7777113" cy="4401205"/>
          </a:xfrm>
          <a:prstGeom prst="rect">
            <a:avLst/>
          </a:prstGeom>
          <a:noFill/>
          <a:ln w="9525" algn="ctr">
            <a:noFill/>
            <a:miter lim="800000"/>
            <a:headEnd/>
            <a:tailEnd/>
          </a:ln>
          <a:effectLst/>
        </p:spPr>
        <p:txBody>
          <a:bodyPr wrap="square">
            <a:spAutoFit/>
          </a:bodyPr>
          <a:lstStyle/>
          <a:p>
            <a:r>
              <a:rPr lang="it-IT" sz="3200" b="1" i="1" dirty="0"/>
              <a:t>Art. 26 Obblighi di pubblicazione degli atti di concessione di sovvenzioni, contributi, sussidi e attribuzione di vantaggi economici a persone fisiche ed enti pubblici e privati</a:t>
            </a:r>
          </a:p>
          <a:p>
            <a:r>
              <a:rPr lang="it-IT" sz="2400" dirty="0"/>
              <a:t>Il decreto separa gli obblighi di pubblicazione sovvenzioni, contributi e sussidi (ex art. 18 </a:t>
            </a:r>
            <a:r>
              <a:rPr lang="it-IT" sz="2400" dirty="0" err="1"/>
              <a:t>DL</a:t>
            </a:r>
            <a:r>
              <a:rPr lang="it-IT" sz="2400" dirty="0"/>
              <a:t> 83) da quelli concernenti i contratti pubblici di lavori servizi e forniture. Viene mantenuto il limite dei 1.000 €</a:t>
            </a:r>
          </a:p>
          <a:p>
            <a:endParaRPr lang="it-IT" sz="2400" b="1" i="1"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1412875"/>
          </a:xfrm>
          <a:prstGeom prst="rect">
            <a:avLst/>
          </a:prstGeom>
          <a:solidFill>
            <a:srgbClr val="EBE1E1"/>
          </a:solidFill>
          <a:ln w="9525">
            <a:solidFill>
              <a:srgbClr val="BA302E"/>
            </a:solidFill>
            <a:miter lim="800000"/>
            <a:headEnd/>
            <a:tailEnd/>
          </a:ln>
          <a:effectLst/>
        </p:spPr>
        <p:txBody>
          <a:bodyPr wrap="none" anchor="ctr"/>
          <a:lstStyle/>
          <a:p>
            <a:pPr marL="342900" indent="-342900" algn="ctr"/>
            <a:r>
              <a:rPr lang="it-IT" sz="3600">
                <a:solidFill>
                  <a:srgbClr val="A50021"/>
                </a:solidFill>
                <a:latin typeface="Trebuchet MS" pitchFamily="34" charset="0"/>
              </a:rPr>
              <a:t>RIFORMA ART. 18 DL 83 E COMMA 32 L. 190</a:t>
            </a:r>
          </a:p>
        </p:txBody>
      </p:sp>
      <p:sp>
        <p:nvSpPr>
          <p:cNvPr id="14340" name="Rectangle 4"/>
          <p:cNvSpPr>
            <a:spLocks noChangeArrowheads="1"/>
          </p:cNvSpPr>
          <p:nvPr/>
        </p:nvSpPr>
        <p:spPr bwMode="auto">
          <a:xfrm>
            <a:off x="1187623" y="1556792"/>
            <a:ext cx="7561089" cy="4278094"/>
          </a:xfrm>
          <a:prstGeom prst="rect">
            <a:avLst/>
          </a:prstGeom>
          <a:noFill/>
          <a:ln w="9525" algn="ctr">
            <a:noFill/>
            <a:miter lim="800000"/>
            <a:headEnd/>
            <a:tailEnd/>
          </a:ln>
          <a:effectLst/>
        </p:spPr>
        <p:txBody>
          <a:bodyPr wrap="square">
            <a:spAutoFit/>
          </a:bodyPr>
          <a:lstStyle/>
          <a:p>
            <a:r>
              <a:rPr lang="it-IT" sz="3200" b="1" i="1" dirty="0"/>
              <a:t>Le modalità di pubblicazione devono però essere coerenti al diritto di riservatezza del fruitore, coerentemente al comma 4 – art. 4 del decreto 33/2013:</a:t>
            </a:r>
          </a:p>
          <a:p>
            <a:r>
              <a:rPr lang="it-IT" sz="2400" dirty="0"/>
              <a:t>4. Nei casi in cui norme di legge o di regolamento prevedano la pubblicazione di atti o documenti, le pubbliche amministrazioni provvedono a rendere non intelligibili i dati personali non pertinenti o, se sensibili o giudiziari, non indispensabili rispetto alle specifiche finalità di trasparenza della pubblicazione. </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1412875"/>
          </a:xfrm>
          <a:prstGeom prst="rect">
            <a:avLst/>
          </a:prstGeom>
          <a:solidFill>
            <a:srgbClr val="EBE1E1"/>
          </a:solidFill>
          <a:ln w="9525">
            <a:solidFill>
              <a:srgbClr val="BA302E"/>
            </a:solidFill>
            <a:miter lim="800000"/>
            <a:headEnd/>
            <a:tailEnd/>
          </a:ln>
          <a:effectLst/>
        </p:spPr>
        <p:txBody>
          <a:bodyPr wrap="none" anchor="ctr"/>
          <a:lstStyle/>
          <a:p>
            <a:pPr marL="342900" indent="-342900" algn="ctr"/>
            <a:r>
              <a:rPr lang="it-IT" sz="3600">
                <a:solidFill>
                  <a:srgbClr val="A50021"/>
                </a:solidFill>
                <a:latin typeface="Trebuchet MS" pitchFamily="34" charset="0"/>
              </a:rPr>
              <a:t>RIFORMA ART. 18 DL 83 E COMMA 32 L. 190</a:t>
            </a:r>
          </a:p>
        </p:txBody>
      </p:sp>
      <p:sp>
        <p:nvSpPr>
          <p:cNvPr id="12292" name="Rectangle 4"/>
          <p:cNvSpPr>
            <a:spLocks noChangeArrowheads="1"/>
          </p:cNvSpPr>
          <p:nvPr/>
        </p:nvSpPr>
        <p:spPr bwMode="auto">
          <a:xfrm>
            <a:off x="1043607" y="1484784"/>
            <a:ext cx="7776865" cy="46474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a:defRPr/>
            </a:pPr>
            <a:r>
              <a:rPr lang="it-IT" sz="2800" b="1" i="1" dirty="0"/>
              <a:t>Art. 27 Obblighi di pubblicazione dell’elenco dei soggetti beneficiari</a:t>
            </a:r>
          </a:p>
          <a:p>
            <a:pPr>
              <a:defRPr/>
            </a:pPr>
            <a:r>
              <a:rPr lang="it-IT" sz="1600" dirty="0"/>
              <a:t>1. La pubblicazione di cui all'articolo 26, comma 2, comprende necessariamente, ai fini del comma 3 del medesimo articolo: </a:t>
            </a:r>
          </a:p>
          <a:p>
            <a:pPr marL="457200" indent="-457200">
              <a:buFontTx/>
              <a:buAutoNum type="alphaLcParenR"/>
              <a:defRPr/>
            </a:pPr>
            <a:r>
              <a:rPr lang="it-IT" sz="1600" dirty="0"/>
              <a:t>il nome dell'impresa o dell'ente e i rispettivi dati fiscali o il nome di altro soggetto beneficiario; </a:t>
            </a:r>
          </a:p>
          <a:p>
            <a:pPr marL="457200" indent="-457200">
              <a:buFontTx/>
              <a:buAutoNum type="alphaLcParenR"/>
              <a:defRPr/>
            </a:pPr>
            <a:r>
              <a:rPr lang="it-IT" sz="1600" dirty="0"/>
              <a:t>l'importo del vantaggio economico corrisposto; </a:t>
            </a:r>
          </a:p>
          <a:p>
            <a:pPr marL="457200" indent="-457200">
              <a:buFontTx/>
              <a:buAutoNum type="alphaLcParenR"/>
              <a:defRPr/>
            </a:pPr>
            <a:r>
              <a:rPr lang="it-IT" sz="1600" dirty="0"/>
              <a:t>la norma o il titolo a base dell'attribuzione; </a:t>
            </a:r>
          </a:p>
          <a:p>
            <a:pPr marL="457200" indent="-457200">
              <a:buFontTx/>
              <a:buAutoNum type="alphaLcParenR"/>
              <a:defRPr/>
            </a:pPr>
            <a:r>
              <a:rPr lang="it-IT" sz="1600" dirty="0"/>
              <a:t>l'ufficio e il funzionario o dirigente responsabile del relativo procedimento amministrativo; </a:t>
            </a:r>
          </a:p>
          <a:p>
            <a:pPr marL="457200" indent="-457200">
              <a:buFontTx/>
              <a:buAutoNum type="alphaLcParenR"/>
              <a:defRPr/>
            </a:pPr>
            <a:r>
              <a:rPr lang="it-IT" sz="1600" dirty="0"/>
              <a:t>la modalità seguita per l'individuazione del beneficiario; </a:t>
            </a:r>
          </a:p>
          <a:p>
            <a:pPr marL="457200" indent="-457200">
              <a:buFontTx/>
              <a:buAutoNum type="alphaLcParenR"/>
              <a:defRPr/>
            </a:pPr>
            <a:r>
              <a:rPr lang="it-IT" sz="1600" dirty="0"/>
              <a:t>il link al progetto selezionato e al curriculum del soggetto incaricato. </a:t>
            </a:r>
          </a:p>
          <a:p>
            <a:pPr>
              <a:defRPr/>
            </a:pPr>
            <a:r>
              <a:rPr lang="it-IT" sz="1600" dirty="0"/>
              <a:t>2. Le informazioni di cui al comma 1 sono riportate, nell'ambito della sezione «Amministrazione trasparente» e secondo modalità di facile consultazione, in formato tabellare aperto che ne consente l'esportazione, il trattamento e il riutilizzo ai sensi dell'articolo 7 e devono essere organizzate annualmente in unico elenco per singola amministrazione.</a:t>
            </a:r>
            <a:endParaRPr lang="it-IT" sz="1600" b="1" i="1"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1412875"/>
          </a:xfrm>
          <a:prstGeom prst="rect">
            <a:avLst/>
          </a:prstGeom>
          <a:solidFill>
            <a:srgbClr val="EBE1E1"/>
          </a:solidFill>
          <a:ln w="9525">
            <a:solidFill>
              <a:srgbClr val="BA302E"/>
            </a:solidFill>
            <a:miter lim="800000"/>
            <a:headEnd/>
            <a:tailEnd/>
          </a:ln>
          <a:effectLst/>
        </p:spPr>
        <p:txBody>
          <a:bodyPr wrap="none" anchor="ctr"/>
          <a:lstStyle/>
          <a:p>
            <a:pPr marL="342900" indent="-342900" algn="ctr"/>
            <a:r>
              <a:rPr lang="it-IT" sz="3600">
                <a:solidFill>
                  <a:srgbClr val="A50021"/>
                </a:solidFill>
                <a:latin typeface="Trebuchet MS" pitchFamily="34" charset="0"/>
              </a:rPr>
              <a:t>RIFORMA ART. 18 DL 83 E COMMA 32 L. 190</a:t>
            </a:r>
          </a:p>
        </p:txBody>
      </p:sp>
      <p:sp>
        <p:nvSpPr>
          <p:cNvPr id="16388" name="Rectangle 4"/>
          <p:cNvSpPr>
            <a:spLocks noChangeArrowheads="1"/>
          </p:cNvSpPr>
          <p:nvPr/>
        </p:nvSpPr>
        <p:spPr bwMode="auto">
          <a:xfrm>
            <a:off x="1043607" y="1484784"/>
            <a:ext cx="7705105" cy="4596929"/>
          </a:xfrm>
          <a:prstGeom prst="rect">
            <a:avLst/>
          </a:prstGeom>
          <a:noFill/>
          <a:ln w="9525" algn="ctr">
            <a:noFill/>
            <a:miter lim="800000"/>
            <a:headEnd/>
            <a:tailEnd/>
          </a:ln>
          <a:effectLst/>
        </p:spPr>
        <p:txBody>
          <a:bodyPr wrap="square">
            <a:spAutoFit/>
          </a:bodyPr>
          <a:lstStyle/>
          <a:p>
            <a:r>
              <a:rPr lang="it-IT" sz="3200" b="1" i="1" dirty="0"/>
              <a:t>Art. 37 Obblighi di pubblicazione concernenti i contratti pubblici di lavori, servizi e forniture</a:t>
            </a:r>
          </a:p>
          <a:p>
            <a:r>
              <a:rPr lang="it-IT" sz="2400" dirty="0"/>
              <a:t>1. Fermi restando gli altri obblighi di pubblicità legale e, in particolare, quelli previsti dall'articolo 1, comma 32, della legge 6 novembre 2012, n. 190, ciascuna amministrazione pubblica, secondo quanto previsto dal decreto legislativo 12 aprile 2006, n. 163, e, in particolare, dagli articoli 63, 65, 66, 122, 124, 206 e 223, le informazioni relative alle procedure per l'affidamento e l'esecuzione di opere e lavori pubblici, servizi e forniture. </a:t>
            </a:r>
            <a:endParaRPr lang="it-IT" sz="2400" b="1" i="1"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contenuto 1"/>
          <p:cNvSpPr>
            <a:spLocks noGrp="1"/>
          </p:cNvSpPr>
          <p:nvPr>
            <p:ph/>
          </p:nvPr>
        </p:nvSpPr>
        <p:spPr>
          <a:xfrm>
            <a:off x="1187624" y="188640"/>
            <a:ext cx="7499176" cy="5937523"/>
          </a:xfrm>
        </p:spPr>
        <p:txBody>
          <a:bodyPr>
            <a:normAutofit fontScale="92500" lnSpcReduction="10000"/>
          </a:bodyPr>
          <a:lstStyle/>
          <a:p>
            <a:pPr marL="0" indent="0">
              <a:buFontTx/>
              <a:buNone/>
            </a:pPr>
            <a:r>
              <a:rPr lang="it-IT" sz="1600" b="1" dirty="0" smtClean="0"/>
              <a:t>Art. 1 comma 32 legge 190/2012 </a:t>
            </a:r>
          </a:p>
          <a:p>
            <a:pPr marL="0" indent="0">
              <a:buFontTx/>
              <a:buNone/>
            </a:pPr>
            <a:r>
              <a:rPr lang="it-IT" sz="1600" dirty="0" smtClean="0"/>
              <a:t>Con riferimento ai procedimenti di cui al comma 16, lettera b), del presente articolo, le stazioni appaltanti sono in ogni caso tenute a pubblicare nei propri siti web istituzionali: </a:t>
            </a:r>
          </a:p>
          <a:p>
            <a:pPr marL="0" indent="0">
              <a:buFontTx/>
              <a:buAutoNum type="arabicPeriod"/>
            </a:pPr>
            <a:r>
              <a:rPr lang="it-IT" sz="1600" dirty="0" smtClean="0"/>
              <a:t>la struttura proponente; </a:t>
            </a:r>
          </a:p>
          <a:p>
            <a:pPr marL="0" indent="0">
              <a:buFontTx/>
              <a:buAutoNum type="arabicPeriod"/>
            </a:pPr>
            <a:r>
              <a:rPr lang="it-IT" sz="1600" dirty="0" smtClean="0"/>
              <a:t>l'oggetto del bando; </a:t>
            </a:r>
          </a:p>
          <a:p>
            <a:pPr marL="0" indent="0">
              <a:buFontTx/>
              <a:buAutoNum type="arabicPeriod"/>
            </a:pPr>
            <a:r>
              <a:rPr lang="it-IT" sz="1600" dirty="0" smtClean="0"/>
              <a:t>l'elenco degli operatori invitati a presentare offerte; </a:t>
            </a:r>
          </a:p>
          <a:p>
            <a:pPr marL="0" indent="0">
              <a:buFontTx/>
              <a:buAutoNum type="arabicPeriod"/>
            </a:pPr>
            <a:r>
              <a:rPr lang="it-IT" sz="1600" dirty="0" smtClean="0"/>
              <a:t>l'aggiudicatario; </a:t>
            </a:r>
          </a:p>
          <a:p>
            <a:pPr marL="0" indent="0">
              <a:buFontTx/>
              <a:buAutoNum type="arabicPeriod"/>
            </a:pPr>
            <a:r>
              <a:rPr lang="it-IT" sz="1600" dirty="0" smtClean="0"/>
              <a:t>l'importo di aggiudicazione; </a:t>
            </a:r>
          </a:p>
          <a:p>
            <a:pPr marL="0" indent="0">
              <a:buFontTx/>
              <a:buAutoNum type="arabicPeriod"/>
            </a:pPr>
            <a:r>
              <a:rPr lang="it-IT" sz="1600" dirty="0" smtClean="0"/>
              <a:t>i tempi di completamento dell'opera, servizio o fornitura; </a:t>
            </a:r>
          </a:p>
          <a:p>
            <a:pPr marL="0" indent="0">
              <a:buFontTx/>
              <a:buAutoNum type="arabicPeriod"/>
            </a:pPr>
            <a:r>
              <a:rPr lang="it-IT" sz="1600" dirty="0" smtClean="0"/>
              <a:t>l'importo delle somme liquidate. </a:t>
            </a:r>
          </a:p>
          <a:p>
            <a:pPr marL="0" indent="0">
              <a:buFontTx/>
              <a:buNone/>
            </a:pPr>
            <a:r>
              <a:rPr lang="it-IT" sz="1600" dirty="0" smtClean="0"/>
              <a:t>Entro il 31 gennaio di ogni anno, tali informazioni, relativamente all'anno precedente, sono pubblicate in tabelle riassuntive rese liberamente scaricabili in un formato digitale standard aperto che consenta di analizzare e rielaborare, anche a fini statistici, i dati informatici. Le amministrazioni trasmettono in formato digitale tali informazioni all'Autorità per la vigilanza sui contratti pubblici di lavori, servizi e forniture, che le pubblica nel proprio sito web in una sezione liberamente consultabile da tutti i cittadini, catalogate in base alla tipologia di stazione appaltante e per regione. L'Autorità individua con propria deliberazione le informazioni rilevanti e le relative modalità di trasmissione. Entro il 30 aprile di ciascun anno, l'Autorità per la vigilanza sui contratti pubblici di lavori, servizi e forniture trasmette alla Corte dei conti l'elenco delle amministrazioni che hanno omesso di trasmettere e pubblicare, in tutto o in parte, le informazioni di cui al presente comma in formato digitale standard aperto. Si applica l'articolo 6, comma 11, del codice di cui al decreto legislativo 12 aprile 2006, n. 163. </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899592" y="332656"/>
            <a:ext cx="8065021" cy="6191969"/>
          </a:xfrm>
        </p:spPr>
        <p:txBody>
          <a:bodyPr>
            <a:normAutofit fontScale="92500" lnSpcReduction="10000"/>
          </a:bodyPr>
          <a:lstStyle/>
          <a:p>
            <a:pPr marL="3048000" indent="0">
              <a:buFontTx/>
              <a:buNone/>
              <a:defRPr/>
            </a:pPr>
            <a:r>
              <a:rPr lang="it-IT" sz="1800" b="1" dirty="0" smtClean="0"/>
              <a:t>Prevenzione </a:t>
            </a:r>
            <a:r>
              <a:rPr lang="it-IT" sz="1800" b="1" dirty="0"/>
              <a:t>e repressione della corruzione e dell'illegalità nella pubblica amministrazione</a:t>
            </a:r>
            <a:r>
              <a:rPr lang="it-IT" sz="1800" dirty="0"/>
              <a:t/>
            </a:r>
            <a:br>
              <a:rPr lang="it-IT" sz="1800" dirty="0"/>
            </a:br>
            <a:r>
              <a:rPr lang="it-IT" sz="1800" b="1" dirty="0"/>
              <a:t>In una delibera e in un comunicato le prime indicazioni per l’adempimento agli obblighi di pubblicazione e trasmissione all’</a:t>
            </a:r>
            <a:r>
              <a:rPr lang="it-IT" sz="1800" b="1" dirty="0" err="1"/>
              <a:t>Avcp</a:t>
            </a:r>
            <a:r>
              <a:rPr lang="it-IT" sz="1800" b="1" dirty="0"/>
              <a:t> dei dati inerenti la trasparenza dell’azione amministrativa.</a:t>
            </a:r>
            <a:endParaRPr lang="it-IT" sz="1800" dirty="0"/>
          </a:p>
          <a:p>
            <a:pPr marL="0" indent="0">
              <a:buFontTx/>
              <a:buNone/>
              <a:defRPr/>
            </a:pPr>
            <a:endParaRPr lang="it-IT" sz="1800" dirty="0"/>
          </a:p>
          <a:p>
            <a:pPr marL="0" indent="0">
              <a:buFontTx/>
              <a:buNone/>
              <a:defRPr/>
            </a:pPr>
            <a:r>
              <a:rPr lang="it-IT" sz="1800" dirty="0"/>
              <a:t>Per dare seguito alla norma che dispone che le pubbliche amministrazioni devono assicurare livelli essenziali di trasparenza in merito ai procedimenti di  scelta del contraente per l’affidamento di lavori, servizi e forniture,  inclusa la modalità di selezione prescelta (“Art. 1 comma 32 Legge n. 190/2012 recante ‘Disposizioni per la prevenzione e la repressione della corruzione e dell’illegalità nella pubblica amministrazione’), l’Autorità ha emanato la Deliberazione n. 26 del 2013, che fornisce le prime  indicazioni sull’assolvimento degli obblighi di pubblicazione e trasmissione delle informazioni all’</a:t>
            </a:r>
            <a:r>
              <a:rPr lang="it-IT" sz="1800" dirty="0" err="1"/>
              <a:t>Avcp</a:t>
            </a:r>
            <a:r>
              <a:rPr lang="it-IT" sz="1800" dirty="0"/>
              <a:t>.</a:t>
            </a:r>
            <a:br>
              <a:rPr lang="it-IT" sz="1800" dirty="0"/>
            </a:br>
            <a:r>
              <a:rPr lang="it-IT" sz="1800" dirty="0"/>
              <a:t>Contestualmente Sono state emanate, con  il Comunicato del Presidente del 22 maggio, le specifiche tecniche per l’adempimento degli obblighi di pubblicazione.</a:t>
            </a:r>
            <a:br>
              <a:rPr lang="it-IT" sz="1800" dirty="0"/>
            </a:br>
            <a:r>
              <a:rPr lang="it-IT" sz="1800" dirty="0"/>
              <a:t>Nella sezione Modulistica del sito è disponibile il modulo per la dichiarazione di adempimento agli obblighi di pubblicazione dei dati.</a:t>
            </a:r>
          </a:p>
          <a:p>
            <a:pPr marL="0" indent="0">
              <a:buFontTx/>
              <a:buNone/>
              <a:defRPr/>
            </a:pPr>
            <a:r>
              <a:rPr lang="it-IT" sz="1800" dirty="0"/>
              <a:t>•             </a:t>
            </a:r>
            <a:r>
              <a:rPr lang="it-IT" sz="1800" dirty="0">
                <a:hlinkClick r:id="rId3"/>
              </a:rPr>
              <a:t>Deliberazione n. 26 del 22 maggio 2013</a:t>
            </a:r>
            <a:r>
              <a:rPr lang="it-IT" sz="1800" dirty="0"/>
              <a:t/>
            </a:r>
            <a:br>
              <a:rPr lang="it-IT" sz="1800" dirty="0"/>
            </a:br>
            <a:r>
              <a:rPr lang="it-IT" sz="1800" dirty="0"/>
              <a:t>•             </a:t>
            </a:r>
            <a:r>
              <a:rPr lang="it-IT" sz="1800" dirty="0">
                <a:hlinkClick r:id="rId4"/>
              </a:rPr>
              <a:t>Comunicato del Presidente del 22 maggio 2013</a:t>
            </a:r>
            <a:r>
              <a:rPr lang="it-IT" sz="1800" dirty="0"/>
              <a:t/>
            </a:r>
            <a:br>
              <a:rPr lang="it-IT" sz="1800" dirty="0"/>
            </a:br>
            <a:r>
              <a:rPr lang="it-IT" sz="1800" dirty="0"/>
              <a:t>•             </a:t>
            </a:r>
            <a:r>
              <a:rPr lang="it-IT" sz="1800" dirty="0">
                <a:hlinkClick r:id="rId5"/>
              </a:rPr>
              <a:t>Modulo Dichiarazione adempimento Legge 190/2012</a:t>
            </a:r>
            <a:endParaRPr lang="it-IT" sz="1800" dirty="0"/>
          </a:p>
          <a:p>
            <a:pPr marL="0" indent="0">
              <a:buFontTx/>
              <a:buNone/>
              <a:defRPr/>
            </a:pPr>
            <a:endParaRPr lang="it-IT" sz="1600" dirty="0"/>
          </a:p>
        </p:txBody>
      </p:sp>
      <p:pic>
        <p:nvPicPr>
          <p:cNvPr id="18435" name="Picture 2" descr="C:\Users\Massi\Desktop\Trasparenza\download.jpg"/>
          <p:cNvPicPr>
            <a:picLocks noChangeAspect="1" noChangeArrowheads="1"/>
          </p:cNvPicPr>
          <p:nvPr/>
        </p:nvPicPr>
        <p:blipFill>
          <a:blip r:embed="rId6" cstate="print"/>
          <a:srcRect/>
          <a:stretch>
            <a:fillRect/>
          </a:stretch>
        </p:blipFill>
        <p:spPr bwMode="auto">
          <a:xfrm>
            <a:off x="28575" y="498475"/>
            <a:ext cx="3251200" cy="140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p:nvPr>
        </p:nvGraphicFramePr>
        <p:xfrm>
          <a:off x="250825" y="333375"/>
          <a:ext cx="8497888" cy="6370957"/>
        </p:xfrm>
        <a:graphic>
          <a:graphicData uri="http://schemas.openxmlformats.org/drawingml/2006/table">
            <a:tbl>
              <a:tblPr>
                <a:tableStyleId>{1E171933-4619-4E11-9A3F-F7608DF75F80}</a:tableStyleId>
              </a:tblPr>
              <a:tblGrid>
                <a:gridCol w="2448544"/>
                <a:gridCol w="6049344"/>
              </a:tblGrid>
              <a:tr h="305156">
                <a:tc>
                  <a:txBody>
                    <a:bodyPr/>
                    <a:lstStyle/>
                    <a:p>
                      <a:pPr algn="l"/>
                      <a:r>
                        <a:rPr lang="it-IT" sz="1800" dirty="0" smtClean="0"/>
                        <a:t>Dato</a:t>
                      </a:r>
                      <a:endParaRPr lang="it-IT"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IT" sz="1800"/>
                        <a:t>Descrizione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156">
                <a:tc>
                  <a:txBody>
                    <a:bodyPr/>
                    <a:lstStyle/>
                    <a:p>
                      <a:pPr algn="l"/>
                      <a:r>
                        <a:rPr lang="it-IT" sz="1800" dirty="0"/>
                        <a:t>CIG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IT" sz="1800"/>
                        <a:t>Codice Identificativo Gara rilasciato dall’Autorità</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02">
                <a:tc>
                  <a:txBody>
                    <a:bodyPr/>
                    <a:lstStyle/>
                    <a:p>
                      <a:pPr algn="l"/>
                      <a:r>
                        <a:rPr lang="it-IT" sz="1800" dirty="0"/>
                        <a:t>Struttura proponente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IT" sz="1800" dirty="0"/>
                        <a:t>Codice fiscale e denominazione della Stazione Appaltante responsabile del procedimento di scelta del contraente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4301">
                <a:tc>
                  <a:txBody>
                    <a:bodyPr/>
                    <a:lstStyle/>
                    <a:p>
                      <a:pPr algn="l"/>
                      <a:r>
                        <a:rPr lang="it-IT" sz="1800" dirty="0"/>
                        <a:t>Oggetto del bando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IT" sz="1800" dirty="0"/>
                        <a:t>Oggetto del lotto identificato dal CIG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02">
                <a:tc>
                  <a:txBody>
                    <a:bodyPr/>
                    <a:lstStyle/>
                    <a:p>
                      <a:pPr algn="l"/>
                      <a:r>
                        <a:rPr lang="it-IT" sz="1800" dirty="0"/>
                        <a:t>Procedura di scelta del contraente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IT" sz="1800" dirty="0"/>
                        <a:t>Procedura di scelta del contraente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7205">
                <a:tc>
                  <a:txBody>
                    <a:bodyPr/>
                    <a:lstStyle/>
                    <a:p>
                      <a:pPr algn="l"/>
                      <a:r>
                        <a:rPr lang="it-IT" sz="1800" dirty="0"/>
                        <a:t>Elenco degli operatori invitati a presentare offerte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IT" sz="1800" dirty="0"/>
                        <a:t>Elenco degli OE partecipanti alla procedura di scelta del contraente. Per ciascun soggetto partecipante vanno specificati: codice fiscale, ragione sociale e ruolo in caso di partecipazione in associazione con altri soggetti</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7205">
                <a:tc>
                  <a:txBody>
                    <a:bodyPr/>
                    <a:lstStyle/>
                    <a:p>
                      <a:pPr algn="l"/>
                      <a:r>
                        <a:rPr lang="it-IT" sz="1800"/>
                        <a:t>Aggiudicatario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IT" sz="1800" dirty="0"/>
                        <a:t>Elenco degli OE risultati aggiudicatari della procedura di scelta del contraente. Per ciascun soggetto aggiudicatario vanno specificati: codice fiscale, ragione sociale e ruolo in caso di partecipazione in associazione con altri soggetti</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02">
                <a:tc>
                  <a:txBody>
                    <a:bodyPr/>
                    <a:lstStyle/>
                    <a:p>
                      <a:pPr algn="l"/>
                      <a:r>
                        <a:rPr lang="it-IT" sz="1800"/>
                        <a:t>Importo di aggiudicazione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IT" sz="1800"/>
                        <a:t>Importo di aggiudicazione al lordo degli oneri di sicurezza ed al netto dell’IVA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7205">
                <a:tc>
                  <a:txBody>
                    <a:bodyPr/>
                    <a:lstStyle/>
                    <a:p>
                      <a:pPr algn="l"/>
                      <a:r>
                        <a:rPr lang="it-IT" sz="1800"/>
                        <a:t>Tempi di completamento dell’opera, servizio o fornitura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IT" sz="1800"/>
                        <a:t>Data di effettivo inizio lavori, servizi o forniture</a:t>
                      </a:r>
                      <a:br>
                        <a:rPr lang="it-IT" sz="1800"/>
                      </a:br>
                      <a:r>
                        <a:rPr lang="it-IT" sz="1800"/>
                        <a:t>Data di ultimazione lavori, servizi o forniture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02">
                <a:tc>
                  <a:txBody>
                    <a:bodyPr/>
                    <a:lstStyle/>
                    <a:p>
                      <a:pPr algn="l"/>
                      <a:r>
                        <a:rPr lang="it-IT" sz="1800"/>
                        <a:t>Importo delle somme liquidate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IT" sz="1800" dirty="0"/>
                        <a:t>Importo complessivo dell’appalto al netto dell’IVA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1412875"/>
          </a:xfrm>
          <a:prstGeom prst="rect">
            <a:avLst/>
          </a:prstGeom>
          <a:solidFill>
            <a:srgbClr val="EBE1E1"/>
          </a:solidFill>
          <a:ln w="9525">
            <a:solidFill>
              <a:srgbClr val="BA302E"/>
            </a:solidFill>
            <a:miter lim="800000"/>
            <a:headEnd/>
            <a:tailEnd/>
          </a:ln>
          <a:effectLst/>
        </p:spPr>
        <p:txBody>
          <a:bodyPr wrap="none" anchor="ctr"/>
          <a:lstStyle/>
          <a:p>
            <a:pPr marL="342900" indent="-342900" algn="ctr"/>
            <a:r>
              <a:rPr lang="it-IT" sz="3600">
                <a:solidFill>
                  <a:srgbClr val="A50021"/>
                </a:solidFill>
                <a:latin typeface="Trebuchet MS" pitchFamily="34" charset="0"/>
              </a:rPr>
              <a:t>LA NUOVA STRUTTURA DELLE </a:t>
            </a:r>
          </a:p>
          <a:p>
            <a:pPr marL="342900" indent="-342900" algn="ctr"/>
            <a:r>
              <a:rPr lang="it-IT" sz="3600">
                <a:solidFill>
                  <a:srgbClr val="A50021"/>
                </a:solidFill>
                <a:latin typeface="Trebuchet MS" pitchFamily="34" charset="0"/>
              </a:rPr>
              <a:t>PUBBLICAZIONI WEB PER LA PA</a:t>
            </a:r>
          </a:p>
        </p:txBody>
      </p:sp>
      <p:sp>
        <p:nvSpPr>
          <p:cNvPr id="7" name="Segnaposto contenuto 6"/>
          <p:cNvSpPr>
            <a:spLocks noGrp="1"/>
          </p:cNvSpPr>
          <p:nvPr>
            <p:ph sz="half" idx="2"/>
          </p:nvPr>
        </p:nvSpPr>
        <p:spPr>
          <a:xfrm>
            <a:off x="395288" y="1600200"/>
            <a:ext cx="8291512" cy="4525963"/>
          </a:xfrm>
        </p:spPr>
        <p:txBody>
          <a:bodyPr/>
          <a:lstStyle/>
          <a:p>
            <a:pPr marL="0" indent="0" eaLnBrk="1" hangingPunct="1">
              <a:buFontTx/>
              <a:buNone/>
              <a:defRPr/>
            </a:pPr>
            <a:r>
              <a:rPr lang="it-IT" b="1" dirty="0" smtClean="0"/>
              <a:t>HOME PAGE</a:t>
            </a:r>
            <a:endParaRPr lang="it-IT" dirty="0" smtClean="0"/>
          </a:p>
          <a:p>
            <a:pPr marL="0" indent="0" eaLnBrk="1" hangingPunct="1">
              <a:buFontTx/>
              <a:buNone/>
              <a:defRPr/>
            </a:pPr>
            <a:r>
              <a:rPr lang="it-IT" dirty="0" smtClean="0"/>
              <a:t> </a:t>
            </a:r>
          </a:p>
          <a:p>
            <a:pPr eaLnBrk="1" hangingPunct="1">
              <a:defRPr/>
            </a:pPr>
            <a:endParaRPr lang="it-IT" dirty="0" smtClean="0"/>
          </a:p>
        </p:txBody>
      </p:sp>
      <p:sp>
        <p:nvSpPr>
          <p:cNvPr id="8" name="Rettangolo arrotondato 7"/>
          <p:cNvSpPr/>
          <p:nvPr/>
        </p:nvSpPr>
        <p:spPr>
          <a:xfrm>
            <a:off x="900113" y="3573463"/>
            <a:ext cx="7127875" cy="1943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4400" dirty="0">
                <a:solidFill>
                  <a:schemeClr val="tx1"/>
                </a:solidFill>
              </a:rPr>
              <a:t>AMMINISTRAZIONE TRASPARENTE</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0"/>
          <p:cNvSpPr>
            <a:spLocks noGrp="1"/>
          </p:cNvSpPr>
          <p:nvPr>
            <p:ph type="title"/>
          </p:nvPr>
        </p:nvSpPr>
        <p:spPr>
          <a:xfrm>
            <a:off x="457200" y="274638"/>
            <a:ext cx="8229600" cy="706437"/>
          </a:xfrm>
        </p:spPr>
        <p:txBody>
          <a:bodyPr/>
          <a:lstStyle/>
          <a:p>
            <a:pPr algn="l" eaLnBrk="1" hangingPunct="1"/>
            <a:r>
              <a:rPr lang="it-IT" sz="3200" smtClean="0"/>
              <a:t>  Sez. 1° Liv                  Sotto sez. 2° Liv</a:t>
            </a:r>
          </a:p>
        </p:txBody>
      </p:sp>
      <p:graphicFrame>
        <p:nvGraphicFramePr>
          <p:cNvPr id="14" name="Segnaposto contenuto 13"/>
          <p:cNvGraphicFramePr>
            <a:graphicFrameLocks noGrp="1"/>
          </p:cNvGraphicFramePr>
          <p:nvPr>
            <p:ph idx="1"/>
          </p:nvPr>
        </p:nvGraphicFramePr>
        <p:xfrm>
          <a:off x="1115616" y="1124746"/>
          <a:ext cx="7488634" cy="5495177"/>
        </p:xfrm>
        <a:graphic>
          <a:graphicData uri="http://schemas.openxmlformats.org/drawingml/2006/table">
            <a:tbl>
              <a:tblPr firstRow="1" firstCol="1" lastRow="1" lastCol="1" bandRow="1" bandCol="1">
                <a:tableStyleId>{5C22544A-7EE6-4342-B048-85BDC9FD1C3A}</a:tableStyleId>
              </a:tblPr>
              <a:tblGrid>
                <a:gridCol w="2319489"/>
                <a:gridCol w="5169145"/>
              </a:tblGrid>
              <a:tr h="862549">
                <a:tc rowSpan="3">
                  <a:txBody>
                    <a:bodyPr/>
                    <a:lstStyle/>
                    <a:p>
                      <a:pPr>
                        <a:spcAft>
                          <a:spcPts val="0"/>
                        </a:spcAft>
                      </a:pPr>
                      <a:r>
                        <a:rPr lang="it-IT" sz="2400" dirty="0">
                          <a:effectLst/>
                        </a:rPr>
                        <a:t>Disposizioni Generali</a:t>
                      </a:r>
                      <a:endParaRPr lang="it-IT" sz="2400" dirty="0">
                        <a:effectLst/>
                        <a:latin typeface="Times New Roman"/>
                        <a:ea typeface="Times New Roman"/>
                      </a:endParaRPr>
                    </a:p>
                  </a:txBody>
                  <a:tcPr marL="68581" marR="68581" marT="0" marB="0" anchor="ctr">
                    <a:solidFill>
                      <a:schemeClr val="accent5">
                        <a:lumMod val="50000"/>
                      </a:schemeClr>
                    </a:solidFill>
                  </a:tcPr>
                </a:tc>
                <a:tc>
                  <a:txBody>
                    <a:bodyPr/>
                    <a:lstStyle/>
                    <a:p>
                      <a:pPr>
                        <a:spcAft>
                          <a:spcPts val="0"/>
                        </a:spcAft>
                      </a:pPr>
                      <a:r>
                        <a:rPr lang="it-IT" sz="2400" dirty="0" smtClean="0">
                          <a:effectLst/>
                        </a:rPr>
                        <a:t>Programma</a:t>
                      </a:r>
                      <a:r>
                        <a:rPr lang="it-IT" sz="2400" baseline="0" dirty="0" smtClean="0">
                          <a:effectLst/>
                        </a:rPr>
                        <a:t> </a:t>
                      </a:r>
                      <a:r>
                        <a:rPr lang="it-IT" sz="2400" dirty="0" smtClean="0">
                          <a:effectLst/>
                        </a:rPr>
                        <a:t>per </a:t>
                      </a:r>
                      <a:r>
                        <a:rPr lang="it-IT" sz="2400" dirty="0">
                          <a:effectLst/>
                        </a:rPr>
                        <a:t>la trasparenza e l’integrità</a:t>
                      </a:r>
                      <a:endParaRPr lang="it-IT" sz="2400" dirty="0">
                        <a:effectLst/>
                        <a:latin typeface="Times New Roman"/>
                        <a:ea typeface="Times New Roman"/>
                      </a:endParaRPr>
                    </a:p>
                  </a:txBody>
                  <a:tcPr marL="68581" marR="68581" marT="0" marB="0">
                    <a:solidFill>
                      <a:schemeClr val="accent5">
                        <a:lumMod val="50000"/>
                      </a:schemeClr>
                    </a:solidFill>
                  </a:tcPr>
                </a:tc>
              </a:tr>
              <a:tr h="431274">
                <a:tc vMerge="1">
                  <a:txBody>
                    <a:bodyPr/>
                    <a:lstStyle/>
                    <a:p>
                      <a:endParaRPr lang="it-IT"/>
                    </a:p>
                  </a:txBody>
                  <a:tcPr/>
                </a:tc>
                <a:tc>
                  <a:txBody>
                    <a:bodyPr/>
                    <a:lstStyle/>
                    <a:p>
                      <a:pPr>
                        <a:spcAft>
                          <a:spcPts val="0"/>
                        </a:spcAft>
                      </a:pPr>
                      <a:r>
                        <a:rPr lang="it-IT" sz="2400">
                          <a:effectLst/>
                        </a:rPr>
                        <a:t>Atti generali</a:t>
                      </a:r>
                      <a:endParaRPr lang="it-IT" sz="2400">
                        <a:effectLst/>
                        <a:latin typeface="Times New Roman"/>
                        <a:ea typeface="Times New Roman"/>
                      </a:endParaRPr>
                    </a:p>
                  </a:txBody>
                  <a:tcPr marL="68581" marR="68581" marT="0" marB="0">
                    <a:solidFill>
                      <a:schemeClr val="accent5">
                        <a:lumMod val="50000"/>
                      </a:schemeClr>
                    </a:solidFill>
                  </a:tcPr>
                </a:tc>
              </a:tr>
              <a:tr h="751159">
                <a:tc vMerge="1">
                  <a:txBody>
                    <a:bodyPr/>
                    <a:lstStyle/>
                    <a:p>
                      <a:endParaRPr lang="it-IT"/>
                    </a:p>
                  </a:txBody>
                  <a:tcPr/>
                </a:tc>
                <a:tc>
                  <a:txBody>
                    <a:bodyPr/>
                    <a:lstStyle/>
                    <a:p>
                      <a:pPr>
                        <a:spcAft>
                          <a:spcPts val="0"/>
                        </a:spcAft>
                      </a:pPr>
                      <a:r>
                        <a:rPr lang="it-IT" sz="2400" dirty="0">
                          <a:effectLst/>
                        </a:rPr>
                        <a:t>Oneri informativi </a:t>
                      </a:r>
                      <a:r>
                        <a:rPr lang="it-IT" sz="2400" dirty="0" smtClean="0">
                          <a:effectLst/>
                        </a:rPr>
                        <a:t>per cittadini e </a:t>
                      </a:r>
                      <a:r>
                        <a:rPr lang="it-IT" sz="2400" dirty="0">
                          <a:effectLst/>
                        </a:rPr>
                        <a:t>imprese</a:t>
                      </a:r>
                      <a:endParaRPr lang="it-IT" sz="2400" dirty="0">
                        <a:effectLst/>
                        <a:latin typeface="Times New Roman"/>
                        <a:ea typeface="Times New Roman"/>
                      </a:endParaRPr>
                    </a:p>
                  </a:txBody>
                  <a:tcPr marL="68581" marR="68581" marT="0" marB="0">
                    <a:solidFill>
                      <a:srgbClr val="C00000"/>
                    </a:solidFill>
                  </a:tcPr>
                </a:tc>
              </a:tr>
              <a:tr h="862549">
                <a:tc rowSpan="5">
                  <a:txBody>
                    <a:bodyPr/>
                    <a:lstStyle/>
                    <a:p>
                      <a:pPr>
                        <a:spcAft>
                          <a:spcPts val="0"/>
                        </a:spcAft>
                      </a:pPr>
                      <a:r>
                        <a:rPr lang="it-IT" sz="2400" dirty="0">
                          <a:effectLst/>
                        </a:rPr>
                        <a:t>Organizzazione</a:t>
                      </a:r>
                      <a:endParaRPr lang="it-IT" sz="2400" dirty="0">
                        <a:effectLst/>
                        <a:latin typeface="Times New Roman"/>
                        <a:ea typeface="Times New Roman"/>
                      </a:endParaRPr>
                    </a:p>
                  </a:txBody>
                  <a:tcPr marL="68581" marR="68581" marT="0" marB="0" anchor="ctr">
                    <a:solidFill>
                      <a:schemeClr val="accent5">
                        <a:lumMod val="50000"/>
                      </a:schemeClr>
                    </a:solidFill>
                  </a:tcPr>
                </a:tc>
                <a:tc>
                  <a:txBody>
                    <a:bodyPr/>
                    <a:lstStyle/>
                    <a:p>
                      <a:pPr>
                        <a:spcAft>
                          <a:spcPts val="0"/>
                        </a:spcAft>
                      </a:pPr>
                      <a:r>
                        <a:rPr lang="it-IT" sz="2400" dirty="0">
                          <a:effectLst/>
                        </a:rPr>
                        <a:t>Organi di indirizzo politico amministrativo</a:t>
                      </a:r>
                      <a:endParaRPr lang="it-IT" sz="2400" dirty="0">
                        <a:effectLst/>
                        <a:latin typeface="Times New Roman"/>
                        <a:ea typeface="Times New Roman"/>
                      </a:endParaRPr>
                    </a:p>
                  </a:txBody>
                  <a:tcPr marL="68581" marR="68581" marT="0" marB="0">
                    <a:solidFill>
                      <a:schemeClr val="accent5">
                        <a:lumMod val="50000"/>
                      </a:schemeClr>
                    </a:solidFill>
                  </a:tcPr>
                </a:tc>
              </a:tr>
              <a:tr h="862549">
                <a:tc vMerge="1">
                  <a:txBody>
                    <a:bodyPr/>
                    <a:lstStyle/>
                    <a:p>
                      <a:endParaRPr lang="it-IT"/>
                    </a:p>
                  </a:txBody>
                  <a:tcPr/>
                </a:tc>
                <a:tc>
                  <a:txBody>
                    <a:bodyPr/>
                    <a:lstStyle/>
                    <a:p>
                      <a:pPr>
                        <a:spcAft>
                          <a:spcPts val="0"/>
                        </a:spcAft>
                      </a:pPr>
                      <a:r>
                        <a:rPr lang="it-IT" sz="2400" dirty="0">
                          <a:effectLst/>
                        </a:rPr>
                        <a:t>Sanzioni per mancata comunicazione dei dati</a:t>
                      </a:r>
                      <a:endParaRPr lang="it-IT" sz="2400" dirty="0">
                        <a:effectLst/>
                        <a:latin typeface="Times New Roman"/>
                        <a:ea typeface="Times New Roman"/>
                      </a:endParaRPr>
                    </a:p>
                  </a:txBody>
                  <a:tcPr marL="68581" marR="68581" marT="0" marB="0">
                    <a:solidFill>
                      <a:schemeClr val="accent5">
                        <a:lumMod val="50000"/>
                      </a:schemeClr>
                    </a:solidFill>
                  </a:tcPr>
                </a:tc>
              </a:tr>
              <a:tr h="862549">
                <a:tc vMerge="1">
                  <a:txBody>
                    <a:bodyPr/>
                    <a:lstStyle/>
                    <a:p>
                      <a:endParaRPr lang="it-IT"/>
                    </a:p>
                  </a:txBody>
                  <a:tcPr/>
                </a:tc>
                <a:tc>
                  <a:txBody>
                    <a:bodyPr/>
                    <a:lstStyle/>
                    <a:p>
                      <a:pPr>
                        <a:spcAft>
                          <a:spcPts val="0"/>
                        </a:spcAft>
                      </a:pPr>
                      <a:r>
                        <a:rPr lang="it-IT" sz="2400" dirty="0">
                          <a:effectLst/>
                        </a:rPr>
                        <a:t>Rendiconti gruppi consiliari </a:t>
                      </a:r>
                      <a:r>
                        <a:rPr lang="it-IT" sz="2400" dirty="0" smtClean="0">
                          <a:effectLst/>
                        </a:rPr>
                        <a:t>regionali/provinciali</a:t>
                      </a:r>
                      <a:endParaRPr lang="it-IT" sz="2400" dirty="0">
                        <a:effectLst/>
                        <a:latin typeface="Times New Roman"/>
                        <a:ea typeface="Times New Roman"/>
                      </a:endParaRPr>
                    </a:p>
                  </a:txBody>
                  <a:tcPr marL="68581" marR="68581" marT="0" marB="0">
                    <a:solidFill>
                      <a:srgbClr val="C00000"/>
                    </a:solidFill>
                  </a:tcPr>
                </a:tc>
              </a:tr>
              <a:tr h="431274">
                <a:tc vMerge="1">
                  <a:txBody>
                    <a:bodyPr/>
                    <a:lstStyle/>
                    <a:p>
                      <a:endParaRPr lang="it-IT"/>
                    </a:p>
                  </a:txBody>
                  <a:tcPr/>
                </a:tc>
                <a:tc>
                  <a:txBody>
                    <a:bodyPr/>
                    <a:lstStyle/>
                    <a:p>
                      <a:pPr>
                        <a:spcAft>
                          <a:spcPts val="0"/>
                        </a:spcAft>
                      </a:pPr>
                      <a:r>
                        <a:rPr lang="it-IT" sz="2400">
                          <a:effectLst/>
                        </a:rPr>
                        <a:t>Articolazione degli uffici</a:t>
                      </a:r>
                      <a:endParaRPr lang="it-IT" sz="2400">
                        <a:effectLst/>
                        <a:latin typeface="Times New Roman"/>
                        <a:ea typeface="Times New Roman"/>
                      </a:endParaRPr>
                    </a:p>
                  </a:txBody>
                  <a:tcPr marL="68581" marR="68581" marT="0" marB="0">
                    <a:solidFill>
                      <a:schemeClr val="accent5">
                        <a:lumMod val="50000"/>
                      </a:schemeClr>
                    </a:solidFill>
                  </a:tcPr>
                </a:tc>
              </a:tr>
              <a:tr h="431274">
                <a:tc vMerge="1">
                  <a:txBody>
                    <a:bodyPr/>
                    <a:lstStyle/>
                    <a:p>
                      <a:endParaRPr lang="it-IT"/>
                    </a:p>
                  </a:txBody>
                  <a:tcPr/>
                </a:tc>
                <a:tc>
                  <a:txBody>
                    <a:bodyPr/>
                    <a:lstStyle/>
                    <a:p>
                      <a:pPr>
                        <a:spcAft>
                          <a:spcPts val="0"/>
                        </a:spcAft>
                      </a:pPr>
                      <a:r>
                        <a:rPr lang="it-IT" sz="2400" dirty="0">
                          <a:effectLst/>
                        </a:rPr>
                        <a:t>Telefono e posta elettronica</a:t>
                      </a:r>
                      <a:endParaRPr lang="it-IT" sz="2400" dirty="0">
                        <a:effectLst/>
                        <a:latin typeface="Times New Roman"/>
                        <a:ea typeface="Times New Roman"/>
                      </a:endParaRPr>
                    </a:p>
                  </a:txBody>
                  <a:tcPr marL="68581" marR="68581" marT="0" marB="0">
                    <a:solidFill>
                      <a:schemeClr val="accent5">
                        <a:lumMod val="50000"/>
                      </a:schemeClr>
                    </a:solidFill>
                  </a:tcPr>
                </a:tc>
              </a:tr>
            </a:tbl>
          </a:graphicData>
        </a:graphic>
      </p:graphicFrame>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p:nvPr>
        </p:nvGraphicFramePr>
        <p:xfrm>
          <a:off x="971600" y="332656"/>
          <a:ext cx="7993062" cy="6089650"/>
        </p:xfrm>
        <a:graphic>
          <a:graphicData uri="http://schemas.openxmlformats.org/drawingml/2006/table">
            <a:tbl>
              <a:tblPr firstRow="1" firstCol="1" lastRow="1" lastCol="1" bandRow="1" bandCol="1">
                <a:tableStyleId>{5C22544A-7EE6-4342-B048-85BDC9FD1C3A}</a:tableStyleId>
              </a:tblPr>
              <a:tblGrid>
                <a:gridCol w="2520335"/>
                <a:gridCol w="5472727"/>
              </a:tblGrid>
              <a:tr h="731519">
                <a:tc>
                  <a:txBody>
                    <a:bodyPr/>
                    <a:lstStyle/>
                    <a:p>
                      <a:pPr>
                        <a:spcAft>
                          <a:spcPts val="0"/>
                        </a:spcAft>
                      </a:pPr>
                      <a:r>
                        <a:rPr lang="it-IT" sz="2400" dirty="0">
                          <a:effectLst/>
                        </a:rPr>
                        <a:t>Consulenti e collaboratori</a:t>
                      </a:r>
                      <a:endParaRPr lang="it-IT" sz="2400" dirty="0">
                        <a:effectLst/>
                        <a:latin typeface="Times New Roman"/>
                        <a:ea typeface="Times New Roman"/>
                      </a:endParaRPr>
                    </a:p>
                  </a:txBody>
                  <a:tcPr marL="68581" marR="68581" marT="0" marB="0" anchor="ctr">
                    <a:solidFill>
                      <a:schemeClr val="accent5">
                        <a:lumMod val="50000"/>
                      </a:schemeClr>
                    </a:solidFill>
                  </a:tcPr>
                </a:tc>
                <a:tc>
                  <a:txBody>
                    <a:bodyPr/>
                    <a:lstStyle/>
                    <a:p>
                      <a:pPr>
                        <a:spcAft>
                          <a:spcPts val="0"/>
                        </a:spcAft>
                      </a:pPr>
                      <a:r>
                        <a:rPr lang="it-IT" sz="2400">
                          <a:effectLst/>
                        </a:rPr>
                        <a:t> </a:t>
                      </a:r>
                      <a:endParaRPr lang="it-IT" sz="2400">
                        <a:effectLst/>
                        <a:latin typeface="Times New Roman"/>
                        <a:ea typeface="Times New Roman"/>
                      </a:endParaRPr>
                    </a:p>
                  </a:txBody>
                  <a:tcPr marL="68581" marR="68581" marT="0" marB="0">
                    <a:solidFill>
                      <a:schemeClr val="accent5">
                        <a:lumMod val="50000"/>
                      </a:schemeClr>
                    </a:solidFill>
                  </a:tcPr>
                </a:tc>
              </a:tr>
              <a:tr h="451939">
                <a:tc rowSpan="10">
                  <a:txBody>
                    <a:bodyPr/>
                    <a:lstStyle/>
                    <a:p>
                      <a:pPr>
                        <a:spcAft>
                          <a:spcPts val="0"/>
                        </a:spcAft>
                      </a:pPr>
                      <a:r>
                        <a:rPr lang="it-IT" sz="2400" dirty="0">
                          <a:effectLst/>
                        </a:rPr>
                        <a:t>Personale</a:t>
                      </a:r>
                      <a:endParaRPr lang="it-IT" sz="2400" dirty="0">
                        <a:effectLst/>
                        <a:latin typeface="Times New Roman"/>
                        <a:ea typeface="Times New Roman"/>
                      </a:endParaRPr>
                    </a:p>
                  </a:txBody>
                  <a:tcPr marL="68581" marR="68581" marT="0" marB="0" anchor="ctr">
                    <a:solidFill>
                      <a:schemeClr val="accent5">
                        <a:lumMod val="50000"/>
                      </a:schemeClr>
                    </a:solidFill>
                  </a:tcPr>
                </a:tc>
                <a:tc>
                  <a:txBody>
                    <a:bodyPr/>
                    <a:lstStyle/>
                    <a:p>
                      <a:pPr>
                        <a:spcAft>
                          <a:spcPts val="0"/>
                        </a:spcAft>
                      </a:pPr>
                      <a:r>
                        <a:rPr lang="it-IT" sz="2400">
                          <a:effectLst/>
                        </a:rPr>
                        <a:t>Incarichi amministrativi di vertice</a:t>
                      </a:r>
                      <a:endParaRPr lang="it-IT" sz="2400">
                        <a:effectLst/>
                        <a:latin typeface="Times New Roman"/>
                        <a:ea typeface="Times New Roman"/>
                      </a:endParaRPr>
                    </a:p>
                  </a:txBody>
                  <a:tcPr marL="68581" marR="68581" marT="0" marB="0">
                    <a:solidFill>
                      <a:schemeClr val="accent5">
                        <a:lumMod val="50000"/>
                      </a:schemeClr>
                    </a:solidFill>
                  </a:tcPr>
                </a:tc>
              </a:tr>
              <a:tr h="451939">
                <a:tc vMerge="1">
                  <a:txBody>
                    <a:bodyPr/>
                    <a:lstStyle/>
                    <a:p>
                      <a:endParaRPr lang="it-IT"/>
                    </a:p>
                  </a:txBody>
                  <a:tcPr/>
                </a:tc>
                <a:tc>
                  <a:txBody>
                    <a:bodyPr/>
                    <a:lstStyle/>
                    <a:p>
                      <a:pPr>
                        <a:spcAft>
                          <a:spcPts val="0"/>
                        </a:spcAft>
                      </a:pPr>
                      <a:r>
                        <a:rPr lang="it-IT" sz="2400">
                          <a:effectLst/>
                        </a:rPr>
                        <a:t>Dirigenti</a:t>
                      </a:r>
                      <a:endParaRPr lang="it-IT" sz="2400">
                        <a:effectLst/>
                        <a:latin typeface="Times New Roman"/>
                        <a:ea typeface="Times New Roman"/>
                      </a:endParaRPr>
                    </a:p>
                  </a:txBody>
                  <a:tcPr marL="68581" marR="68581" marT="0" marB="0">
                    <a:solidFill>
                      <a:schemeClr val="accent5">
                        <a:lumMod val="50000"/>
                      </a:schemeClr>
                    </a:solidFill>
                  </a:tcPr>
                </a:tc>
              </a:tr>
              <a:tr h="451939">
                <a:tc vMerge="1">
                  <a:txBody>
                    <a:bodyPr/>
                    <a:lstStyle/>
                    <a:p>
                      <a:endParaRPr lang="it-IT"/>
                    </a:p>
                  </a:txBody>
                  <a:tcPr/>
                </a:tc>
                <a:tc>
                  <a:txBody>
                    <a:bodyPr/>
                    <a:lstStyle/>
                    <a:p>
                      <a:pPr>
                        <a:spcAft>
                          <a:spcPts val="0"/>
                        </a:spcAft>
                      </a:pPr>
                      <a:r>
                        <a:rPr lang="it-IT" sz="2400">
                          <a:effectLst/>
                        </a:rPr>
                        <a:t>Posizioni Organizzative</a:t>
                      </a:r>
                      <a:endParaRPr lang="it-IT" sz="2400">
                        <a:effectLst/>
                        <a:latin typeface="Times New Roman"/>
                        <a:ea typeface="Times New Roman"/>
                      </a:endParaRPr>
                    </a:p>
                  </a:txBody>
                  <a:tcPr marL="68581" marR="68581" marT="0" marB="0">
                    <a:solidFill>
                      <a:schemeClr val="accent5">
                        <a:lumMod val="50000"/>
                      </a:schemeClr>
                    </a:solidFill>
                  </a:tcPr>
                </a:tc>
              </a:tr>
              <a:tr h="451939">
                <a:tc vMerge="1">
                  <a:txBody>
                    <a:bodyPr/>
                    <a:lstStyle/>
                    <a:p>
                      <a:endParaRPr lang="it-IT"/>
                    </a:p>
                  </a:txBody>
                  <a:tcPr/>
                </a:tc>
                <a:tc>
                  <a:txBody>
                    <a:bodyPr/>
                    <a:lstStyle/>
                    <a:p>
                      <a:pPr>
                        <a:spcAft>
                          <a:spcPts val="0"/>
                        </a:spcAft>
                      </a:pPr>
                      <a:r>
                        <a:rPr lang="it-IT" sz="2400" dirty="0">
                          <a:effectLst/>
                        </a:rPr>
                        <a:t>Dotazione Organica</a:t>
                      </a:r>
                      <a:endParaRPr lang="it-IT" sz="2400" dirty="0">
                        <a:effectLst/>
                        <a:latin typeface="Times New Roman"/>
                        <a:ea typeface="Times New Roman"/>
                      </a:endParaRPr>
                    </a:p>
                  </a:txBody>
                  <a:tcPr marL="68581" marR="68581" marT="0" marB="0">
                    <a:solidFill>
                      <a:schemeClr val="accent5">
                        <a:lumMod val="50000"/>
                      </a:schemeClr>
                    </a:solidFill>
                  </a:tcPr>
                </a:tc>
              </a:tr>
              <a:tr h="731519">
                <a:tc vMerge="1">
                  <a:txBody>
                    <a:bodyPr/>
                    <a:lstStyle/>
                    <a:p>
                      <a:endParaRPr lang="it-IT"/>
                    </a:p>
                  </a:txBody>
                  <a:tcPr/>
                </a:tc>
                <a:tc>
                  <a:txBody>
                    <a:bodyPr/>
                    <a:lstStyle/>
                    <a:p>
                      <a:pPr>
                        <a:spcAft>
                          <a:spcPts val="0"/>
                        </a:spcAft>
                      </a:pPr>
                      <a:r>
                        <a:rPr lang="it-IT" sz="2400" dirty="0">
                          <a:effectLst/>
                        </a:rPr>
                        <a:t>Personale non a tempo indeterminato</a:t>
                      </a:r>
                      <a:endParaRPr lang="it-IT" sz="2400" dirty="0">
                        <a:effectLst/>
                        <a:latin typeface="Times New Roman"/>
                        <a:ea typeface="Times New Roman"/>
                      </a:endParaRPr>
                    </a:p>
                  </a:txBody>
                  <a:tcPr marL="68581" marR="68581" marT="0" marB="0">
                    <a:solidFill>
                      <a:schemeClr val="accent5">
                        <a:lumMod val="50000"/>
                      </a:schemeClr>
                    </a:solidFill>
                  </a:tcPr>
                </a:tc>
              </a:tr>
              <a:tr h="451939">
                <a:tc vMerge="1">
                  <a:txBody>
                    <a:bodyPr/>
                    <a:lstStyle/>
                    <a:p>
                      <a:endParaRPr lang="it-IT"/>
                    </a:p>
                  </a:txBody>
                  <a:tcPr/>
                </a:tc>
                <a:tc>
                  <a:txBody>
                    <a:bodyPr/>
                    <a:lstStyle/>
                    <a:p>
                      <a:pPr>
                        <a:spcAft>
                          <a:spcPts val="0"/>
                        </a:spcAft>
                      </a:pPr>
                      <a:r>
                        <a:rPr lang="it-IT" sz="2400">
                          <a:effectLst/>
                        </a:rPr>
                        <a:t>Tassi di assenza</a:t>
                      </a:r>
                      <a:endParaRPr lang="it-IT" sz="2400">
                        <a:effectLst/>
                        <a:latin typeface="Times New Roman"/>
                        <a:ea typeface="Times New Roman"/>
                      </a:endParaRPr>
                    </a:p>
                  </a:txBody>
                  <a:tcPr marL="68581" marR="68581" marT="0" marB="0">
                    <a:solidFill>
                      <a:schemeClr val="accent5">
                        <a:lumMod val="50000"/>
                      </a:schemeClr>
                    </a:solidFill>
                  </a:tcPr>
                </a:tc>
              </a:tr>
              <a:tr h="731519">
                <a:tc vMerge="1">
                  <a:txBody>
                    <a:bodyPr/>
                    <a:lstStyle/>
                    <a:p>
                      <a:endParaRPr lang="it-IT"/>
                    </a:p>
                  </a:txBody>
                  <a:tcPr/>
                </a:tc>
                <a:tc>
                  <a:txBody>
                    <a:bodyPr/>
                    <a:lstStyle/>
                    <a:p>
                      <a:pPr>
                        <a:spcAft>
                          <a:spcPts val="0"/>
                        </a:spcAft>
                      </a:pPr>
                      <a:r>
                        <a:rPr lang="it-IT" sz="2400">
                          <a:effectLst/>
                        </a:rPr>
                        <a:t>Incarichi conferiti e autorizzati a dipendenti</a:t>
                      </a:r>
                      <a:endParaRPr lang="it-IT" sz="2400">
                        <a:effectLst/>
                        <a:latin typeface="Times New Roman"/>
                        <a:ea typeface="Times New Roman"/>
                      </a:endParaRPr>
                    </a:p>
                  </a:txBody>
                  <a:tcPr marL="68581" marR="68581" marT="0" marB="0">
                    <a:solidFill>
                      <a:schemeClr val="accent5">
                        <a:lumMod val="50000"/>
                      </a:schemeClr>
                    </a:solidFill>
                  </a:tcPr>
                </a:tc>
              </a:tr>
              <a:tr h="451939">
                <a:tc vMerge="1">
                  <a:txBody>
                    <a:bodyPr/>
                    <a:lstStyle/>
                    <a:p>
                      <a:endParaRPr lang="it-IT"/>
                    </a:p>
                  </a:txBody>
                  <a:tcPr/>
                </a:tc>
                <a:tc>
                  <a:txBody>
                    <a:bodyPr/>
                    <a:lstStyle/>
                    <a:p>
                      <a:pPr>
                        <a:spcAft>
                          <a:spcPts val="0"/>
                        </a:spcAft>
                      </a:pPr>
                      <a:r>
                        <a:rPr lang="it-IT" sz="2400">
                          <a:effectLst/>
                        </a:rPr>
                        <a:t>Contrattazione collettiva</a:t>
                      </a:r>
                      <a:endParaRPr lang="it-IT" sz="2400">
                        <a:effectLst/>
                        <a:latin typeface="Times New Roman"/>
                        <a:ea typeface="Times New Roman"/>
                      </a:endParaRPr>
                    </a:p>
                  </a:txBody>
                  <a:tcPr marL="68581" marR="68581" marT="0" marB="0">
                    <a:solidFill>
                      <a:schemeClr val="accent5">
                        <a:lumMod val="50000"/>
                      </a:schemeClr>
                    </a:solidFill>
                  </a:tcPr>
                </a:tc>
              </a:tr>
              <a:tr h="451939">
                <a:tc vMerge="1">
                  <a:txBody>
                    <a:bodyPr/>
                    <a:lstStyle/>
                    <a:p>
                      <a:endParaRPr lang="it-IT"/>
                    </a:p>
                  </a:txBody>
                  <a:tcPr/>
                </a:tc>
                <a:tc>
                  <a:txBody>
                    <a:bodyPr/>
                    <a:lstStyle/>
                    <a:p>
                      <a:pPr>
                        <a:spcAft>
                          <a:spcPts val="0"/>
                        </a:spcAft>
                      </a:pPr>
                      <a:r>
                        <a:rPr lang="it-IT" sz="2400">
                          <a:effectLst/>
                        </a:rPr>
                        <a:t>Contrattazione integrativa</a:t>
                      </a:r>
                      <a:endParaRPr lang="it-IT" sz="2400">
                        <a:effectLst/>
                        <a:latin typeface="Times New Roman"/>
                        <a:ea typeface="Times New Roman"/>
                      </a:endParaRPr>
                    </a:p>
                  </a:txBody>
                  <a:tcPr marL="68581" marR="68581" marT="0" marB="0">
                    <a:solidFill>
                      <a:schemeClr val="accent5">
                        <a:lumMod val="50000"/>
                      </a:schemeClr>
                    </a:solidFill>
                  </a:tcPr>
                </a:tc>
              </a:tr>
              <a:tr h="731517">
                <a:tc vMerge="1">
                  <a:txBody>
                    <a:bodyPr/>
                    <a:lstStyle/>
                    <a:p>
                      <a:endParaRPr lang="it-IT"/>
                    </a:p>
                  </a:txBody>
                  <a:tcPr/>
                </a:tc>
                <a:tc>
                  <a:txBody>
                    <a:bodyPr/>
                    <a:lstStyle/>
                    <a:p>
                      <a:pPr>
                        <a:spcAft>
                          <a:spcPts val="0"/>
                        </a:spcAft>
                      </a:pPr>
                      <a:r>
                        <a:rPr lang="it-IT" sz="2400" dirty="0" smtClean="0">
                          <a:effectLst/>
                        </a:rPr>
                        <a:t>OIV</a:t>
                      </a:r>
                      <a:endParaRPr lang="it-IT" sz="2400" dirty="0">
                        <a:effectLst/>
                        <a:latin typeface="Times New Roman"/>
                        <a:ea typeface="Times New Roman"/>
                      </a:endParaRPr>
                    </a:p>
                  </a:txBody>
                  <a:tcPr marL="68581" marR="68581" marT="0" marB="0">
                    <a:solidFill>
                      <a:schemeClr val="accent5">
                        <a:lumMod val="50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Gestione documentale nella PA </a:t>
            </a:r>
            <a:br>
              <a:rPr lang="it-IT" b="1" dirty="0" smtClean="0"/>
            </a:br>
            <a:r>
              <a:rPr lang="it-IT" dirty="0" smtClean="0"/>
              <a:t>Gli strumenti </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La piena riuscita del processo di </a:t>
            </a:r>
            <a:r>
              <a:rPr lang="it-IT" dirty="0" err="1" smtClean="0"/>
              <a:t>dematerializzazione</a:t>
            </a:r>
            <a:r>
              <a:rPr lang="it-IT" dirty="0" smtClean="0"/>
              <a:t> è garantita anche dall’applicazione diffusa e sistematica di tutti gli strumenti disponibili a garantire l’autenticità dei documenti e all’adozione di sistemi di classificazione univoci e dettagliati che includano procedure per la conservazione e la selezione dei documenti. </a:t>
            </a:r>
          </a:p>
          <a:p>
            <a:pPr lvl="1"/>
            <a:r>
              <a:rPr lang="it-IT" dirty="0" smtClean="0"/>
              <a:t>Classificazione e Fascicolazione </a:t>
            </a:r>
          </a:p>
          <a:p>
            <a:pPr lvl="1"/>
            <a:r>
              <a:rPr lang="it-IT" dirty="0" smtClean="0"/>
              <a:t>Protocollazione informatica </a:t>
            </a:r>
          </a:p>
          <a:p>
            <a:pPr lvl="1"/>
            <a:r>
              <a:rPr lang="it-IT" dirty="0" smtClean="0"/>
              <a:t>Firma digitale </a:t>
            </a:r>
          </a:p>
          <a:p>
            <a:pPr lvl="1"/>
            <a:r>
              <a:rPr lang="it-IT" dirty="0" smtClean="0"/>
              <a:t>Posta elettronica certificata </a:t>
            </a:r>
          </a:p>
          <a:p>
            <a:pPr lvl="1"/>
            <a:r>
              <a:rPr lang="it-IT" dirty="0" smtClean="0"/>
              <a:t>Conservazione </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egnaposto contenuto 2"/>
          <p:cNvGraphicFramePr>
            <a:graphicFrameLocks noGrp="1"/>
          </p:cNvGraphicFramePr>
          <p:nvPr>
            <p:ph/>
          </p:nvPr>
        </p:nvGraphicFramePr>
        <p:xfrm>
          <a:off x="1043608" y="135277"/>
          <a:ext cx="7489205" cy="6082962"/>
        </p:xfrm>
        <a:graphic>
          <a:graphicData uri="http://schemas.openxmlformats.org/drawingml/2006/table">
            <a:tbl>
              <a:tblPr firstRow="1" firstCol="1" lastRow="1" lastCol="1" bandRow="1" bandCol="1">
                <a:tableStyleId>{5C22544A-7EE6-4342-B048-85BDC9FD1C3A}</a:tableStyleId>
              </a:tblPr>
              <a:tblGrid>
                <a:gridCol w="2368381"/>
                <a:gridCol w="5120824"/>
              </a:tblGrid>
              <a:tr h="750266">
                <a:tc>
                  <a:txBody>
                    <a:bodyPr/>
                    <a:lstStyle/>
                    <a:p>
                      <a:pPr>
                        <a:spcAft>
                          <a:spcPts val="0"/>
                        </a:spcAft>
                      </a:pPr>
                      <a:r>
                        <a:rPr lang="it-IT" sz="2400" dirty="0">
                          <a:effectLst/>
                        </a:rPr>
                        <a:t>Bandi di concorso</a:t>
                      </a:r>
                      <a:endParaRPr lang="it-IT" sz="2400" dirty="0">
                        <a:effectLst/>
                        <a:latin typeface="Times New Roman"/>
                        <a:ea typeface="Times New Roman"/>
                      </a:endParaRPr>
                    </a:p>
                  </a:txBody>
                  <a:tcPr marL="68586" marR="68586" marT="0" marB="0" anchor="ctr">
                    <a:solidFill>
                      <a:schemeClr val="accent5">
                        <a:lumMod val="50000"/>
                      </a:schemeClr>
                    </a:solidFill>
                  </a:tcPr>
                </a:tc>
                <a:tc>
                  <a:txBody>
                    <a:bodyPr/>
                    <a:lstStyle/>
                    <a:p>
                      <a:pPr>
                        <a:spcAft>
                          <a:spcPts val="0"/>
                        </a:spcAft>
                      </a:pPr>
                      <a:r>
                        <a:rPr lang="it-IT" sz="2400">
                          <a:effectLst/>
                        </a:rPr>
                        <a:t> </a:t>
                      </a:r>
                      <a:endParaRPr lang="it-IT" sz="2400">
                        <a:effectLst/>
                        <a:latin typeface="Times New Roman"/>
                        <a:ea typeface="Times New Roman"/>
                      </a:endParaRPr>
                    </a:p>
                  </a:txBody>
                  <a:tcPr marL="68586" marR="68586" marT="0" marB="0">
                    <a:solidFill>
                      <a:schemeClr val="accent5">
                        <a:lumMod val="50000"/>
                      </a:schemeClr>
                    </a:solidFill>
                  </a:tcPr>
                </a:tc>
              </a:tr>
              <a:tr h="575147">
                <a:tc rowSpan="5">
                  <a:txBody>
                    <a:bodyPr/>
                    <a:lstStyle/>
                    <a:p>
                      <a:pPr>
                        <a:spcAft>
                          <a:spcPts val="0"/>
                        </a:spcAft>
                      </a:pPr>
                      <a:r>
                        <a:rPr lang="it-IT" sz="2400" dirty="0">
                          <a:effectLst/>
                        </a:rPr>
                        <a:t>Performance</a:t>
                      </a:r>
                      <a:endParaRPr lang="it-IT" sz="2400" dirty="0">
                        <a:effectLst/>
                        <a:latin typeface="Times New Roman"/>
                        <a:ea typeface="Times New Roman"/>
                      </a:endParaRPr>
                    </a:p>
                  </a:txBody>
                  <a:tcPr marL="68586" marR="68586" marT="0" marB="0" anchor="ctr">
                    <a:solidFill>
                      <a:schemeClr val="accent5">
                        <a:lumMod val="50000"/>
                      </a:schemeClr>
                    </a:solidFill>
                  </a:tcPr>
                </a:tc>
                <a:tc>
                  <a:txBody>
                    <a:bodyPr/>
                    <a:lstStyle/>
                    <a:p>
                      <a:pPr>
                        <a:spcAft>
                          <a:spcPts val="0"/>
                        </a:spcAft>
                      </a:pPr>
                      <a:r>
                        <a:rPr lang="it-IT" sz="2400">
                          <a:effectLst/>
                        </a:rPr>
                        <a:t>Piano della Performance</a:t>
                      </a:r>
                      <a:endParaRPr lang="it-IT" sz="2400">
                        <a:effectLst/>
                        <a:latin typeface="Times New Roman"/>
                        <a:ea typeface="Times New Roman"/>
                      </a:endParaRPr>
                    </a:p>
                  </a:txBody>
                  <a:tcPr marL="68586" marR="68586" marT="0" marB="0">
                    <a:solidFill>
                      <a:schemeClr val="accent5">
                        <a:lumMod val="50000"/>
                      </a:schemeClr>
                    </a:solidFill>
                  </a:tcPr>
                </a:tc>
              </a:tr>
              <a:tr h="575147">
                <a:tc vMerge="1">
                  <a:txBody>
                    <a:bodyPr/>
                    <a:lstStyle/>
                    <a:p>
                      <a:endParaRPr lang="it-IT"/>
                    </a:p>
                  </a:txBody>
                  <a:tcPr/>
                </a:tc>
                <a:tc>
                  <a:txBody>
                    <a:bodyPr/>
                    <a:lstStyle/>
                    <a:p>
                      <a:pPr>
                        <a:spcAft>
                          <a:spcPts val="0"/>
                        </a:spcAft>
                      </a:pPr>
                      <a:r>
                        <a:rPr lang="it-IT" sz="2400">
                          <a:effectLst/>
                        </a:rPr>
                        <a:t>Relazione sulla Performance</a:t>
                      </a:r>
                      <a:endParaRPr lang="it-IT" sz="2400">
                        <a:effectLst/>
                        <a:latin typeface="Times New Roman"/>
                        <a:ea typeface="Times New Roman"/>
                      </a:endParaRPr>
                    </a:p>
                  </a:txBody>
                  <a:tcPr marL="68586" marR="68586" marT="0" marB="0">
                    <a:solidFill>
                      <a:schemeClr val="accent5">
                        <a:lumMod val="50000"/>
                      </a:schemeClr>
                    </a:solidFill>
                  </a:tcPr>
                </a:tc>
              </a:tr>
              <a:tr h="462135">
                <a:tc vMerge="1">
                  <a:txBody>
                    <a:bodyPr/>
                    <a:lstStyle/>
                    <a:p>
                      <a:endParaRPr lang="it-IT"/>
                    </a:p>
                  </a:txBody>
                  <a:tcPr/>
                </a:tc>
                <a:tc>
                  <a:txBody>
                    <a:bodyPr/>
                    <a:lstStyle/>
                    <a:p>
                      <a:pPr>
                        <a:spcAft>
                          <a:spcPts val="0"/>
                        </a:spcAft>
                      </a:pPr>
                      <a:r>
                        <a:rPr lang="it-IT" sz="2400">
                          <a:effectLst/>
                        </a:rPr>
                        <a:t>Ammontare complessivo dei premi</a:t>
                      </a:r>
                      <a:endParaRPr lang="it-IT" sz="2400">
                        <a:effectLst/>
                        <a:latin typeface="Times New Roman"/>
                        <a:ea typeface="Times New Roman"/>
                      </a:endParaRPr>
                    </a:p>
                  </a:txBody>
                  <a:tcPr marL="68586" marR="68586" marT="0" marB="0">
                    <a:solidFill>
                      <a:schemeClr val="accent5">
                        <a:lumMod val="50000"/>
                      </a:schemeClr>
                    </a:solidFill>
                  </a:tcPr>
                </a:tc>
              </a:tr>
              <a:tr h="575147">
                <a:tc vMerge="1">
                  <a:txBody>
                    <a:bodyPr/>
                    <a:lstStyle/>
                    <a:p>
                      <a:endParaRPr lang="it-IT"/>
                    </a:p>
                  </a:txBody>
                  <a:tcPr/>
                </a:tc>
                <a:tc>
                  <a:txBody>
                    <a:bodyPr/>
                    <a:lstStyle/>
                    <a:p>
                      <a:pPr>
                        <a:spcAft>
                          <a:spcPts val="0"/>
                        </a:spcAft>
                      </a:pPr>
                      <a:r>
                        <a:rPr lang="it-IT" sz="2400" dirty="0">
                          <a:effectLst/>
                        </a:rPr>
                        <a:t>Dati relativi ai premi</a:t>
                      </a:r>
                      <a:endParaRPr lang="it-IT" sz="2400" dirty="0">
                        <a:effectLst/>
                        <a:latin typeface="Times New Roman"/>
                        <a:ea typeface="Times New Roman"/>
                      </a:endParaRPr>
                    </a:p>
                  </a:txBody>
                  <a:tcPr marL="68586" marR="68586" marT="0" marB="0">
                    <a:solidFill>
                      <a:schemeClr val="accent5">
                        <a:lumMod val="50000"/>
                      </a:schemeClr>
                    </a:solidFill>
                  </a:tcPr>
                </a:tc>
              </a:tr>
              <a:tr h="575147">
                <a:tc vMerge="1">
                  <a:txBody>
                    <a:bodyPr/>
                    <a:lstStyle/>
                    <a:p>
                      <a:pPr>
                        <a:spcAft>
                          <a:spcPts val="0"/>
                        </a:spcAft>
                      </a:pPr>
                      <a:endParaRPr lang="it-IT" sz="2400" dirty="0">
                        <a:effectLst/>
                        <a:latin typeface="Times New Roman"/>
                        <a:ea typeface="Times New Roman"/>
                      </a:endParaRPr>
                    </a:p>
                  </a:txBody>
                  <a:tcPr marL="68586" marR="68586" marT="0" marB="0" anchor="ctr">
                    <a:solidFill>
                      <a:schemeClr val="accent5">
                        <a:lumMod val="50000"/>
                      </a:schemeClr>
                    </a:solidFill>
                  </a:tcPr>
                </a:tc>
                <a:tc>
                  <a:txBody>
                    <a:bodyPr/>
                    <a:lstStyle/>
                    <a:p>
                      <a:pPr>
                        <a:spcAft>
                          <a:spcPts val="0"/>
                        </a:spcAft>
                      </a:pPr>
                      <a:r>
                        <a:rPr lang="it-IT" sz="2400" b="1" kern="1200" dirty="0" smtClean="0">
                          <a:solidFill>
                            <a:schemeClr val="lt1"/>
                          </a:solidFill>
                          <a:effectLst/>
                          <a:latin typeface="+mn-lt"/>
                          <a:ea typeface="+mn-ea"/>
                          <a:cs typeface="+mn-cs"/>
                        </a:rPr>
                        <a:t>Benessere organizzativo</a:t>
                      </a:r>
                      <a:endParaRPr lang="it-IT" sz="2400" b="1" kern="1200" dirty="0">
                        <a:solidFill>
                          <a:schemeClr val="lt1"/>
                        </a:solidFill>
                        <a:effectLst/>
                        <a:latin typeface="+mn-lt"/>
                        <a:ea typeface="+mn-ea"/>
                        <a:cs typeface="+mn-cs"/>
                      </a:endParaRPr>
                    </a:p>
                  </a:txBody>
                  <a:tcPr marL="68586" marR="68586" marT="0" marB="0">
                    <a:solidFill>
                      <a:schemeClr val="accent5">
                        <a:lumMod val="50000"/>
                      </a:schemeClr>
                    </a:solidFill>
                  </a:tcPr>
                </a:tc>
              </a:tr>
              <a:tr h="575147">
                <a:tc rowSpan="4">
                  <a:txBody>
                    <a:bodyPr/>
                    <a:lstStyle/>
                    <a:p>
                      <a:pPr>
                        <a:spcAft>
                          <a:spcPts val="0"/>
                        </a:spcAft>
                      </a:pPr>
                      <a:r>
                        <a:rPr lang="it-IT" sz="2400" dirty="0">
                          <a:effectLst/>
                        </a:rPr>
                        <a:t>Enti controllati</a:t>
                      </a:r>
                      <a:endParaRPr lang="it-IT" sz="2400" dirty="0">
                        <a:effectLst/>
                        <a:latin typeface="Times New Roman"/>
                        <a:ea typeface="Times New Roman"/>
                      </a:endParaRPr>
                    </a:p>
                  </a:txBody>
                  <a:tcPr marL="68586" marR="68586" marT="0" marB="0" anchor="ctr">
                    <a:solidFill>
                      <a:schemeClr val="accent5">
                        <a:lumMod val="50000"/>
                      </a:schemeClr>
                    </a:solidFill>
                  </a:tcPr>
                </a:tc>
                <a:tc>
                  <a:txBody>
                    <a:bodyPr/>
                    <a:lstStyle/>
                    <a:p>
                      <a:pPr>
                        <a:spcAft>
                          <a:spcPts val="0"/>
                        </a:spcAft>
                      </a:pPr>
                      <a:r>
                        <a:rPr lang="it-IT" sz="2400">
                          <a:effectLst/>
                        </a:rPr>
                        <a:t>Enti pubblici vigilati</a:t>
                      </a:r>
                      <a:endParaRPr lang="it-IT" sz="2400">
                        <a:effectLst/>
                        <a:latin typeface="Times New Roman"/>
                        <a:ea typeface="Times New Roman"/>
                      </a:endParaRPr>
                    </a:p>
                  </a:txBody>
                  <a:tcPr marL="68586" marR="68586" marT="0" marB="0">
                    <a:solidFill>
                      <a:schemeClr val="accent5">
                        <a:lumMod val="50000"/>
                      </a:schemeClr>
                    </a:solidFill>
                  </a:tcPr>
                </a:tc>
              </a:tr>
              <a:tr h="575147">
                <a:tc vMerge="1">
                  <a:txBody>
                    <a:bodyPr/>
                    <a:lstStyle/>
                    <a:p>
                      <a:endParaRPr lang="it-IT"/>
                    </a:p>
                  </a:txBody>
                  <a:tcPr/>
                </a:tc>
                <a:tc>
                  <a:txBody>
                    <a:bodyPr/>
                    <a:lstStyle/>
                    <a:p>
                      <a:pPr>
                        <a:spcAft>
                          <a:spcPts val="0"/>
                        </a:spcAft>
                      </a:pPr>
                      <a:r>
                        <a:rPr lang="it-IT" sz="2400" dirty="0">
                          <a:effectLst/>
                        </a:rPr>
                        <a:t>Società partecipate</a:t>
                      </a:r>
                      <a:endParaRPr lang="it-IT" sz="2400" dirty="0">
                        <a:effectLst/>
                        <a:latin typeface="Times New Roman"/>
                        <a:ea typeface="Times New Roman"/>
                      </a:endParaRPr>
                    </a:p>
                  </a:txBody>
                  <a:tcPr marL="68586" marR="68586" marT="0" marB="0">
                    <a:solidFill>
                      <a:schemeClr val="accent5">
                        <a:lumMod val="50000"/>
                      </a:schemeClr>
                    </a:solidFill>
                  </a:tcPr>
                </a:tc>
              </a:tr>
              <a:tr h="575147">
                <a:tc vMerge="1">
                  <a:txBody>
                    <a:bodyPr/>
                    <a:lstStyle/>
                    <a:p>
                      <a:endParaRPr lang="it-IT"/>
                    </a:p>
                  </a:txBody>
                  <a:tcPr/>
                </a:tc>
                <a:tc>
                  <a:txBody>
                    <a:bodyPr/>
                    <a:lstStyle/>
                    <a:p>
                      <a:pPr>
                        <a:spcAft>
                          <a:spcPts val="0"/>
                        </a:spcAft>
                      </a:pPr>
                      <a:r>
                        <a:rPr lang="it-IT" sz="2400">
                          <a:effectLst/>
                        </a:rPr>
                        <a:t>Enti di diritto privato controllati</a:t>
                      </a:r>
                      <a:endParaRPr lang="it-IT" sz="2400">
                        <a:effectLst/>
                        <a:latin typeface="Times New Roman"/>
                        <a:ea typeface="Times New Roman"/>
                      </a:endParaRPr>
                    </a:p>
                  </a:txBody>
                  <a:tcPr marL="68586" marR="68586" marT="0" marB="0">
                    <a:solidFill>
                      <a:schemeClr val="accent5">
                        <a:lumMod val="50000"/>
                      </a:schemeClr>
                    </a:solidFill>
                  </a:tcPr>
                </a:tc>
              </a:tr>
              <a:tr h="575147">
                <a:tc vMerge="1">
                  <a:txBody>
                    <a:bodyPr/>
                    <a:lstStyle/>
                    <a:p>
                      <a:endParaRPr lang="it-IT"/>
                    </a:p>
                  </a:txBody>
                  <a:tcPr/>
                </a:tc>
                <a:tc>
                  <a:txBody>
                    <a:bodyPr/>
                    <a:lstStyle/>
                    <a:p>
                      <a:pPr>
                        <a:spcAft>
                          <a:spcPts val="0"/>
                        </a:spcAft>
                      </a:pPr>
                      <a:r>
                        <a:rPr lang="it-IT" sz="2400" dirty="0">
                          <a:effectLst/>
                        </a:rPr>
                        <a:t>Rappresentazione grafica</a:t>
                      </a:r>
                      <a:endParaRPr lang="it-IT" sz="2400" dirty="0">
                        <a:effectLst/>
                        <a:latin typeface="Times New Roman"/>
                        <a:ea typeface="Times New Roman"/>
                      </a:endParaRPr>
                    </a:p>
                  </a:txBody>
                  <a:tcPr marL="68586" marR="68586" marT="0" marB="0">
                    <a:solidFill>
                      <a:schemeClr val="accent5">
                        <a:lumMod val="50000"/>
                      </a:schemeClr>
                    </a:solidFill>
                  </a:tcPr>
                </a:tc>
              </a:tr>
            </a:tbl>
          </a:graphicData>
        </a:graphic>
      </p:graphicFrame>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egnaposto contenuto 2"/>
          <p:cNvGraphicFramePr>
            <a:graphicFrameLocks noGrp="1"/>
          </p:cNvGraphicFramePr>
          <p:nvPr>
            <p:ph/>
          </p:nvPr>
        </p:nvGraphicFramePr>
        <p:xfrm>
          <a:off x="1187624" y="117380"/>
          <a:ext cx="7345189" cy="5177253"/>
        </p:xfrm>
        <a:graphic>
          <a:graphicData uri="http://schemas.openxmlformats.org/drawingml/2006/table">
            <a:tbl>
              <a:tblPr firstRow="1" firstCol="1" lastRow="1" lastCol="1" bandRow="1" bandCol="1">
                <a:tableStyleId>{5C22544A-7EE6-4342-B048-85BDC9FD1C3A}</a:tableStyleId>
              </a:tblPr>
              <a:tblGrid>
                <a:gridCol w="2426535"/>
                <a:gridCol w="4918654"/>
              </a:tblGrid>
              <a:tr h="864762">
                <a:tc rowSpan="4">
                  <a:txBody>
                    <a:bodyPr/>
                    <a:lstStyle/>
                    <a:p>
                      <a:pPr>
                        <a:spcAft>
                          <a:spcPts val="0"/>
                        </a:spcAft>
                      </a:pPr>
                      <a:r>
                        <a:rPr lang="it-IT" sz="2400" dirty="0">
                          <a:effectLst/>
                        </a:rPr>
                        <a:t>Attività e procedimenti</a:t>
                      </a:r>
                      <a:endParaRPr lang="it-IT" sz="3600" dirty="0">
                        <a:effectLst/>
                        <a:latin typeface="Times New Roman"/>
                        <a:ea typeface="Times New Roman"/>
                      </a:endParaRPr>
                    </a:p>
                  </a:txBody>
                  <a:tcPr marL="68586" marR="68586" marT="0" marB="0" anchor="ctr">
                    <a:solidFill>
                      <a:schemeClr val="accent5">
                        <a:lumMod val="50000"/>
                      </a:schemeClr>
                    </a:solidFill>
                  </a:tcPr>
                </a:tc>
                <a:tc>
                  <a:txBody>
                    <a:bodyPr/>
                    <a:lstStyle/>
                    <a:p>
                      <a:pPr>
                        <a:spcAft>
                          <a:spcPts val="0"/>
                        </a:spcAft>
                      </a:pPr>
                      <a:r>
                        <a:rPr lang="it-IT" sz="2400" dirty="0">
                          <a:effectLst/>
                        </a:rPr>
                        <a:t>Dati aggregati attività </a:t>
                      </a:r>
                      <a:r>
                        <a:rPr lang="it-IT" sz="2400" dirty="0" smtClean="0">
                          <a:effectLst/>
                        </a:rPr>
                        <a:t>amministrativa</a:t>
                      </a:r>
                    </a:p>
                    <a:p>
                      <a:pPr>
                        <a:spcAft>
                          <a:spcPts val="0"/>
                        </a:spcAft>
                      </a:pPr>
                      <a:endParaRPr lang="it-IT" sz="800" dirty="0">
                        <a:effectLst/>
                        <a:latin typeface="Times New Roman"/>
                        <a:ea typeface="Times New Roman"/>
                      </a:endParaRPr>
                    </a:p>
                  </a:txBody>
                  <a:tcPr marL="68586" marR="68586" marT="0" marB="0">
                    <a:solidFill>
                      <a:schemeClr val="accent5">
                        <a:lumMod val="50000"/>
                      </a:schemeClr>
                    </a:solidFill>
                  </a:tcPr>
                </a:tc>
              </a:tr>
              <a:tr h="494150">
                <a:tc vMerge="1">
                  <a:txBody>
                    <a:bodyPr/>
                    <a:lstStyle/>
                    <a:p>
                      <a:endParaRPr lang="it-IT"/>
                    </a:p>
                  </a:txBody>
                  <a:tcPr/>
                </a:tc>
                <a:tc>
                  <a:txBody>
                    <a:bodyPr/>
                    <a:lstStyle/>
                    <a:p>
                      <a:pPr>
                        <a:spcAft>
                          <a:spcPts val="0"/>
                        </a:spcAft>
                      </a:pPr>
                      <a:r>
                        <a:rPr lang="it-IT" sz="2400" dirty="0">
                          <a:effectLst/>
                        </a:rPr>
                        <a:t>Tipologie di </a:t>
                      </a:r>
                      <a:r>
                        <a:rPr lang="it-IT" sz="2400" dirty="0" smtClean="0">
                          <a:effectLst/>
                        </a:rPr>
                        <a:t>procedimento</a:t>
                      </a:r>
                    </a:p>
                    <a:p>
                      <a:pPr>
                        <a:spcAft>
                          <a:spcPts val="0"/>
                        </a:spcAft>
                      </a:pPr>
                      <a:endParaRPr lang="it-IT" sz="800" dirty="0">
                        <a:effectLst/>
                        <a:latin typeface="Times New Roman"/>
                        <a:ea typeface="Times New Roman"/>
                      </a:endParaRPr>
                    </a:p>
                  </a:txBody>
                  <a:tcPr marL="68586" marR="68586" marT="0" marB="0">
                    <a:solidFill>
                      <a:schemeClr val="accent5">
                        <a:lumMod val="50000"/>
                      </a:schemeClr>
                    </a:solidFill>
                  </a:tcPr>
                </a:tc>
              </a:tr>
              <a:tr h="494150">
                <a:tc vMerge="1">
                  <a:txBody>
                    <a:bodyPr/>
                    <a:lstStyle/>
                    <a:p>
                      <a:endParaRPr lang="it-IT"/>
                    </a:p>
                  </a:txBody>
                  <a:tcPr/>
                </a:tc>
                <a:tc>
                  <a:txBody>
                    <a:bodyPr/>
                    <a:lstStyle/>
                    <a:p>
                      <a:pPr>
                        <a:spcAft>
                          <a:spcPts val="0"/>
                        </a:spcAft>
                      </a:pPr>
                      <a:r>
                        <a:rPr lang="it-IT" sz="2400" dirty="0">
                          <a:effectLst/>
                        </a:rPr>
                        <a:t>Monitoraggio tempi </a:t>
                      </a:r>
                      <a:r>
                        <a:rPr lang="it-IT" sz="2400" dirty="0" smtClean="0">
                          <a:effectLst/>
                        </a:rPr>
                        <a:t>procedimentali</a:t>
                      </a:r>
                    </a:p>
                    <a:p>
                      <a:pPr>
                        <a:spcAft>
                          <a:spcPts val="0"/>
                        </a:spcAft>
                      </a:pPr>
                      <a:endParaRPr lang="it-IT" sz="800" dirty="0">
                        <a:effectLst/>
                        <a:latin typeface="Times New Roman"/>
                        <a:ea typeface="Times New Roman"/>
                      </a:endParaRPr>
                    </a:p>
                  </a:txBody>
                  <a:tcPr marL="68586" marR="68586" marT="0" marB="0">
                    <a:solidFill>
                      <a:schemeClr val="accent5">
                        <a:lumMod val="50000"/>
                      </a:schemeClr>
                    </a:solidFill>
                  </a:tcPr>
                </a:tc>
              </a:tr>
              <a:tr h="864762">
                <a:tc vMerge="1">
                  <a:txBody>
                    <a:bodyPr/>
                    <a:lstStyle/>
                    <a:p>
                      <a:endParaRPr lang="it-IT"/>
                    </a:p>
                  </a:txBody>
                  <a:tcPr/>
                </a:tc>
                <a:tc>
                  <a:txBody>
                    <a:bodyPr/>
                    <a:lstStyle/>
                    <a:p>
                      <a:pPr>
                        <a:spcAft>
                          <a:spcPts val="0"/>
                        </a:spcAft>
                      </a:pPr>
                      <a:r>
                        <a:rPr lang="it-IT" sz="2400" dirty="0">
                          <a:effectLst/>
                        </a:rPr>
                        <a:t>Dichiarazioni sostitutive e acquisizione d’ufficio dei </a:t>
                      </a:r>
                      <a:r>
                        <a:rPr lang="it-IT" sz="2400" dirty="0" smtClean="0">
                          <a:effectLst/>
                        </a:rPr>
                        <a:t>dati</a:t>
                      </a:r>
                    </a:p>
                    <a:p>
                      <a:pPr>
                        <a:spcAft>
                          <a:spcPts val="0"/>
                        </a:spcAft>
                      </a:pPr>
                      <a:endParaRPr lang="it-IT" sz="800" dirty="0">
                        <a:effectLst/>
                        <a:latin typeface="Times New Roman"/>
                        <a:ea typeface="Times New Roman"/>
                      </a:endParaRPr>
                    </a:p>
                  </a:txBody>
                  <a:tcPr marL="68586" marR="68586" marT="0" marB="0">
                    <a:solidFill>
                      <a:schemeClr val="accent5">
                        <a:lumMod val="50000"/>
                      </a:schemeClr>
                    </a:solidFill>
                  </a:tcPr>
                </a:tc>
              </a:tr>
              <a:tr h="864762">
                <a:tc rowSpan="2">
                  <a:txBody>
                    <a:bodyPr/>
                    <a:lstStyle/>
                    <a:p>
                      <a:pPr>
                        <a:spcAft>
                          <a:spcPts val="0"/>
                        </a:spcAft>
                      </a:pPr>
                      <a:r>
                        <a:rPr lang="it-IT" sz="2400">
                          <a:effectLst/>
                        </a:rPr>
                        <a:t>Provvedimenti</a:t>
                      </a:r>
                      <a:endParaRPr lang="it-IT" sz="3600">
                        <a:effectLst/>
                        <a:latin typeface="Times New Roman"/>
                        <a:ea typeface="Times New Roman"/>
                      </a:endParaRPr>
                    </a:p>
                  </a:txBody>
                  <a:tcPr marL="68586" marR="68586" marT="0" marB="0" anchor="ctr">
                    <a:solidFill>
                      <a:schemeClr val="accent5">
                        <a:lumMod val="50000"/>
                      </a:schemeClr>
                    </a:solidFill>
                  </a:tcPr>
                </a:tc>
                <a:tc>
                  <a:txBody>
                    <a:bodyPr/>
                    <a:lstStyle/>
                    <a:p>
                      <a:pPr>
                        <a:spcAft>
                          <a:spcPts val="0"/>
                        </a:spcAft>
                      </a:pPr>
                      <a:r>
                        <a:rPr lang="it-IT" sz="2400" dirty="0">
                          <a:effectLst/>
                        </a:rPr>
                        <a:t>Provvedimenti organi </a:t>
                      </a:r>
                      <a:r>
                        <a:rPr lang="it-IT" sz="2400" dirty="0" smtClean="0">
                          <a:effectLst/>
                        </a:rPr>
                        <a:t>indirizzo-politico</a:t>
                      </a:r>
                    </a:p>
                    <a:p>
                      <a:pPr>
                        <a:spcAft>
                          <a:spcPts val="0"/>
                        </a:spcAft>
                      </a:pPr>
                      <a:endParaRPr lang="it-IT" sz="800" dirty="0">
                        <a:effectLst/>
                        <a:latin typeface="Times New Roman"/>
                        <a:ea typeface="Times New Roman"/>
                      </a:endParaRPr>
                    </a:p>
                  </a:txBody>
                  <a:tcPr marL="68586" marR="68586" marT="0" marB="0">
                    <a:solidFill>
                      <a:schemeClr val="accent5">
                        <a:lumMod val="50000"/>
                      </a:schemeClr>
                    </a:solidFill>
                  </a:tcPr>
                </a:tc>
              </a:tr>
              <a:tr h="494150">
                <a:tc vMerge="1">
                  <a:txBody>
                    <a:bodyPr/>
                    <a:lstStyle/>
                    <a:p>
                      <a:endParaRPr lang="it-IT"/>
                    </a:p>
                  </a:txBody>
                  <a:tcPr/>
                </a:tc>
                <a:tc>
                  <a:txBody>
                    <a:bodyPr/>
                    <a:lstStyle/>
                    <a:p>
                      <a:pPr>
                        <a:spcAft>
                          <a:spcPts val="0"/>
                        </a:spcAft>
                      </a:pPr>
                      <a:r>
                        <a:rPr lang="it-IT" sz="2400" dirty="0" smtClean="0">
                          <a:effectLst/>
                        </a:rPr>
                        <a:t>Provvedimenti dirigenti</a:t>
                      </a:r>
                    </a:p>
                    <a:p>
                      <a:pPr>
                        <a:spcAft>
                          <a:spcPts val="0"/>
                        </a:spcAft>
                      </a:pPr>
                      <a:endParaRPr lang="it-IT" sz="800" dirty="0">
                        <a:effectLst/>
                        <a:latin typeface="Times New Roman"/>
                        <a:ea typeface="Times New Roman"/>
                      </a:endParaRPr>
                    </a:p>
                  </a:txBody>
                  <a:tcPr marL="68586" marR="68586" marT="0" marB="0">
                    <a:solidFill>
                      <a:schemeClr val="accent5">
                        <a:lumMod val="50000"/>
                      </a:schemeClr>
                    </a:solidFill>
                  </a:tcPr>
                </a:tc>
              </a:tr>
              <a:tr h="741227">
                <a:tc>
                  <a:txBody>
                    <a:bodyPr/>
                    <a:lstStyle/>
                    <a:p>
                      <a:pPr>
                        <a:spcAft>
                          <a:spcPts val="0"/>
                        </a:spcAft>
                      </a:pPr>
                      <a:r>
                        <a:rPr lang="it-IT" sz="2400">
                          <a:effectLst/>
                        </a:rPr>
                        <a:t>Controlli sulle imprese</a:t>
                      </a:r>
                      <a:endParaRPr lang="it-IT" sz="3600">
                        <a:effectLst/>
                        <a:latin typeface="Times New Roman"/>
                        <a:ea typeface="Times New Roman"/>
                      </a:endParaRPr>
                    </a:p>
                  </a:txBody>
                  <a:tcPr marL="68586" marR="68586" marT="0" marB="0" anchor="ctr">
                    <a:solidFill>
                      <a:schemeClr val="accent5">
                        <a:lumMod val="50000"/>
                      </a:schemeClr>
                    </a:solidFill>
                  </a:tcPr>
                </a:tc>
                <a:tc>
                  <a:txBody>
                    <a:bodyPr/>
                    <a:lstStyle/>
                    <a:p>
                      <a:pPr>
                        <a:spcAft>
                          <a:spcPts val="0"/>
                        </a:spcAft>
                      </a:pPr>
                      <a:r>
                        <a:rPr lang="it-IT" sz="2400" dirty="0">
                          <a:effectLst/>
                        </a:rPr>
                        <a:t> </a:t>
                      </a:r>
                      <a:endParaRPr lang="it-IT" sz="3600" dirty="0">
                        <a:effectLst/>
                        <a:latin typeface="Times New Roman"/>
                        <a:ea typeface="Times New Roman"/>
                      </a:endParaRPr>
                    </a:p>
                  </a:txBody>
                  <a:tcPr marL="68586" marR="68586" marT="0" marB="0">
                    <a:solidFill>
                      <a:schemeClr val="accent5">
                        <a:lumMod val="50000"/>
                      </a:schemeClr>
                    </a:solidFill>
                  </a:tcPr>
                </a:tc>
              </a:tr>
            </a:tbl>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egnaposto contenuto 2"/>
          <p:cNvGraphicFramePr>
            <a:graphicFrameLocks noGrp="1"/>
          </p:cNvGraphicFramePr>
          <p:nvPr>
            <p:ph/>
          </p:nvPr>
        </p:nvGraphicFramePr>
        <p:xfrm>
          <a:off x="1043608" y="332656"/>
          <a:ext cx="7921625" cy="5810251"/>
        </p:xfrm>
        <a:graphic>
          <a:graphicData uri="http://schemas.openxmlformats.org/drawingml/2006/table">
            <a:tbl>
              <a:tblPr firstRow="1" firstCol="1" lastRow="1" lastCol="1" bandRow="1" bandCol="1">
                <a:tableStyleId>{5C22544A-7EE6-4342-B048-85BDC9FD1C3A}</a:tableStyleId>
              </a:tblPr>
              <a:tblGrid>
                <a:gridCol w="2501566"/>
                <a:gridCol w="5420059"/>
              </a:tblGrid>
              <a:tr h="2275143">
                <a:tc>
                  <a:txBody>
                    <a:bodyPr/>
                    <a:lstStyle/>
                    <a:p>
                      <a:pPr>
                        <a:spcAft>
                          <a:spcPts val="0"/>
                        </a:spcAft>
                      </a:pPr>
                      <a:r>
                        <a:rPr lang="it-IT" sz="2400" dirty="0" smtClean="0">
                          <a:effectLst/>
                        </a:rPr>
                        <a:t>Bandi di gara e </a:t>
                      </a:r>
                      <a:r>
                        <a:rPr lang="it-IT" sz="2400" dirty="0">
                          <a:effectLst/>
                        </a:rPr>
                        <a:t>contratti</a:t>
                      </a:r>
                      <a:endParaRPr lang="it-IT" sz="3600" dirty="0">
                        <a:effectLst/>
                        <a:latin typeface="Times New Roman"/>
                        <a:ea typeface="Times New Roman"/>
                      </a:endParaRPr>
                    </a:p>
                  </a:txBody>
                  <a:tcPr marL="68586" marR="68586" marT="0" marB="0" anchor="ctr">
                    <a:solidFill>
                      <a:schemeClr val="accent5">
                        <a:lumMod val="50000"/>
                      </a:schemeClr>
                    </a:solidFill>
                  </a:tcPr>
                </a:tc>
                <a:tc>
                  <a:txBody>
                    <a:bodyPr/>
                    <a:lstStyle/>
                    <a:p>
                      <a:pPr>
                        <a:spcAft>
                          <a:spcPts val="0"/>
                        </a:spcAft>
                      </a:pPr>
                      <a:r>
                        <a:rPr lang="it-IT" sz="1800" b="0" i="0" u="none" strike="noStrike" kern="1200" baseline="0" dirty="0" smtClean="0">
                          <a:solidFill>
                            <a:schemeClr val="lt1"/>
                          </a:solidFill>
                          <a:latin typeface="+mn-lt"/>
                          <a:ea typeface="+mn-ea"/>
                          <a:cs typeface="+mn-cs"/>
                        </a:rPr>
                        <a:t>(art. 1 c. 32 legge 190/12: le stazioni appaltanti sono in ogni caso tenute a pubblicare nei propri siti web istituzionali: la struttura proponente; l'oggetto del bando; l'elenco degli operatori invitati a presentare offerte; l'aggiudicatario; l'importo di aggiudicazione; i tempi di completamento dell'opera, servizio o fornitura; l'importo delle somme liquidate )</a:t>
                      </a:r>
                      <a:endParaRPr lang="it-IT" sz="2400" b="1" kern="1200" dirty="0">
                        <a:solidFill>
                          <a:schemeClr val="lt1"/>
                        </a:solidFill>
                        <a:effectLst/>
                        <a:latin typeface="+mn-lt"/>
                        <a:ea typeface="+mn-ea"/>
                        <a:cs typeface="+mn-cs"/>
                      </a:endParaRPr>
                    </a:p>
                  </a:txBody>
                  <a:tcPr marL="68586" marR="68586" marT="0" marB="0">
                    <a:solidFill>
                      <a:schemeClr val="accent5">
                        <a:lumMod val="50000"/>
                      </a:schemeClr>
                    </a:solidFill>
                  </a:tcPr>
                </a:tc>
              </a:tr>
              <a:tr h="568786">
                <a:tc rowSpan="2">
                  <a:txBody>
                    <a:bodyPr/>
                    <a:lstStyle/>
                    <a:p>
                      <a:pPr>
                        <a:spcAft>
                          <a:spcPts val="0"/>
                        </a:spcAft>
                      </a:pPr>
                      <a:r>
                        <a:rPr lang="it-IT" sz="2400" dirty="0">
                          <a:effectLst/>
                        </a:rPr>
                        <a:t>Sovvenzioni, contributi, </a:t>
                      </a:r>
                      <a:r>
                        <a:rPr lang="it-IT" sz="2400" dirty="0" smtClean="0">
                          <a:effectLst/>
                        </a:rPr>
                        <a:t>sussidi, vantaggi economici</a:t>
                      </a:r>
                      <a:endParaRPr lang="it-IT" sz="3600" dirty="0">
                        <a:effectLst/>
                        <a:latin typeface="Times New Roman"/>
                        <a:ea typeface="Times New Roman"/>
                      </a:endParaRPr>
                    </a:p>
                  </a:txBody>
                  <a:tcPr marL="68586" marR="68586" marT="0" marB="0" anchor="ctr">
                    <a:solidFill>
                      <a:schemeClr val="accent5">
                        <a:lumMod val="50000"/>
                      </a:schemeClr>
                    </a:solidFill>
                  </a:tcPr>
                </a:tc>
                <a:tc>
                  <a:txBody>
                    <a:bodyPr/>
                    <a:lstStyle/>
                    <a:p>
                      <a:pPr>
                        <a:spcAft>
                          <a:spcPts val="0"/>
                        </a:spcAft>
                      </a:pPr>
                      <a:r>
                        <a:rPr lang="it-IT" sz="2400" dirty="0">
                          <a:effectLst/>
                        </a:rPr>
                        <a:t>Criteri e modalità</a:t>
                      </a:r>
                      <a:endParaRPr lang="it-IT" sz="3600" dirty="0">
                        <a:effectLst/>
                        <a:latin typeface="Times New Roman"/>
                        <a:ea typeface="Times New Roman"/>
                      </a:endParaRPr>
                    </a:p>
                  </a:txBody>
                  <a:tcPr marL="68586" marR="68586" marT="0" marB="0">
                    <a:solidFill>
                      <a:schemeClr val="accent5">
                        <a:lumMod val="50000"/>
                      </a:schemeClr>
                    </a:solidFill>
                  </a:tcPr>
                </a:tc>
              </a:tr>
              <a:tr h="1259965">
                <a:tc vMerge="1">
                  <a:txBody>
                    <a:bodyPr/>
                    <a:lstStyle/>
                    <a:p>
                      <a:endParaRPr lang="it-IT"/>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b="1" kern="1200" dirty="0">
                          <a:solidFill>
                            <a:schemeClr val="lt1"/>
                          </a:solidFill>
                          <a:effectLst/>
                          <a:latin typeface="+mn-lt"/>
                          <a:ea typeface="+mn-ea"/>
                          <a:cs typeface="+mn-cs"/>
                        </a:rPr>
                        <a:t>Atti di </a:t>
                      </a:r>
                      <a:r>
                        <a:rPr lang="it-IT" sz="2400" b="1" kern="1200" dirty="0" smtClean="0">
                          <a:solidFill>
                            <a:schemeClr val="lt1"/>
                          </a:solidFill>
                          <a:effectLst/>
                          <a:latin typeface="+mn-lt"/>
                          <a:ea typeface="+mn-ea"/>
                          <a:cs typeface="+mn-cs"/>
                        </a:rPr>
                        <a:t>concessione ( + elenco dei soggetti beneficiari)</a:t>
                      </a:r>
                    </a:p>
                  </a:txBody>
                  <a:tcPr marL="68586" marR="68586" marT="0" marB="0">
                    <a:solidFill>
                      <a:schemeClr val="accent5">
                        <a:lumMod val="50000"/>
                      </a:schemeClr>
                    </a:solidFill>
                  </a:tcPr>
                </a:tc>
              </a:tr>
              <a:tr h="568786">
                <a:tc rowSpan="2">
                  <a:txBody>
                    <a:bodyPr/>
                    <a:lstStyle/>
                    <a:p>
                      <a:pPr>
                        <a:spcAft>
                          <a:spcPts val="0"/>
                        </a:spcAft>
                      </a:pPr>
                      <a:r>
                        <a:rPr lang="it-IT" sz="2400" dirty="0">
                          <a:effectLst/>
                        </a:rPr>
                        <a:t>Bilanci</a:t>
                      </a:r>
                      <a:endParaRPr lang="it-IT" sz="3600" dirty="0">
                        <a:effectLst/>
                        <a:latin typeface="Times New Roman"/>
                        <a:ea typeface="Times New Roman"/>
                      </a:endParaRPr>
                    </a:p>
                  </a:txBody>
                  <a:tcPr marL="68586" marR="68586" marT="0" marB="0" anchor="ctr">
                    <a:solidFill>
                      <a:schemeClr val="accent5">
                        <a:lumMod val="50000"/>
                      </a:schemeClr>
                    </a:solidFill>
                  </a:tcPr>
                </a:tc>
                <a:tc>
                  <a:txBody>
                    <a:bodyPr/>
                    <a:lstStyle/>
                    <a:p>
                      <a:pPr>
                        <a:spcAft>
                          <a:spcPts val="0"/>
                        </a:spcAft>
                      </a:pPr>
                      <a:r>
                        <a:rPr lang="it-IT" sz="2400" dirty="0">
                          <a:effectLst/>
                        </a:rPr>
                        <a:t>Bilancio </a:t>
                      </a:r>
                      <a:r>
                        <a:rPr lang="it-IT" sz="2400" dirty="0" smtClean="0">
                          <a:effectLst/>
                        </a:rPr>
                        <a:t>preventivo e consuntivo</a:t>
                      </a:r>
                      <a:endParaRPr lang="it-IT" sz="3600" dirty="0">
                        <a:effectLst/>
                        <a:latin typeface="Times New Roman"/>
                        <a:ea typeface="Times New Roman"/>
                      </a:endParaRPr>
                    </a:p>
                  </a:txBody>
                  <a:tcPr marL="68586" marR="68586" marT="0" marB="0">
                    <a:solidFill>
                      <a:schemeClr val="accent5">
                        <a:lumMod val="50000"/>
                      </a:schemeClr>
                    </a:solidFill>
                  </a:tcPr>
                </a:tc>
              </a:tr>
              <a:tr h="1137571">
                <a:tc vMerge="1">
                  <a:txBody>
                    <a:bodyPr/>
                    <a:lstStyle/>
                    <a:p>
                      <a:endParaRPr lang="it-IT"/>
                    </a:p>
                  </a:txBody>
                  <a:tcPr/>
                </a:tc>
                <a:tc>
                  <a:txBody>
                    <a:bodyPr/>
                    <a:lstStyle/>
                    <a:p>
                      <a:pPr>
                        <a:spcAft>
                          <a:spcPts val="0"/>
                        </a:spcAft>
                      </a:pPr>
                      <a:r>
                        <a:rPr lang="it-IT" sz="2400" dirty="0">
                          <a:effectLst/>
                        </a:rPr>
                        <a:t>Piano degli indicatori e dei risultati attesi di bilancio</a:t>
                      </a:r>
                      <a:endParaRPr lang="it-IT" sz="3600" dirty="0">
                        <a:effectLst/>
                        <a:latin typeface="Times New Roman"/>
                        <a:ea typeface="Times New Roman"/>
                      </a:endParaRPr>
                    </a:p>
                  </a:txBody>
                  <a:tcPr marL="68586" marR="68586" marT="0" marB="0">
                    <a:solidFill>
                      <a:srgbClr val="C00000"/>
                    </a:solidFill>
                  </a:tcPr>
                </a:tc>
              </a:tr>
            </a:tbl>
          </a:graphicData>
        </a:graphic>
      </p:graphicFrame>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egnaposto contenuto 2"/>
          <p:cNvGraphicFramePr>
            <a:graphicFrameLocks noGrp="1"/>
          </p:cNvGraphicFramePr>
          <p:nvPr>
            <p:ph/>
          </p:nvPr>
        </p:nvGraphicFramePr>
        <p:xfrm>
          <a:off x="1115616" y="404663"/>
          <a:ext cx="7488832" cy="5873149"/>
        </p:xfrm>
        <a:graphic>
          <a:graphicData uri="http://schemas.openxmlformats.org/drawingml/2006/table">
            <a:tbl>
              <a:tblPr firstRow="1" firstCol="1" lastRow="1" lastCol="1" bandRow="1" bandCol="1">
                <a:tableStyleId>{5C22544A-7EE6-4342-B048-85BDC9FD1C3A}</a:tableStyleId>
              </a:tblPr>
              <a:tblGrid>
                <a:gridCol w="3669528"/>
                <a:gridCol w="3819304"/>
              </a:tblGrid>
              <a:tr h="372711">
                <a:tc rowSpan="2">
                  <a:txBody>
                    <a:bodyPr/>
                    <a:lstStyle/>
                    <a:p>
                      <a:pPr>
                        <a:spcAft>
                          <a:spcPts val="0"/>
                        </a:spcAft>
                      </a:pPr>
                      <a:r>
                        <a:rPr lang="it-IT" sz="2400" dirty="0">
                          <a:effectLst/>
                        </a:rPr>
                        <a:t>Beni immobili e gestione del patrimonio</a:t>
                      </a:r>
                      <a:endParaRPr lang="it-IT" sz="3600" dirty="0">
                        <a:effectLst/>
                        <a:latin typeface="Times New Roman"/>
                        <a:ea typeface="Times New Roman"/>
                      </a:endParaRPr>
                    </a:p>
                  </a:txBody>
                  <a:tcPr marL="68586" marR="68586" marT="0" marB="0" anchor="ctr">
                    <a:solidFill>
                      <a:schemeClr val="accent5">
                        <a:lumMod val="50000"/>
                      </a:schemeClr>
                    </a:solidFill>
                  </a:tcPr>
                </a:tc>
                <a:tc>
                  <a:txBody>
                    <a:bodyPr/>
                    <a:lstStyle/>
                    <a:p>
                      <a:pPr>
                        <a:spcAft>
                          <a:spcPts val="0"/>
                        </a:spcAft>
                      </a:pPr>
                      <a:r>
                        <a:rPr lang="it-IT" sz="2400">
                          <a:effectLst/>
                        </a:rPr>
                        <a:t>Patrimonio immobiliare</a:t>
                      </a:r>
                      <a:endParaRPr lang="it-IT" sz="3600">
                        <a:effectLst/>
                        <a:latin typeface="Times New Roman"/>
                        <a:ea typeface="Times New Roman"/>
                      </a:endParaRPr>
                    </a:p>
                  </a:txBody>
                  <a:tcPr marL="68586" marR="68586" marT="0" marB="0">
                    <a:solidFill>
                      <a:schemeClr val="accent5">
                        <a:lumMod val="50000"/>
                      </a:schemeClr>
                    </a:solidFill>
                  </a:tcPr>
                </a:tc>
              </a:tr>
              <a:tr h="745422">
                <a:tc vMerge="1">
                  <a:txBody>
                    <a:bodyPr/>
                    <a:lstStyle/>
                    <a:p>
                      <a:endParaRPr lang="it-IT"/>
                    </a:p>
                  </a:txBody>
                  <a:tcPr/>
                </a:tc>
                <a:tc>
                  <a:txBody>
                    <a:bodyPr/>
                    <a:lstStyle/>
                    <a:p>
                      <a:pPr>
                        <a:spcAft>
                          <a:spcPts val="0"/>
                        </a:spcAft>
                      </a:pPr>
                      <a:r>
                        <a:rPr lang="it-IT" sz="2400">
                          <a:effectLst/>
                        </a:rPr>
                        <a:t>Canoni di locazione e affitto</a:t>
                      </a:r>
                      <a:endParaRPr lang="it-IT" sz="3600">
                        <a:effectLst/>
                        <a:latin typeface="Times New Roman"/>
                        <a:ea typeface="Times New Roman"/>
                      </a:endParaRPr>
                    </a:p>
                  </a:txBody>
                  <a:tcPr marL="68586" marR="68586" marT="0" marB="0">
                    <a:solidFill>
                      <a:schemeClr val="accent5">
                        <a:lumMod val="50000"/>
                      </a:schemeClr>
                    </a:solidFill>
                  </a:tcPr>
                </a:tc>
              </a:tr>
              <a:tr h="745422">
                <a:tc>
                  <a:txBody>
                    <a:bodyPr/>
                    <a:lstStyle/>
                    <a:p>
                      <a:pPr>
                        <a:spcAft>
                          <a:spcPts val="0"/>
                        </a:spcAft>
                      </a:pPr>
                      <a:r>
                        <a:rPr lang="it-IT" sz="2400" dirty="0">
                          <a:effectLst/>
                        </a:rPr>
                        <a:t>Controlli </a:t>
                      </a:r>
                      <a:r>
                        <a:rPr lang="it-IT" sz="2400" dirty="0" smtClean="0">
                          <a:effectLst/>
                        </a:rPr>
                        <a:t>e rilievi</a:t>
                      </a:r>
                      <a:r>
                        <a:rPr lang="it-IT" sz="2400" baseline="0" dirty="0" smtClean="0">
                          <a:effectLst/>
                        </a:rPr>
                        <a:t> </a:t>
                      </a:r>
                      <a:r>
                        <a:rPr lang="it-IT" sz="2400" dirty="0" smtClean="0">
                          <a:effectLst/>
                        </a:rPr>
                        <a:t>sull’amministrazione</a:t>
                      </a:r>
                      <a:endParaRPr lang="it-IT" sz="3600" dirty="0">
                        <a:effectLst/>
                        <a:latin typeface="Times New Roman"/>
                        <a:ea typeface="Times New Roman"/>
                      </a:endParaRPr>
                    </a:p>
                  </a:txBody>
                  <a:tcPr marL="68586" marR="68586" marT="0" marB="0" anchor="ctr">
                    <a:solidFill>
                      <a:schemeClr val="accent5">
                        <a:lumMod val="50000"/>
                      </a:schemeClr>
                    </a:solidFill>
                  </a:tcPr>
                </a:tc>
                <a:tc>
                  <a:txBody>
                    <a:bodyPr/>
                    <a:lstStyle/>
                    <a:p>
                      <a:pPr>
                        <a:spcAft>
                          <a:spcPts val="0"/>
                        </a:spcAft>
                      </a:pPr>
                      <a:r>
                        <a:rPr lang="it-IT" sz="2400">
                          <a:effectLst/>
                        </a:rPr>
                        <a:t> </a:t>
                      </a:r>
                      <a:endParaRPr lang="it-IT" sz="3600">
                        <a:effectLst/>
                        <a:latin typeface="Times New Roman"/>
                        <a:ea typeface="Times New Roman"/>
                      </a:endParaRPr>
                    </a:p>
                  </a:txBody>
                  <a:tcPr marL="68586" marR="68586" marT="0" marB="0">
                    <a:solidFill>
                      <a:schemeClr val="accent5">
                        <a:lumMod val="50000"/>
                      </a:schemeClr>
                    </a:solidFill>
                  </a:tcPr>
                </a:tc>
              </a:tr>
              <a:tr h="745422">
                <a:tc rowSpan="4">
                  <a:txBody>
                    <a:bodyPr/>
                    <a:lstStyle/>
                    <a:p>
                      <a:pPr>
                        <a:spcAft>
                          <a:spcPts val="0"/>
                        </a:spcAft>
                      </a:pPr>
                      <a:r>
                        <a:rPr lang="it-IT" sz="2400" dirty="0">
                          <a:effectLst/>
                        </a:rPr>
                        <a:t>Servizi erogati</a:t>
                      </a:r>
                      <a:endParaRPr lang="it-IT" sz="3600" dirty="0">
                        <a:effectLst/>
                        <a:latin typeface="Times New Roman"/>
                        <a:ea typeface="Times New Roman"/>
                      </a:endParaRPr>
                    </a:p>
                  </a:txBody>
                  <a:tcPr marL="68586" marR="68586" marT="0" marB="0" anchor="ctr">
                    <a:solidFill>
                      <a:schemeClr val="accent5">
                        <a:lumMod val="50000"/>
                      </a:schemeClr>
                    </a:solidFill>
                  </a:tcPr>
                </a:tc>
                <a:tc>
                  <a:txBody>
                    <a:bodyPr/>
                    <a:lstStyle/>
                    <a:p>
                      <a:pPr>
                        <a:spcAft>
                          <a:spcPts val="0"/>
                        </a:spcAft>
                      </a:pPr>
                      <a:r>
                        <a:rPr lang="it-IT" sz="2400">
                          <a:effectLst/>
                        </a:rPr>
                        <a:t>Carta dei servizi e standard di qualità</a:t>
                      </a:r>
                      <a:endParaRPr lang="it-IT" sz="3600">
                        <a:effectLst/>
                        <a:latin typeface="Times New Roman"/>
                        <a:ea typeface="Times New Roman"/>
                      </a:endParaRPr>
                    </a:p>
                  </a:txBody>
                  <a:tcPr marL="68586" marR="68586" marT="0" marB="0">
                    <a:solidFill>
                      <a:schemeClr val="accent5">
                        <a:lumMod val="50000"/>
                      </a:schemeClr>
                    </a:solidFill>
                  </a:tcPr>
                </a:tc>
              </a:tr>
              <a:tr h="372711">
                <a:tc vMerge="1">
                  <a:txBody>
                    <a:bodyPr/>
                    <a:lstStyle/>
                    <a:p>
                      <a:endParaRPr lang="it-IT"/>
                    </a:p>
                  </a:txBody>
                  <a:tcPr/>
                </a:tc>
                <a:tc>
                  <a:txBody>
                    <a:bodyPr/>
                    <a:lstStyle/>
                    <a:p>
                      <a:pPr>
                        <a:spcAft>
                          <a:spcPts val="0"/>
                        </a:spcAft>
                      </a:pPr>
                      <a:r>
                        <a:rPr lang="it-IT" sz="2400" dirty="0">
                          <a:effectLst/>
                        </a:rPr>
                        <a:t>Costi contabilizzati</a:t>
                      </a:r>
                      <a:endParaRPr lang="it-IT" sz="3600" dirty="0">
                        <a:effectLst/>
                        <a:latin typeface="Times New Roman"/>
                        <a:ea typeface="Times New Roman"/>
                      </a:endParaRPr>
                    </a:p>
                  </a:txBody>
                  <a:tcPr marL="68586" marR="68586" marT="0" marB="0">
                    <a:solidFill>
                      <a:srgbClr val="C00000"/>
                    </a:solidFill>
                  </a:tcPr>
                </a:tc>
              </a:tr>
              <a:tr h="745422">
                <a:tc vMerge="1">
                  <a:txBody>
                    <a:bodyPr/>
                    <a:lstStyle/>
                    <a:p>
                      <a:endParaRPr lang="it-IT"/>
                    </a:p>
                  </a:txBody>
                  <a:tcPr/>
                </a:tc>
                <a:tc>
                  <a:txBody>
                    <a:bodyPr/>
                    <a:lstStyle/>
                    <a:p>
                      <a:pPr>
                        <a:spcAft>
                          <a:spcPts val="0"/>
                        </a:spcAft>
                      </a:pPr>
                      <a:r>
                        <a:rPr lang="it-IT" sz="2400" dirty="0">
                          <a:effectLst/>
                        </a:rPr>
                        <a:t>Tempi medi di erogazione dei servizi</a:t>
                      </a:r>
                      <a:endParaRPr lang="it-IT" sz="3600" dirty="0">
                        <a:effectLst/>
                        <a:latin typeface="Times New Roman"/>
                        <a:ea typeface="Times New Roman"/>
                      </a:endParaRPr>
                    </a:p>
                  </a:txBody>
                  <a:tcPr marL="68586" marR="68586" marT="0" marB="0">
                    <a:solidFill>
                      <a:srgbClr val="C00000"/>
                    </a:solidFill>
                  </a:tcPr>
                </a:tc>
              </a:tr>
              <a:tr h="372711">
                <a:tc vMerge="1">
                  <a:txBody>
                    <a:bodyPr/>
                    <a:lstStyle/>
                    <a:p>
                      <a:endParaRPr lang="it-IT"/>
                    </a:p>
                  </a:txBody>
                  <a:tcPr/>
                </a:tc>
                <a:tc>
                  <a:txBody>
                    <a:bodyPr/>
                    <a:lstStyle/>
                    <a:p>
                      <a:pPr>
                        <a:spcAft>
                          <a:spcPts val="0"/>
                        </a:spcAft>
                      </a:pPr>
                      <a:r>
                        <a:rPr lang="it-IT" sz="2400" dirty="0">
                          <a:effectLst/>
                        </a:rPr>
                        <a:t>Liste di attesa</a:t>
                      </a:r>
                      <a:endParaRPr lang="it-IT" sz="3600" dirty="0">
                        <a:effectLst/>
                        <a:latin typeface="Times New Roman"/>
                        <a:ea typeface="Times New Roman"/>
                      </a:endParaRPr>
                    </a:p>
                  </a:txBody>
                  <a:tcPr marL="68586" marR="68586" marT="0" marB="0">
                    <a:solidFill>
                      <a:srgbClr val="C00000"/>
                    </a:solidFill>
                  </a:tcPr>
                </a:tc>
              </a:tr>
              <a:tr h="1041808">
                <a:tc rowSpan="2">
                  <a:txBody>
                    <a:bodyPr/>
                    <a:lstStyle/>
                    <a:p>
                      <a:pPr>
                        <a:spcAft>
                          <a:spcPts val="0"/>
                        </a:spcAft>
                      </a:pPr>
                      <a:r>
                        <a:rPr lang="it-IT" sz="2400">
                          <a:effectLst/>
                        </a:rPr>
                        <a:t>Pagamenti dell’amministrazione</a:t>
                      </a:r>
                      <a:endParaRPr lang="it-IT" sz="3600">
                        <a:effectLst/>
                        <a:latin typeface="Times New Roman"/>
                        <a:ea typeface="Times New Roman"/>
                      </a:endParaRPr>
                    </a:p>
                  </a:txBody>
                  <a:tcPr marL="68586" marR="68586" marT="0" marB="0" anchor="ctr">
                    <a:solidFill>
                      <a:schemeClr val="accent5">
                        <a:lumMod val="50000"/>
                      </a:schemeClr>
                    </a:solidFill>
                  </a:tcPr>
                </a:tc>
                <a:tc>
                  <a:txBody>
                    <a:bodyPr/>
                    <a:lstStyle/>
                    <a:p>
                      <a:pPr>
                        <a:spcAft>
                          <a:spcPts val="0"/>
                        </a:spcAft>
                      </a:pPr>
                      <a:r>
                        <a:rPr lang="it-IT" sz="2400" dirty="0">
                          <a:effectLst/>
                        </a:rPr>
                        <a:t>Indicatore di tempestività dei pagamenti</a:t>
                      </a:r>
                      <a:endParaRPr lang="it-IT" sz="3600" dirty="0">
                        <a:effectLst/>
                        <a:latin typeface="Times New Roman"/>
                        <a:ea typeface="Times New Roman"/>
                      </a:endParaRPr>
                    </a:p>
                  </a:txBody>
                  <a:tcPr marL="68586" marR="68586" marT="0" marB="0">
                    <a:solidFill>
                      <a:schemeClr val="accent5">
                        <a:lumMod val="50000"/>
                      </a:schemeClr>
                    </a:solidFill>
                  </a:tcPr>
                </a:tc>
              </a:tr>
              <a:tr h="721160">
                <a:tc vMerge="1">
                  <a:txBody>
                    <a:bodyPr/>
                    <a:lstStyle/>
                    <a:p>
                      <a:endParaRPr lang="it-IT"/>
                    </a:p>
                  </a:txBody>
                  <a:tcPr/>
                </a:tc>
                <a:tc>
                  <a:txBody>
                    <a:bodyPr/>
                    <a:lstStyle/>
                    <a:p>
                      <a:pPr>
                        <a:spcAft>
                          <a:spcPts val="0"/>
                        </a:spcAft>
                      </a:pPr>
                      <a:r>
                        <a:rPr lang="it-IT" sz="2400" dirty="0">
                          <a:effectLst/>
                        </a:rPr>
                        <a:t>IBAN e pagamenti informatici</a:t>
                      </a:r>
                      <a:endParaRPr lang="it-IT" sz="3600" dirty="0">
                        <a:effectLst/>
                        <a:latin typeface="Times New Roman"/>
                        <a:ea typeface="Times New Roman"/>
                      </a:endParaRPr>
                    </a:p>
                  </a:txBody>
                  <a:tcPr marL="68586" marR="68586" marT="0" marB="0">
                    <a:solidFill>
                      <a:schemeClr val="accent5">
                        <a:lumMod val="50000"/>
                      </a:schemeClr>
                    </a:solidFill>
                  </a:tcPr>
                </a:tc>
              </a:tr>
            </a:tbl>
          </a:graphicData>
        </a:graphic>
      </p:graphicFrame>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egnaposto contenuto 2"/>
          <p:cNvGraphicFramePr>
            <a:graphicFrameLocks noGrp="1"/>
          </p:cNvGraphicFramePr>
          <p:nvPr>
            <p:ph/>
          </p:nvPr>
        </p:nvGraphicFramePr>
        <p:xfrm>
          <a:off x="1331640" y="620688"/>
          <a:ext cx="7416800" cy="5473701"/>
        </p:xfrm>
        <a:graphic>
          <a:graphicData uri="http://schemas.openxmlformats.org/drawingml/2006/table">
            <a:tbl>
              <a:tblPr firstRow="1" firstCol="1" lastRow="1" lastCol="1" bandRow="1" bandCol="1">
                <a:tableStyleId>{5C22544A-7EE6-4342-B048-85BDC9FD1C3A}</a:tableStyleId>
              </a:tblPr>
              <a:tblGrid>
                <a:gridCol w="3744404"/>
                <a:gridCol w="3672396"/>
              </a:tblGrid>
              <a:tr h="608189">
                <a:tc>
                  <a:txBody>
                    <a:bodyPr/>
                    <a:lstStyle/>
                    <a:p>
                      <a:pPr>
                        <a:spcAft>
                          <a:spcPts val="0"/>
                        </a:spcAft>
                      </a:pPr>
                      <a:r>
                        <a:rPr lang="it-IT" sz="2400" dirty="0">
                          <a:effectLst/>
                        </a:rPr>
                        <a:t>Opere </a:t>
                      </a:r>
                      <a:r>
                        <a:rPr lang="it-IT" sz="2400" dirty="0" smtClean="0"/>
                        <a:t>pubbliche </a:t>
                      </a:r>
                      <a:endParaRPr lang="it-IT" sz="3600" dirty="0">
                        <a:effectLst/>
                        <a:latin typeface="Times New Roman"/>
                        <a:ea typeface="Times New Roman"/>
                      </a:endParaRPr>
                    </a:p>
                  </a:txBody>
                  <a:tcPr marL="68580" marR="68580" marT="0" marB="0" anchor="ctr">
                    <a:solidFill>
                      <a:schemeClr val="accent5">
                        <a:lumMod val="50000"/>
                      </a:schemeClr>
                    </a:solidFill>
                  </a:tcPr>
                </a:tc>
                <a:tc>
                  <a:txBody>
                    <a:bodyPr/>
                    <a:lstStyle/>
                    <a:p>
                      <a:pPr>
                        <a:spcAft>
                          <a:spcPts val="0"/>
                        </a:spcAft>
                      </a:pPr>
                      <a:r>
                        <a:rPr lang="it-IT" sz="2400">
                          <a:effectLst/>
                        </a:rPr>
                        <a:t> </a:t>
                      </a:r>
                      <a:endParaRPr lang="it-IT" sz="3600">
                        <a:effectLst/>
                        <a:latin typeface="Times New Roman"/>
                        <a:ea typeface="Times New Roman"/>
                      </a:endParaRPr>
                    </a:p>
                  </a:txBody>
                  <a:tcPr marL="68580" marR="68580" marT="0" marB="0">
                    <a:solidFill>
                      <a:schemeClr val="accent5">
                        <a:lumMod val="50000"/>
                      </a:schemeClr>
                    </a:solidFill>
                  </a:tcPr>
                </a:tc>
              </a:tr>
              <a:tr h="1216378">
                <a:tc>
                  <a:txBody>
                    <a:bodyPr/>
                    <a:lstStyle/>
                    <a:p>
                      <a:pPr>
                        <a:spcAft>
                          <a:spcPts val="0"/>
                        </a:spcAft>
                      </a:pPr>
                      <a:r>
                        <a:rPr lang="it-IT" sz="2400" dirty="0">
                          <a:effectLst/>
                        </a:rPr>
                        <a:t>Pianificazione e governo del territorio</a:t>
                      </a:r>
                      <a:endParaRPr lang="it-IT" sz="3600" dirty="0">
                        <a:effectLst/>
                        <a:latin typeface="Times New Roman"/>
                        <a:ea typeface="Times New Roman"/>
                      </a:endParaRPr>
                    </a:p>
                  </a:txBody>
                  <a:tcPr marL="68580" marR="68580" marT="0" marB="0" anchor="ctr">
                    <a:solidFill>
                      <a:schemeClr val="accent5">
                        <a:lumMod val="50000"/>
                      </a:schemeClr>
                    </a:solidFill>
                  </a:tcPr>
                </a:tc>
                <a:tc>
                  <a:txBody>
                    <a:bodyPr/>
                    <a:lstStyle/>
                    <a:p>
                      <a:pPr>
                        <a:spcAft>
                          <a:spcPts val="0"/>
                        </a:spcAft>
                      </a:pPr>
                      <a:r>
                        <a:rPr lang="it-IT" sz="2400">
                          <a:effectLst/>
                        </a:rPr>
                        <a:t> </a:t>
                      </a:r>
                      <a:endParaRPr lang="it-IT" sz="3600">
                        <a:effectLst/>
                        <a:latin typeface="Times New Roman"/>
                        <a:ea typeface="Times New Roman"/>
                      </a:endParaRPr>
                    </a:p>
                  </a:txBody>
                  <a:tcPr marL="68580" marR="68580" marT="0" marB="0">
                    <a:solidFill>
                      <a:schemeClr val="accent5">
                        <a:lumMod val="50000"/>
                      </a:schemeClr>
                    </a:solidFill>
                  </a:tcPr>
                </a:tc>
              </a:tr>
              <a:tr h="608189">
                <a:tc>
                  <a:txBody>
                    <a:bodyPr/>
                    <a:lstStyle/>
                    <a:p>
                      <a:pPr>
                        <a:spcAft>
                          <a:spcPts val="0"/>
                        </a:spcAft>
                      </a:pPr>
                      <a:r>
                        <a:rPr lang="it-IT" sz="2400">
                          <a:effectLst/>
                        </a:rPr>
                        <a:t>Informazioni ambientali</a:t>
                      </a:r>
                      <a:endParaRPr lang="it-IT" sz="3600">
                        <a:effectLst/>
                        <a:latin typeface="Times New Roman"/>
                        <a:ea typeface="Times New Roman"/>
                      </a:endParaRPr>
                    </a:p>
                  </a:txBody>
                  <a:tcPr marL="68580" marR="68580" marT="0" marB="0" anchor="ctr">
                    <a:solidFill>
                      <a:schemeClr val="accent5">
                        <a:lumMod val="50000"/>
                      </a:schemeClr>
                    </a:solidFill>
                  </a:tcPr>
                </a:tc>
                <a:tc>
                  <a:txBody>
                    <a:bodyPr/>
                    <a:lstStyle/>
                    <a:p>
                      <a:pPr>
                        <a:spcAft>
                          <a:spcPts val="0"/>
                        </a:spcAft>
                      </a:pPr>
                      <a:r>
                        <a:rPr lang="it-IT" sz="2400">
                          <a:effectLst/>
                        </a:rPr>
                        <a:t> </a:t>
                      </a:r>
                      <a:endParaRPr lang="it-IT" sz="3600">
                        <a:effectLst/>
                        <a:latin typeface="Times New Roman"/>
                        <a:ea typeface="Times New Roman"/>
                      </a:endParaRPr>
                    </a:p>
                  </a:txBody>
                  <a:tcPr marL="68580" marR="68580" marT="0" marB="0">
                    <a:solidFill>
                      <a:schemeClr val="accent5">
                        <a:lumMod val="50000"/>
                      </a:schemeClr>
                    </a:solidFill>
                  </a:tcPr>
                </a:tc>
              </a:tr>
              <a:tr h="1216378">
                <a:tc>
                  <a:txBody>
                    <a:bodyPr/>
                    <a:lstStyle/>
                    <a:p>
                      <a:pPr>
                        <a:spcAft>
                          <a:spcPts val="0"/>
                        </a:spcAft>
                      </a:pPr>
                      <a:r>
                        <a:rPr lang="it-IT" sz="2400" dirty="0">
                          <a:effectLst/>
                        </a:rPr>
                        <a:t>Strutture sanitarie private accreditate</a:t>
                      </a:r>
                      <a:endParaRPr lang="it-IT" sz="3600" dirty="0">
                        <a:effectLst/>
                        <a:latin typeface="Times New Roman"/>
                        <a:ea typeface="Times New Roman"/>
                      </a:endParaRPr>
                    </a:p>
                  </a:txBody>
                  <a:tcPr marL="68580" marR="68580" marT="0" marB="0" anchor="ctr">
                    <a:solidFill>
                      <a:srgbClr val="C00000"/>
                    </a:solidFill>
                  </a:tcPr>
                </a:tc>
                <a:tc>
                  <a:txBody>
                    <a:bodyPr/>
                    <a:lstStyle/>
                    <a:p>
                      <a:pPr>
                        <a:spcAft>
                          <a:spcPts val="0"/>
                        </a:spcAft>
                      </a:pPr>
                      <a:r>
                        <a:rPr lang="it-IT" sz="2400">
                          <a:effectLst/>
                        </a:rPr>
                        <a:t> </a:t>
                      </a:r>
                      <a:endParaRPr lang="it-IT" sz="3600">
                        <a:effectLst/>
                        <a:latin typeface="Times New Roman"/>
                        <a:ea typeface="Times New Roman"/>
                      </a:endParaRPr>
                    </a:p>
                  </a:txBody>
                  <a:tcPr marL="68580" marR="68580" marT="0" marB="0">
                    <a:solidFill>
                      <a:schemeClr val="accent5">
                        <a:lumMod val="50000"/>
                      </a:schemeClr>
                    </a:solidFill>
                  </a:tcPr>
                </a:tc>
              </a:tr>
              <a:tr h="1216378">
                <a:tc>
                  <a:txBody>
                    <a:bodyPr/>
                    <a:lstStyle/>
                    <a:p>
                      <a:pPr>
                        <a:spcAft>
                          <a:spcPts val="0"/>
                        </a:spcAft>
                      </a:pPr>
                      <a:r>
                        <a:rPr lang="it-IT" sz="2400">
                          <a:effectLst/>
                        </a:rPr>
                        <a:t>Interventi straordinari e di emergenza</a:t>
                      </a:r>
                      <a:endParaRPr lang="it-IT" sz="3600">
                        <a:effectLst/>
                        <a:latin typeface="Times New Roman"/>
                        <a:ea typeface="Times New Roman"/>
                      </a:endParaRPr>
                    </a:p>
                  </a:txBody>
                  <a:tcPr marL="68580" marR="68580" marT="0" marB="0" anchor="ctr">
                    <a:solidFill>
                      <a:schemeClr val="accent5">
                        <a:lumMod val="50000"/>
                      </a:schemeClr>
                    </a:solidFill>
                  </a:tcPr>
                </a:tc>
                <a:tc>
                  <a:txBody>
                    <a:bodyPr/>
                    <a:lstStyle/>
                    <a:p>
                      <a:pPr>
                        <a:spcAft>
                          <a:spcPts val="0"/>
                        </a:spcAft>
                      </a:pPr>
                      <a:r>
                        <a:rPr lang="it-IT" sz="2400">
                          <a:effectLst/>
                        </a:rPr>
                        <a:t> </a:t>
                      </a:r>
                      <a:endParaRPr lang="it-IT" sz="3600">
                        <a:effectLst/>
                        <a:latin typeface="Times New Roman"/>
                        <a:ea typeface="Times New Roman"/>
                      </a:endParaRPr>
                    </a:p>
                  </a:txBody>
                  <a:tcPr marL="68580" marR="68580" marT="0" marB="0">
                    <a:solidFill>
                      <a:schemeClr val="accent5">
                        <a:lumMod val="50000"/>
                      </a:schemeClr>
                    </a:solidFill>
                  </a:tcPr>
                </a:tc>
              </a:tr>
              <a:tr h="608189">
                <a:tc>
                  <a:txBody>
                    <a:bodyPr/>
                    <a:lstStyle/>
                    <a:p>
                      <a:pPr>
                        <a:spcAft>
                          <a:spcPts val="0"/>
                        </a:spcAft>
                      </a:pPr>
                      <a:r>
                        <a:rPr lang="it-IT" sz="2400">
                          <a:effectLst/>
                        </a:rPr>
                        <a:t>Altri contenuti</a:t>
                      </a:r>
                      <a:endParaRPr lang="it-IT" sz="3600">
                        <a:effectLst/>
                        <a:latin typeface="Times New Roman"/>
                        <a:ea typeface="Times New Roman"/>
                      </a:endParaRPr>
                    </a:p>
                  </a:txBody>
                  <a:tcPr marL="68580" marR="68580" marT="0" marB="0" anchor="ctr">
                    <a:solidFill>
                      <a:schemeClr val="accent5">
                        <a:lumMod val="50000"/>
                      </a:schemeClr>
                    </a:solidFill>
                  </a:tcPr>
                </a:tc>
                <a:tc>
                  <a:txBody>
                    <a:bodyPr/>
                    <a:lstStyle/>
                    <a:p>
                      <a:pPr>
                        <a:spcAft>
                          <a:spcPts val="0"/>
                        </a:spcAft>
                      </a:pPr>
                      <a:r>
                        <a:rPr lang="it-IT" sz="2400" dirty="0">
                          <a:effectLst/>
                        </a:rPr>
                        <a:t> </a:t>
                      </a:r>
                      <a:endParaRPr lang="it-IT" sz="3600" dirty="0">
                        <a:effectLst/>
                        <a:latin typeface="Times New Roman"/>
                        <a:ea typeface="Times New Roman"/>
                      </a:endParaRPr>
                    </a:p>
                  </a:txBody>
                  <a:tcPr marL="68580" marR="68580" marT="0" marB="0">
                    <a:solidFill>
                      <a:schemeClr val="accent5">
                        <a:lumMod val="50000"/>
                      </a:schemeClr>
                    </a:solidFill>
                  </a:tcPr>
                </a:tc>
              </a:tr>
            </a:tbl>
          </a:graphicData>
        </a:graphic>
      </p:graphicFrame>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fontScale="90000"/>
          </a:bodyPr>
          <a:lstStyle/>
          <a:p>
            <a:r>
              <a:rPr lang="it-IT" dirty="0" smtClean="0"/>
              <a:t>LINEE GUIDA ANAC PER LE </a:t>
            </a:r>
            <a:r>
              <a:rPr lang="it-IT" dirty="0" err="1" smtClean="0"/>
              <a:t>II.SS</a:t>
            </a:r>
            <a:r>
              <a:rPr lang="it-IT" dirty="0" smtClean="0"/>
              <a:t>.</a:t>
            </a:r>
            <a:endParaRPr lang="it-IT" dirty="0"/>
          </a:p>
        </p:txBody>
      </p:sp>
      <p:sp>
        <p:nvSpPr>
          <p:cNvPr id="7" name="Segnaposto contenuto 6"/>
          <p:cNvSpPr>
            <a:spLocks noGrp="1"/>
          </p:cNvSpPr>
          <p:nvPr>
            <p:ph idx="1"/>
          </p:nvPr>
        </p:nvSpPr>
        <p:spPr/>
        <p:txBody>
          <a:bodyPr>
            <a:normAutofit fontScale="62500" lnSpcReduction="20000"/>
          </a:bodyPr>
          <a:lstStyle/>
          <a:p>
            <a:r>
              <a:rPr lang="it-IT" dirty="0" smtClean="0"/>
              <a:t>L’ANAC ha approvato in DATA 13/4/2016 le </a:t>
            </a:r>
            <a:r>
              <a:rPr lang="it-IT" b="1" dirty="0" smtClean="0"/>
              <a:t>Linee guida per l’applicazione della normativa anticorruzione e trasparenza alle Istituzioni scolastiche</a:t>
            </a:r>
            <a:r>
              <a:rPr lang="it-IT" dirty="0" smtClean="0"/>
              <a:t>.</a:t>
            </a:r>
          </a:p>
          <a:p>
            <a:r>
              <a:rPr lang="it-IT" dirty="0" smtClean="0"/>
              <a:t>Secondo quanto previsto dalle Linee guida, il Piano Triennale Prevenzione Corruzione (PTPC) deve essere elaborato a livello regionale da parte del Responsabile per la prevenzione della corruzione individuato nel Dirigente dell’ufficio scolastico regionale e dai referenti, dirigenti di ambito territoriale.</a:t>
            </a:r>
          </a:p>
          <a:p>
            <a:r>
              <a:rPr lang="it-IT" dirty="0" smtClean="0"/>
              <a:t>Invece, </a:t>
            </a:r>
            <a:r>
              <a:rPr lang="it-IT" b="1" dirty="0" smtClean="0"/>
              <a:t>il Dirigente scolastico è Responsabile della trasparenza a livello di istituzione scolastica e predispone il Programma triennale per la trasparenza, sentito il Consiglio di Istituto</a:t>
            </a:r>
            <a:r>
              <a:rPr lang="it-IT" dirty="0" smtClean="0"/>
              <a:t>.</a:t>
            </a:r>
          </a:p>
          <a:p>
            <a:r>
              <a:rPr lang="it-IT" dirty="0" smtClean="0"/>
              <a:t>I Piani devono essere predisposti </a:t>
            </a:r>
            <a:r>
              <a:rPr lang="it-IT" b="1" dirty="0" smtClean="0"/>
              <a:t>entro il 30 maggio 2016</a:t>
            </a:r>
            <a:r>
              <a:rPr lang="it-IT" dirty="0" smtClean="0"/>
              <a:t>, mentre il termine per l’attuazione delle misure previste nei PTPC e nei PTTI decorre</a:t>
            </a:r>
            <a:r>
              <a:rPr lang="it-IT" b="1" dirty="0" smtClean="0"/>
              <a:t> dal 1° settembre 2016</a:t>
            </a:r>
            <a:r>
              <a:rPr lang="it-IT" dirty="0" smtClean="0"/>
              <a:t>. Al fine di consentire la piena attuazione delle misure, il primo aggiornamento ordinario del PTPC e del PTTI potrà essere effettuato </a:t>
            </a:r>
            <a:r>
              <a:rPr lang="it-IT" b="1" dirty="0" smtClean="0"/>
              <a:t>entro il 31 gennaio 2018</a:t>
            </a:r>
            <a:r>
              <a:rPr lang="it-IT" dirty="0" smtClean="0"/>
              <a:t>.</a:t>
            </a:r>
          </a:p>
          <a:p>
            <a:endParaRPr lang="it-IT"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Aree a rischio corruzione di competenza della scuola.</a:t>
            </a:r>
            <a:endParaRPr lang="it-IT" dirty="0"/>
          </a:p>
        </p:txBody>
      </p:sp>
      <p:sp>
        <p:nvSpPr>
          <p:cNvPr id="3" name="Segnaposto contenuto 2"/>
          <p:cNvSpPr>
            <a:spLocks noGrp="1"/>
          </p:cNvSpPr>
          <p:nvPr>
            <p:ph idx="1"/>
          </p:nvPr>
        </p:nvSpPr>
        <p:spPr/>
        <p:txBody>
          <a:bodyPr>
            <a:normAutofit fontScale="32500" lnSpcReduction="20000"/>
          </a:bodyPr>
          <a:lstStyle/>
          <a:p>
            <a:pPr>
              <a:lnSpc>
                <a:spcPct val="120000"/>
              </a:lnSpc>
              <a:spcBef>
                <a:spcPts val="0"/>
              </a:spcBef>
              <a:buNone/>
            </a:pPr>
            <a:r>
              <a:rPr lang="it-IT" sz="4900" dirty="0" smtClean="0"/>
              <a:t>In particolare vengono individuate: </a:t>
            </a:r>
          </a:p>
          <a:p>
            <a:pPr>
              <a:lnSpc>
                <a:spcPct val="120000"/>
              </a:lnSpc>
              <a:spcBef>
                <a:spcPts val="0"/>
              </a:spcBef>
            </a:pPr>
            <a:r>
              <a:rPr lang="it-IT" sz="3700" dirty="0" smtClean="0"/>
              <a:t>Processo progettazione del servizio scolastico </a:t>
            </a:r>
          </a:p>
          <a:p>
            <a:pPr lvl="0">
              <a:lnSpc>
                <a:spcPct val="120000"/>
              </a:lnSpc>
              <a:spcBef>
                <a:spcPts val="0"/>
              </a:spcBef>
            </a:pPr>
            <a:r>
              <a:rPr lang="it-IT" sz="3700" dirty="0" smtClean="0"/>
              <a:t>Elaborazione del PTOF</a:t>
            </a:r>
          </a:p>
          <a:p>
            <a:pPr lvl="0">
              <a:lnSpc>
                <a:spcPct val="120000"/>
              </a:lnSpc>
              <a:spcBef>
                <a:spcPts val="0"/>
              </a:spcBef>
            </a:pPr>
            <a:r>
              <a:rPr lang="it-IT" sz="3700" dirty="0" smtClean="0"/>
              <a:t>Programmazione annuale</a:t>
            </a:r>
          </a:p>
          <a:p>
            <a:pPr>
              <a:lnSpc>
                <a:spcPct val="120000"/>
              </a:lnSpc>
              <a:spcBef>
                <a:spcPts val="0"/>
              </a:spcBef>
            </a:pPr>
            <a:r>
              <a:rPr lang="it-IT" sz="3700" dirty="0" smtClean="0"/>
              <a:t>Processo di organizzazione del servizio scolastico </a:t>
            </a:r>
          </a:p>
          <a:p>
            <a:pPr lvl="0">
              <a:lnSpc>
                <a:spcPct val="120000"/>
              </a:lnSpc>
              <a:spcBef>
                <a:spcPts val="0"/>
              </a:spcBef>
            </a:pPr>
            <a:r>
              <a:rPr lang="it-IT" sz="3700" dirty="0" smtClean="0"/>
              <a:t>Iscrizione degli studenti e formazione delle classi </a:t>
            </a:r>
          </a:p>
          <a:p>
            <a:pPr lvl="0">
              <a:lnSpc>
                <a:spcPct val="120000"/>
              </a:lnSpc>
              <a:spcBef>
                <a:spcPts val="0"/>
              </a:spcBef>
            </a:pPr>
            <a:r>
              <a:rPr lang="it-IT" sz="3700" dirty="0" smtClean="0"/>
              <a:t>Acquisizione del fabbisogno dell’organico dell’autonomia: individuazione posti comuni , di sostegno e per il potenziamento </a:t>
            </a:r>
          </a:p>
          <a:p>
            <a:pPr lvl="0">
              <a:lnSpc>
                <a:spcPct val="120000"/>
              </a:lnSpc>
              <a:spcBef>
                <a:spcPts val="0"/>
              </a:spcBef>
            </a:pPr>
            <a:r>
              <a:rPr lang="it-IT" sz="3700" dirty="0" smtClean="0"/>
              <a:t>Formulazione di proposte di incarico ai docenti coerenti con il PTOF </a:t>
            </a:r>
          </a:p>
          <a:p>
            <a:pPr lvl="0">
              <a:lnSpc>
                <a:spcPct val="120000"/>
              </a:lnSpc>
              <a:spcBef>
                <a:spcPts val="0"/>
              </a:spcBef>
            </a:pPr>
            <a:r>
              <a:rPr lang="it-IT" sz="3700" dirty="0" smtClean="0"/>
              <a:t>Assegnazione di docenti alle classi  </a:t>
            </a:r>
          </a:p>
          <a:p>
            <a:pPr lvl="0">
              <a:lnSpc>
                <a:spcPct val="120000"/>
              </a:lnSpc>
              <a:spcBef>
                <a:spcPts val="0"/>
              </a:spcBef>
            </a:pPr>
            <a:r>
              <a:rPr lang="it-IT" sz="3700" dirty="0" smtClean="0"/>
              <a:t>Determinazione degli orari di servizio dei docenti </a:t>
            </a:r>
          </a:p>
          <a:p>
            <a:pPr lvl="0">
              <a:lnSpc>
                <a:spcPct val="120000"/>
              </a:lnSpc>
              <a:spcBef>
                <a:spcPts val="0"/>
              </a:spcBef>
            </a:pPr>
            <a:r>
              <a:rPr lang="it-IT" sz="3700" dirty="0" smtClean="0"/>
              <a:t>Conferimento incarichi di supplenza </a:t>
            </a:r>
          </a:p>
          <a:p>
            <a:pPr lvl="0">
              <a:lnSpc>
                <a:spcPct val="120000"/>
              </a:lnSpc>
              <a:spcBef>
                <a:spcPts val="0"/>
              </a:spcBef>
            </a:pPr>
            <a:r>
              <a:rPr lang="it-IT" sz="3700" dirty="0" smtClean="0"/>
              <a:t>Costituzione organi collegiali </a:t>
            </a:r>
          </a:p>
          <a:p>
            <a:pPr lvl="0">
              <a:lnSpc>
                <a:spcPct val="120000"/>
              </a:lnSpc>
              <a:spcBef>
                <a:spcPts val="0"/>
              </a:spcBef>
            </a:pPr>
            <a:r>
              <a:rPr lang="it-IT" sz="3700" dirty="0" smtClean="0"/>
              <a:t>Attribuzione incarichi di collaborazione</a:t>
            </a:r>
          </a:p>
          <a:p>
            <a:pPr lvl="0">
              <a:lnSpc>
                <a:spcPct val="120000"/>
              </a:lnSpc>
              <a:spcBef>
                <a:spcPts val="0"/>
              </a:spcBef>
            </a:pPr>
            <a:r>
              <a:rPr lang="it-IT" sz="3700" dirty="0" smtClean="0"/>
              <a:t>Adozione dei libri di testo e scelta dei materiali didattici</a:t>
            </a:r>
          </a:p>
          <a:p>
            <a:pPr>
              <a:lnSpc>
                <a:spcPct val="120000"/>
              </a:lnSpc>
              <a:spcBef>
                <a:spcPts val="0"/>
              </a:spcBef>
            </a:pPr>
            <a:r>
              <a:rPr lang="it-IT" sz="3700" dirty="0" smtClean="0"/>
              <a:t>Processo di autovalutazione dell’istituzione scolastica </a:t>
            </a:r>
          </a:p>
          <a:p>
            <a:pPr lvl="0">
              <a:lnSpc>
                <a:spcPct val="120000"/>
              </a:lnSpc>
              <a:spcBef>
                <a:spcPts val="0"/>
              </a:spcBef>
            </a:pPr>
            <a:r>
              <a:rPr lang="it-IT" sz="3700" dirty="0" smtClean="0"/>
              <a:t>Elaborazione del RAV</a:t>
            </a:r>
          </a:p>
          <a:p>
            <a:pPr lvl="0">
              <a:lnSpc>
                <a:spcPct val="120000"/>
              </a:lnSpc>
              <a:spcBef>
                <a:spcPts val="0"/>
              </a:spcBef>
            </a:pPr>
            <a:r>
              <a:rPr lang="it-IT" sz="3700" dirty="0" smtClean="0"/>
              <a:t>Elaborazione del </a:t>
            </a:r>
            <a:r>
              <a:rPr lang="it-IT" sz="3700" dirty="0" err="1" smtClean="0"/>
              <a:t>P.d.M</a:t>
            </a:r>
            <a:r>
              <a:rPr lang="it-IT" sz="3700" dirty="0" smtClean="0"/>
              <a:t>.</a:t>
            </a:r>
          </a:p>
          <a:p>
            <a:pPr>
              <a:lnSpc>
                <a:spcPct val="120000"/>
              </a:lnSpc>
              <a:spcBef>
                <a:spcPts val="0"/>
              </a:spcBef>
            </a:pPr>
            <a:r>
              <a:rPr lang="it-IT" sz="3700" dirty="0" smtClean="0"/>
              <a:t>Processo di sviluppo e di valorizzazione delle risorse umane </a:t>
            </a:r>
          </a:p>
          <a:p>
            <a:pPr lvl="0">
              <a:lnSpc>
                <a:spcPct val="120000"/>
              </a:lnSpc>
              <a:spcBef>
                <a:spcPts val="0"/>
              </a:spcBef>
            </a:pPr>
            <a:r>
              <a:rPr lang="it-IT" sz="3700" dirty="0" smtClean="0"/>
              <a:t>Definizione del piano di formazione in servizio dei docenti </a:t>
            </a:r>
          </a:p>
          <a:p>
            <a:pPr lvl="0">
              <a:lnSpc>
                <a:spcPct val="120000"/>
              </a:lnSpc>
              <a:spcBef>
                <a:spcPts val="0"/>
              </a:spcBef>
            </a:pPr>
            <a:r>
              <a:rPr lang="it-IT" sz="3700" dirty="0" smtClean="0"/>
              <a:t>Attribuzione incarichi aggiuntivi ai docenti e al personale ATA la consultazione con gli organi collegiali, e pubblicazione sul sito internet della scuola, dei criteri oggettivi per l’attribuzione di incarichi </a:t>
            </a:r>
          </a:p>
          <a:p>
            <a:pPr lvl="0">
              <a:lnSpc>
                <a:spcPct val="120000"/>
              </a:lnSpc>
              <a:spcBef>
                <a:spcPts val="0"/>
              </a:spcBef>
            </a:pPr>
            <a:r>
              <a:rPr lang="it-IT" sz="3700" dirty="0" smtClean="0"/>
              <a:t>Valutazione e incentivazione dei docenti </a:t>
            </a:r>
          </a:p>
          <a:p>
            <a:pPr lvl="0">
              <a:lnSpc>
                <a:spcPct val="120000"/>
              </a:lnSpc>
              <a:spcBef>
                <a:spcPts val="0"/>
              </a:spcBef>
            </a:pPr>
            <a:r>
              <a:rPr lang="it-IT" sz="3700" dirty="0" smtClean="0"/>
              <a:t>Costituzione e funzionamento del comitato di valutazione   </a:t>
            </a:r>
          </a:p>
          <a:p>
            <a:pPr lvl="0">
              <a:lnSpc>
                <a:spcPct val="120000"/>
              </a:lnSpc>
              <a:spcBef>
                <a:spcPts val="0"/>
              </a:spcBef>
            </a:pPr>
            <a:r>
              <a:rPr lang="it-IT" sz="3700" dirty="0" smtClean="0"/>
              <a:t>Conferimento di incarichi di docenza</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smtClean="0"/>
          </a:p>
          <a:p>
            <a:endParaRPr lang="it-IT" b="1" dirty="0" smtClean="0">
              <a:latin typeface="Calibri" pitchFamily="34" charset="0"/>
            </a:endParaRPr>
          </a:p>
          <a:p>
            <a:endParaRPr lang="it-IT" b="1" dirty="0" smtClean="0">
              <a:latin typeface="Calibri" pitchFamily="34" charset="0"/>
            </a:endParaRPr>
          </a:p>
          <a:p>
            <a:pPr>
              <a:buNone/>
            </a:pPr>
            <a:r>
              <a:rPr lang="it-IT" b="1" i="1" dirty="0" smtClean="0">
                <a:latin typeface="Calibri" pitchFamily="34" charset="0"/>
              </a:rPr>
              <a:t>Grazie per l’attenzione </a:t>
            </a:r>
          </a:p>
          <a:p>
            <a:pPr>
              <a:buNone/>
            </a:pPr>
            <a:r>
              <a:rPr lang="it-IT" b="1" i="1" dirty="0" smtClean="0">
                <a:latin typeface="Calibri" pitchFamily="34" charset="0"/>
              </a:rPr>
              <a:t>				e buon lavoro a tutti!</a:t>
            </a:r>
            <a:endParaRPr lang="it-IT" b="1" i="1" dirty="0">
              <a:latin typeface="Calibri" pitchFamily="34" charset="0"/>
            </a:endParaRPr>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b="1" dirty="0" smtClean="0"/>
              <a:t>Adempimenti normativi </a:t>
            </a:r>
            <a:br>
              <a:rPr lang="it-IT" b="1" dirty="0" smtClean="0"/>
            </a:br>
            <a:r>
              <a:rPr lang="it-IT" dirty="0" smtClean="0"/>
              <a:t>Le principali novità con relative scadenze</a:t>
            </a:r>
            <a:endParaRPr lang="it-IT" dirty="0"/>
          </a:p>
        </p:txBody>
      </p:sp>
      <p:graphicFrame>
        <p:nvGraphicFramePr>
          <p:cNvPr id="5" name="Segnaposto contenuto 4"/>
          <p:cNvGraphicFramePr>
            <a:graphicFrameLocks noGrp="1"/>
          </p:cNvGraphicFramePr>
          <p:nvPr>
            <p:ph idx="1"/>
          </p:nvPr>
        </p:nvGraphicFramePr>
        <p:xfrm>
          <a:off x="1435100" y="1447800"/>
          <a:ext cx="7499352" cy="5445760"/>
        </p:xfrm>
        <a:graphic>
          <a:graphicData uri="http://schemas.openxmlformats.org/drawingml/2006/table">
            <a:tbl>
              <a:tblPr firstRow="1" bandRow="1">
                <a:tableStyleId>{5C22544A-7EE6-4342-B048-85BDC9FD1C3A}</a:tableStyleId>
              </a:tblPr>
              <a:tblGrid>
                <a:gridCol w="2920876"/>
                <a:gridCol w="1080120"/>
                <a:gridCol w="1368152"/>
                <a:gridCol w="2130204"/>
              </a:tblGrid>
              <a:tr h="370840">
                <a:tc>
                  <a:txBody>
                    <a:bodyPr/>
                    <a:lstStyle/>
                    <a:p>
                      <a:r>
                        <a:rPr lang="it-IT" sz="1100" b="1" baseline="0" dirty="0" smtClean="0">
                          <a:solidFill>
                            <a:srgbClr val="000000"/>
                          </a:solidFill>
                          <a:latin typeface="Arial"/>
                        </a:rPr>
                        <a:t>Norma di riferimento</a:t>
                      </a:r>
                    </a:p>
                  </a:txBody>
                  <a:tcPr/>
                </a:tc>
                <a:tc>
                  <a:txBody>
                    <a:bodyPr/>
                    <a:lstStyle/>
                    <a:p>
                      <a:r>
                        <a:rPr lang="it-IT" sz="1100" b="1" baseline="0" dirty="0" smtClean="0">
                          <a:solidFill>
                            <a:srgbClr val="000000"/>
                          </a:solidFill>
                          <a:latin typeface="Arial"/>
                        </a:rPr>
                        <a:t>Ambito</a:t>
                      </a:r>
                    </a:p>
                  </a:txBody>
                  <a:tcPr/>
                </a:tc>
                <a:tc>
                  <a:txBody>
                    <a:bodyPr/>
                    <a:lstStyle/>
                    <a:p>
                      <a:r>
                        <a:rPr lang="it-IT" sz="1100" b="1" baseline="0" dirty="0" smtClean="0">
                          <a:solidFill>
                            <a:srgbClr val="000000"/>
                          </a:solidFill>
                          <a:latin typeface="Arial"/>
                        </a:rPr>
                        <a:t>In Vigore</a:t>
                      </a:r>
                    </a:p>
                  </a:txBody>
                  <a:tcPr/>
                </a:tc>
                <a:tc>
                  <a:txBody>
                    <a:bodyPr/>
                    <a:lstStyle/>
                    <a:p>
                      <a:r>
                        <a:rPr lang="it-IT" sz="1100" b="1" baseline="0" dirty="0" smtClean="0">
                          <a:solidFill>
                            <a:srgbClr val="000000"/>
                          </a:solidFill>
                          <a:latin typeface="Arial"/>
                        </a:rPr>
                        <a:t>Adeguamento 	</a:t>
                      </a:r>
                    </a:p>
                  </a:txBody>
                  <a:tcPr/>
                </a:tc>
              </a:tr>
              <a:tr h="370840">
                <a:tc>
                  <a:txBody>
                    <a:bodyPr/>
                    <a:lstStyle/>
                    <a:p>
                      <a:r>
                        <a:rPr kumimoji="0" lang="it-IT" sz="1000" kern="1200" dirty="0" smtClean="0">
                          <a:solidFill>
                            <a:schemeClr val="dk1"/>
                          </a:solidFill>
                          <a:latin typeface="+mn-lt"/>
                          <a:ea typeface="+mn-ea"/>
                          <a:cs typeface="+mn-cs"/>
                        </a:rPr>
                        <a:t>Il D.L. 18 ottobre 2012, n.179 (c.d. Decreto </a:t>
                      </a:r>
                      <a:r>
                        <a:rPr kumimoji="0" lang="it-IT" sz="1000" kern="1200" dirty="0" err="1" smtClean="0">
                          <a:solidFill>
                            <a:schemeClr val="dk1"/>
                          </a:solidFill>
                          <a:latin typeface="+mn-lt"/>
                          <a:ea typeface="+mn-ea"/>
                          <a:cs typeface="+mn-cs"/>
                        </a:rPr>
                        <a:t>Crescita-bis</a:t>
                      </a:r>
                      <a:r>
                        <a:rPr kumimoji="0" lang="it-IT" sz="1000" kern="1200" dirty="0" smtClean="0">
                          <a:solidFill>
                            <a:schemeClr val="dk1"/>
                          </a:solidFill>
                          <a:latin typeface="+mn-lt"/>
                          <a:ea typeface="+mn-ea"/>
                          <a:cs typeface="+mn-cs"/>
                        </a:rPr>
                        <a:t> o Decreto </a:t>
                      </a:r>
                      <a:r>
                        <a:rPr kumimoji="0" lang="it-IT" sz="1000" kern="1200" dirty="0" err="1" smtClean="0">
                          <a:solidFill>
                            <a:schemeClr val="dk1"/>
                          </a:solidFill>
                          <a:latin typeface="+mn-lt"/>
                          <a:ea typeface="+mn-ea"/>
                          <a:cs typeface="+mn-cs"/>
                        </a:rPr>
                        <a:t>Sviluppo-bis</a:t>
                      </a:r>
                      <a:r>
                        <a:rPr kumimoji="0" lang="it-IT" sz="1000" kern="1200" dirty="0" smtClean="0">
                          <a:solidFill>
                            <a:schemeClr val="dk1"/>
                          </a:solidFill>
                          <a:latin typeface="+mn-lt"/>
                          <a:ea typeface="+mn-ea"/>
                          <a:cs typeface="+mn-cs"/>
                        </a:rPr>
                        <a:t>), convertito, con modificazioni, dalla Legge 17 dicembre 2012, n. 221</a:t>
                      </a:r>
                    </a:p>
                    <a:p>
                      <a:r>
                        <a:rPr kumimoji="0" lang="it-IT" sz="1000" kern="1200" dirty="0" smtClean="0">
                          <a:solidFill>
                            <a:schemeClr val="dk1"/>
                          </a:solidFill>
                          <a:latin typeface="+mn-lt"/>
                          <a:ea typeface="+mn-ea"/>
                          <a:cs typeface="+mn-cs"/>
                        </a:rPr>
                        <a:t>Comunicato del Presidente dell'ANAC del 4 novembre 2015</a:t>
                      </a:r>
                      <a:endParaRPr lang="it-IT" sz="1000" dirty="0"/>
                    </a:p>
                  </a:txBody>
                  <a:tcPr/>
                </a:tc>
                <a:tc>
                  <a:txBody>
                    <a:bodyPr/>
                    <a:lstStyle/>
                    <a:p>
                      <a:r>
                        <a:rPr lang="it-IT" sz="1000" b="1" dirty="0" smtClean="0"/>
                        <a:t>Contratti in forma</a:t>
                      </a:r>
                      <a:r>
                        <a:rPr lang="it-IT" sz="1000" b="1" baseline="0" dirty="0" smtClean="0"/>
                        <a:t> digitale</a:t>
                      </a:r>
                      <a:r>
                        <a:rPr lang="it-IT" sz="1000" b="1" dirty="0" smtClean="0"/>
                        <a:t> </a:t>
                      </a:r>
                      <a:endParaRPr lang="it-IT" sz="1000" b="1" dirty="0"/>
                    </a:p>
                  </a:txBody>
                  <a:tcPr/>
                </a:tc>
                <a:tc>
                  <a:txBody>
                    <a:bodyPr/>
                    <a:lstStyle/>
                    <a:p>
                      <a:r>
                        <a:rPr kumimoji="0" lang="it-IT" sz="1000" kern="1200" dirty="0" smtClean="0">
                          <a:solidFill>
                            <a:schemeClr val="dk1"/>
                          </a:solidFill>
                          <a:latin typeface="+mn-lt"/>
                          <a:ea typeface="+mn-ea"/>
                          <a:cs typeface="+mn-cs"/>
                        </a:rPr>
                        <a:t>Il Decreto-Legge 23 dicembre 2013, n. 145, cd. "destinazione Italia", a posticipato le scadenze </a:t>
                      </a:r>
                      <a:endParaRPr lang="it-IT" sz="1000" dirty="0"/>
                    </a:p>
                  </a:txBody>
                  <a:tcPr/>
                </a:tc>
                <a:tc>
                  <a:txBody>
                    <a:bodyPr/>
                    <a:lstStyle/>
                    <a:p>
                      <a:pPr lvl="0"/>
                      <a:r>
                        <a:rPr kumimoji="0" lang="it-IT" sz="1000" kern="1200" dirty="0" smtClean="0">
                          <a:solidFill>
                            <a:schemeClr val="dk1"/>
                          </a:solidFill>
                          <a:latin typeface="+mn-lt"/>
                          <a:ea typeface="+mn-ea"/>
                          <a:cs typeface="+mn-cs"/>
                        </a:rPr>
                        <a:t>dal 30 giugno 2014 per i contratti stipulati in forma pubblica amministrativa; </a:t>
                      </a:r>
                    </a:p>
                    <a:p>
                      <a:r>
                        <a:rPr kumimoji="0" lang="it-IT" sz="1000" kern="1200" dirty="0" smtClean="0">
                          <a:solidFill>
                            <a:schemeClr val="dk1"/>
                          </a:solidFill>
                          <a:latin typeface="+mn-lt"/>
                          <a:ea typeface="+mn-ea"/>
                          <a:cs typeface="+mn-cs"/>
                        </a:rPr>
                        <a:t>dal 1° gennaio 2015 per i contratti stipulati mediante scrittura privata</a:t>
                      </a:r>
                      <a:endParaRPr lang="it-IT" sz="1000" dirty="0"/>
                    </a:p>
                  </a:txBody>
                  <a:tcPr/>
                </a:tc>
              </a:tr>
              <a:tr h="370840">
                <a:tc>
                  <a:txBody>
                    <a:bodyPr/>
                    <a:lstStyle/>
                    <a:p>
                      <a:r>
                        <a:rPr kumimoji="0" lang="it-IT" sz="1000" kern="1200" baseline="0" dirty="0" smtClean="0">
                          <a:solidFill>
                            <a:schemeClr val="dk1"/>
                          </a:solidFill>
                          <a:latin typeface="+mn-lt"/>
                          <a:ea typeface="+mn-ea"/>
                          <a:cs typeface="+mn-cs"/>
                        </a:rPr>
                        <a:t>DPCM 3 dicembre 2013 – Regole tecniche per il protocollo informatico ai sensi degli articolo 40-bis, 41, 47, 57-bis e 71 del CAD di cui al </a:t>
                      </a:r>
                      <a:r>
                        <a:rPr kumimoji="0" lang="it-IT" sz="1000" kern="1200" baseline="0" dirty="0" err="1" smtClean="0">
                          <a:solidFill>
                            <a:schemeClr val="dk1"/>
                          </a:solidFill>
                          <a:latin typeface="+mn-lt"/>
                          <a:ea typeface="+mn-ea"/>
                          <a:cs typeface="+mn-cs"/>
                        </a:rPr>
                        <a:t>d.l.n</a:t>
                      </a:r>
                      <a:r>
                        <a:rPr kumimoji="0" lang="it-IT" sz="1000" kern="1200" baseline="0" dirty="0" smtClean="0">
                          <a:solidFill>
                            <a:schemeClr val="dk1"/>
                          </a:solidFill>
                          <a:latin typeface="+mn-lt"/>
                          <a:ea typeface="+mn-ea"/>
                          <a:cs typeface="+mn-cs"/>
                        </a:rPr>
                        <a:t>.82 del 2005</a:t>
                      </a:r>
                      <a:endParaRPr lang="it-IT" sz="1000" dirty="0"/>
                    </a:p>
                  </a:txBody>
                  <a:tcPr/>
                </a:tc>
                <a:tc>
                  <a:txBody>
                    <a:bodyPr/>
                    <a:lstStyle/>
                    <a:p>
                      <a:r>
                        <a:rPr kumimoji="0" lang="it-IT" sz="1000" b="1" kern="1200" baseline="0" dirty="0" smtClean="0">
                          <a:solidFill>
                            <a:schemeClr val="dk1"/>
                          </a:solidFill>
                          <a:latin typeface="+mn-lt"/>
                          <a:ea typeface="+mn-ea"/>
                          <a:cs typeface="+mn-cs"/>
                        </a:rPr>
                        <a:t>Protocollo Informatico</a:t>
                      </a:r>
                      <a:endParaRPr lang="it-IT" sz="1000" b="1" dirty="0"/>
                    </a:p>
                  </a:txBody>
                  <a:tcPr/>
                </a:tc>
                <a:tc>
                  <a:txBody>
                    <a:bodyPr/>
                    <a:lstStyle/>
                    <a:p>
                      <a:r>
                        <a:rPr kumimoji="0" lang="it-IT" sz="1000" kern="1200" baseline="0" dirty="0" smtClean="0">
                          <a:solidFill>
                            <a:schemeClr val="dk1"/>
                          </a:solidFill>
                          <a:latin typeface="+mn-lt"/>
                          <a:ea typeface="+mn-ea"/>
                          <a:cs typeface="+mn-cs"/>
                        </a:rPr>
                        <a:t>Pubblicato in GU il 12 marzo 2014 entrato in vigore il 12 aprile 2014</a:t>
                      </a:r>
                      <a:endParaRPr lang="it-IT" sz="1000" dirty="0"/>
                    </a:p>
                  </a:txBody>
                  <a:tcPr/>
                </a:tc>
                <a:tc>
                  <a:txBody>
                    <a:bodyPr/>
                    <a:lstStyle/>
                    <a:p>
                      <a:r>
                        <a:rPr kumimoji="0" lang="it-IT" sz="1000" b="1" kern="1200" baseline="0" dirty="0" smtClean="0">
                          <a:solidFill>
                            <a:schemeClr val="dk1"/>
                          </a:solidFill>
                          <a:latin typeface="+mn-lt"/>
                          <a:ea typeface="+mn-ea"/>
                          <a:cs typeface="+mn-cs"/>
                        </a:rPr>
                        <a:t>Entro il 12 ottobre 2015 </a:t>
                      </a:r>
                      <a:endParaRPr lang="it-IT" sz="1000" dirty="0"/>
                    </a:p>
                  </a:txBody>
                  <a:tcPr/>
                </a:tc>
              </a:tr>
              <a:tr h="370840">
                <a:tc>
                  <a:txBody>
                    <a:bodyPr/>
                    <a:lstStyle/>
                    <a:p>
                      <a:r>
                        <a:rPr kumimoji="0" lang="it-IT" sz="1000" kern="1200" baseline="0" dirty="0" smtClean="0">
                          <a:solidFill>
                            <a:schemeClr val="dk1"/>
                          </a:solidFill>
                          <a:latin typeface="+mn-lt"/>
                          <a:ea typeface="+mn-ea"/>
                          <a:cs typeface="+mn-cs"/>
                        </a:rPr>
                        <a:t>Regolamento UE n. 910/2014 del Parlamento Europeo e del Consiglio in materia di identificazione elettronica e servizi fiduciari per le transazioni elettroniche nel mercato interno e che abroga la direttiva 1999/93/CE</a:t>
                      </a:r>
                      <a:endParaRPr lang="it-IT" sz="1000" dirty="0"/>
                    </a:p>
                  </a:txBody>
                  <a:tcPr/>
                </a:tc>
                <a:tc>
                  <a:txBody>
                    <a:bodyPr/>
                    <a:lstStyle/>
                    <a:p>
                      <a:r>
                        <a:rPr kumimoji="0" lang="it-IT" sz="1000" b="1" kern="1200" baseline="0" dirty="0" smtClean="0">
                          <a:solidFill>
                            <a:schemeClr val="dk1"/>
                          </a:solidFill>
                          <a:latin typeface="+mn-lt"/>
                          <a:ea typeface="+mn-ea"/>
                          <a:cs typeface="+mn-cs"/>
                        </a:rPr>
                        <a:t>Firme elettroniche, sigilli</a:t>
                      </a:r>
                      <a:endParaRPr lang="it-IT" sz="1000" b="1" dirty="0"/>
                    </a:p>
                  </a:txBody>
                  <a:tcPr/>
                </a:tc>
                <a:tc>
                  <a:txBody>
                    <a:bodyPr/>
                    <a:lstStyle/>
                    <a:p>
                      <a:r>
                        <a:rPr kumimoji="0" lang="it-IT" sz="1000" kern="1200" baseline="0" dirty="0" smtClean="0">
                          <a:solidFill>
                            <a:schemeClr val="dk1"/>
                          </a:solidFill>
                          <a:latin typeface="+mn-lt"/>
                          <a:ea typeface="+mn-ea"/>
                          <a:cs typeface="+mn-cs"/>
                        </a:rPr>
                        <a:t>Adottato in CE il 23 luglio 2014, Pubblicato in GU UE il 28 agosto 2014 entrato in vigore il 17 settembre 2014</a:t>
                      </a:r>
                      <a:endParaRPr lang="it-IT" sz="1000" dirty="0"/>
                    </a:p>
                  </a:txBody>
                  <a:tcPr/>
                </a:tc>
                <a:tc>
                  <a:txBody>
                    <a:bodyPr/>
                    <a:lstStyle/>
                    <a:p>
                      <a:r>
                        <a:rPr kumimoji="0" lang="it-IT" sz="1000" b="1" kern="1200" baseline="0" dirty="0" smtClean="0">
                          <a:solidFill>
                            <a:schemeClr val="dk1"/>
                          </a:solidFill>
                          <a:latin typeface="+mn-lt"/>
                          <a:ea typeface="+mn-ea"/>
                          <a:cs typeface="+mn-cs"/>
                        </a:rPr>
                        <a:t>Entro il 1 luglio 2016 </a:t>
                      </a:r>
                      <a:r>
                        <a:rPr kumimoji="0" lang="it-IT" sz="1000" kern="1200" baseline="0" dirty="0" smtClean="0">
                          <a:solidFill>
                            <a:schemeClr val="dk1"/>
                          </a:solidFill>
                          <a:latin typeface="+mn-lt"/>
                          <a:ea typeface="+mn-ea"/>
                          <a:cs typeface="+mn-cs"/>
                        </a:rPr>
                        <a:t>	</a:t>
                      </a:r>
                    </a:p>
                    <a:p>
                      <a:endParaRPr lang="it-IT" sz="1000" dirty="0"/>
                    </a:p>
                  </a:txBody>
                  <a:tcPr/>
                </a:tc>
              </a:tr>
              <a:tr h="370840">
                <a:tc>
                  <a:txBody>
                    <a:bodyPr/>
                    <a:lstStyle/>
                    <a:p>
                      <a:r>
                        <a:rPr kumimoji="0" lang="it-IT" sz="1000" kern="1200" baseline="0" dirty="0" smtClean="0">
                          <a:solidFill>
                            <a:schemeClr val="dk1"/>
                          </a:solidFill>
                          <a:latin typeface="+mn-lt"/>
                          <a:ea typeface="+mn-ea"/>
                          <a:cs typeface="+mn-cs"/>
                        </a:rPr>
                        <a:t>DPCM 13 novembre 2014 – Regole tecniche in materia di formazione, trasmissione, copia, duplicazione, riproduzione e validazione temporale dei documenti informatici, nonché di formazione e conservazione dei documenti informatici delle Pubbliche Amministrazione ai sensi degli articoli 20, 22, 23-bis, 23-ter, 40 comma 1, 41 e 71 comma 1, del CAD di cui al </a:t>
                      </a:r>
                      <a:r>
                        <a:rPr kumimoji="0" lang="it-IT" sz="1000" kern="1200" baseline="0" dirty="0" err="1" smtClean="0">
                          <a:solidFill>
                            <a:schemeClr val="dk1"/>
                          </a:solidFill>
                          <a:latin typeface="+mn-lt"/>
                          <a:ea typeface="+mn-ea"/>
                          <a:cs typeface="+mn-cs"/>
                        </a:rPr>
                        <a:t>d.l.n</a:t>
                      </a:r>
                      <a:r>
                        <a:rPr kumimoji="0" lang="it-IT" sz="1000" kern="1200" baseline="0" dirty="0" smtClean="0">
                          <a:solidFill>
                            <a:schemeClr val="dk1"/>
                          </a:solidFill>
                          <a:latin typeface="+mn-lt"/>
                          <a:ea typeface="+mn-ea"/>
                          <a:cs typeface="+mn-cs"/>
                        </a:rPr>
                        <a:t>.82 del 2005 </a:t>
                      </a:r>
                      <a:endParaRPr lang="it-IT" sz="1000" dirty="0"/>
                    </a:p>
                  </a:txBody>
                  <a:tcPr/>
                </a:tc>
                <a:tc>
                  <a:txBody>
                    <a:bodyPr/>
                    <a:lstStyle/>
                    <a:p>
                      <a:r>
                        <a:rPr kumimoji="0" lang="it-IT" sz="1000" b="1" kern="1200" baseline="0" dirty="0" smtClean="0">
                          <a:solidFill>
                            <a:schemeClr val="dk1"/>
                          </a:solidFill>
                          <a:latin typeface="+mn-lt"/>
                          <a:ea typeface="+mn-ea"/>
                          <a:cs typeface="+mn-cs"/>
                        </a:rPr>
                        <a:t>Documento Informatico</a:t>
                      </a:r>
                      <a:endParaRPr lang="it-IT" sz="1000" b="1" dirty="0"/>
                    </a:p>
                  </a:txBody>
                  <a:tcPr/>
                </a:tc>
                <a:tc>
                  <a:txBody>
                    <a:bodyPr/>
                    <a:lstStyle/>
                    <a:p>
                      <a:r>
                        <a:rPr kumimoji="0" lang="it-IT" sz="1000" kern="1200" baseline="0" dirty="0" smtClean="0">
                          <a:solidFill>
                            <a:schemeClr val="dk1"/>
                          </a:solidFill>
                          <a:latin typeface="+mn-lt"/>
                          <a:ea typeface="+mn-ea"/>
                          <a:cs typeface="+mn-cs"/>
                        </a:rPr>
                        <a:t>Pubblicato in GU il 12 gennaio 2015, entrato in vigore il 12 febbraio 2015</a:t>
                      </a:r>
                      <a:endParaRPr lang="it-IT" sz="1000" dirty="0"/>
                    </a:p>
                  </a:txBody>
                  <a:tcPr/>
                </a:tc>
                <a:tc>
                  <a:txBody>
                    <a:bodyPr/>
                    <a:lstStyle/>
                    <a:p>
                      <a:r>
                        <a:rPr kumimoji="0" lang="it-IT" sz="1000" b="1" kern="1200" baseline="0" dirty="0" smtClean="0">
                          <a:solidFill>
                            <a:schemeClr val="dk1"/>
                          </a:solidFill>
                          <a:latin typeface="+mn-lt"/>
                          <a:ea typeface="+mn-ea"/>
                          <a:cs typeface="+mn-cs"/>
                        </a:rPr>
                        <a:t>Entro il 12 agosto 2016  termine slittato così come previsto dal </a:t>
                      </a:r>
                      <a:r>
                        <a:rPr kumimoji="0" lang="it-IT" sz="1000" b="1" kern="1200" baseline="0" dirty="0" err="1" smtClean="0">
                          <a:solidFill>
                            <a:schemeClr val="dk1"/>
                          </a:solidFill>
                          <a:latin typeface="+mn-lt"/>
                          <a:ea typeface="+mn-ea"/>
                          <a:cs typeface="+mn-cs"/>
                        </a:rPr>
                        <a:t>d.lgs</a:t>
                      </a:r>
                      <a:r>
                        <a:rPr kumimoji="0" lang="it-IT" sz="1000" b="1" kern="1200" baseline="0" dirty="0" smtClean="0">
                          <a:solidFill>
                            <a:schemeClr val="dk1"/>
                          </a:solidFill>
                          <a:latin typeface="+mn-lt"/>
                          <a:ea typeface="+mn-ea"/>
                          <a:cs typeface="+mn-cs"/>
                        </a:rPr>
                        <a:t> 179/2016 </a:t>
                      </a:r>
                      <a:r>
                        <a:rPr kumimoji="0" lang="it-IT" sz="900" b="1" kern="1200" baseline="0" dirty="0" smtClean="0">
                          <a:solidFill>
                            <a:schemeClr val="dk1"/>
                          </a:solidFill>
                          <a:latin typeface="+mn-lt"/>
                          <a:ea typeface="+mn-ea"/>
                          <a:cs typeface="+mn-cs"/>
                        </a:rPr>
                        <a:t>(che prevede il </a:t>
                      </a:r>
                      <a:r>
                        <a:rPr kumimoji="0" lang="it-IT" sz="900" b="1" kern="1200" dirty="0" smtClean="0">
                          <a:solidFill>
                            <a:schemeClr val="dk1"/>
                          </a:solidFill>
                          <a:latin typeface="+mn-lt"/>
                          <a:ea typeface="+mn-ea"/>
                          <a:cs typeface="+mn-cs"/>
                        </a:rPr>
                        <a:t>termine di 4 mesi – fino al 14 gennaio 2017 – non per la digitalizzazione dei procedimenti della Pubblica Amministrazione</a:t>
                      </a:r>
                      <a:r>
                        <a:rPr kumimoji="0" lang="it-IT" sz="900" kern="1200" dirty="0" smtClean="0">
                          <a:solidFill>
                            <a:schemeClr val="dk1"/>
                          </a:solidFill>
                          <a:latin typeface="+mn-lt"/>
                          <a:ea typeface="+mn-ea"/>
                          <a:cs typeface="+mn-cs"/>
                        </a:rPr>
                        <a:t>, bensì il termine entro cui il Ministro deve emanare le nuove regole tecniche)</a:t>
                      </a:r>
                      <a:endParaRPr lang="it-IT" sz="900" b="1" dirty="0"/>
                    </a:p>
                  </a:txBody>
                  <a:tcPr/>
                </a:tc>
              </a:tr>
              <a:tr h="370840">
                <a:tc>
                  <a:txBody>
                    <a:bodyPr/>
                    <a:lstStyle/>
                    <a:p>
                      <a:r>
                        <a:rPr kumimoji="0" lang="it-IT" sz="1000" kern="1200" baseline="0" dirty="0" smtClean="0">
                          <a:solidFill>
                            <a:schemeClr val="dk1"/>
                          </a:solidFill>
                          <a:latin typeface="+mn-lt"/>
                          <a:ea typeface="+mn-ea"/>
                          <a:cs typeface="+mn-cs"/>
                        </a:rPr>
                        <a:t>DPCM 3 dicembre 2013 – Regole tecniche in materia di sistema di conservazione ai sensi degli articoli 20 commi 3 e 5-bis, 23- </a:t>
                      </a:r>
                      <a:r>
                        <a:rPr kumimoji="0" lang="it-IT" sz="1000" kern="1200" baseline="0" dirty="0" err="1" smtClean="0">
                          <a:solidFill>
                            <a:schemeClr val="dk1"/>
                          </a:solidFill>
                          <a:latin typeface="+mn-lt"/>
                          <a:ea typeface="+mn-ea"/>
                          <a:cs typeface="+mn-cs"/>
                        </a:rPr>
                        <a:t>ter</a:t>
                      </a:r>
                      <a:r>
                        <a:rPr kumimoji="0" lang="it-IT" sz="1000" kern="1200" baseline="0" dirty="0" smtClean="0">
                          <a:solidFill>
                            <a:schemeClr val="dk1"/>
                          </a:solidFill>
                          <a:latin typeface="+mn-lt"/>
                          <a:ea typeface="+mn-ea"/>
                          <a:cs typeface="+mn-cs"/>
                        </a:rPr>
                        <a:t> comma 4, 43 commi 1 e 3, 44, 44-bis e 71 comma 1 del CAD di cui al d.l. n.82 del 2005 </a:t>
                      </a:r>
                      <a:endParaRPr lang="it-IT" sz="1000" dirty="0"/>
                    </a:p>
                  </a:txBody>
                  <a:tcPr/>
                </a:tc>
                <a:tc>
                  <a:txBody>
                    <a:bodyPr/>
                    <a:lstStyle/>
                    <a:p>
                      <a:r>
                        <a:rPr kumimoji="0" lang="it-IT" sz="1000" b="1" kern="1200" baseline="0" dirty="0" smtClean="0">
                          <a:solidFill>
                            <a:schemeClr val="dk1"/>
                          </a:solidFill>
                          <a:latin typeface="+mn-lt"/>
                          <a:ea typeface="+mn-ea"/>
                          <a:cs typeface="+mn-cs"/>
                        </a:rPr>
                        <a:t>Conservazione a lungo termine </a:t>
                      </a:r>
                      <a:endParaRPr lang="it-IT" sz="1000" b="1" dirty="0"/>
                    </a:p>
                  </a:txBody>
                  <a:tcPr/>
                </a:tc>
                <a:tc>
                  <a:txBody>
                    <a:bodyPr/>
                    <a:lstStyle/>
                    <a:p>
                      <a:r>
                        <a:rPr kumimoji="0" lang="it-IT" sz="1000" kern="1200" baseline="0" dirty="0" smtClean="0">
                          <a:solidFill>
                            <a:schemeClr val="dk1"/>
                          </a:solidFill>
                          <a:latin typeface="+mn-lt"/>
                          <a:ea typeface="+mn-ea"/>
                          <a:cs typeface="+mn-cs"/>
                        </a:rPr>
                        <a:t>Pubblicato in GU il 12 marzio 2014 entrato in vigore il 12 aprile 2014</a:t>
                      </a:r>
                      <a:endParaRPr lang="it-IT" sz="1000" dirty="0"/>
                    </a:p>
                  </a:txBody>
                  <a:tcPr/>
                </a:tc>
                <a:tc>
                  <a:txBody>
                    <a:bodyPr/>
                    <a:lstStyle/>
                    <a:p>
                      <a:r>
                        <a:rPr kumimoji="0" lang="it-IT" sz="1000" b="1" kern="1200" baseline="0" dirty="0" smtClean="0">
                          <a:solidFill>
                            <a:schemeClr val="dk1"/>
                          </a:solidFill>
                          <a:latin typeface="+mn-lt"/>
                          <a:ea typeface="+mn-ea"/>
                          <a:cs typeface="+mn-cs"/>
                        </a:rPr>
                        <a:t>Entro il 12 aprile 2017 </a:t>
                      </a:r>
                      <a:endParaRPr lang="it-IT" sz="1000" b="1" dirty="0"/>
                    </a:p>
                  </a:txBody>
                  <a:tcPr/>
                </a:tc>
              </a:tr>
            </a:tbl>
          </a:graphicData>
        </a:graphic>
      </p:graphicFrame>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CONTRATTO DIGITALE</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pic>
        <p:nvPicPr>
          <p:cNvPr id="1026" name="Picture 2" descr="C:\Users\tosiani\AppData\Local\Microsoft\Windows\Temporary Internet Files\Content.IE5\3NTSOJO9\contratto-di-rete-2[1].jpg"/>
          <p:cNvPicPr>
            <a:picLocks noGrp="1" noChangeAspect="1" noChangeArrowheads="1"/>
          </p:cNvPicPr>
          <p:nvPr>
            <p:ph idx="1"/>
          </p:nvPr>
        </p:nvPicPr>
        <p:blipFill>
          <a:blip r:embed="rId2" cstate="print"/>
          <a:srcRect/>
          <a:stretch>
            <a:fillRect/>
          </a:stretch>
        </p:blipFill>
        <p:spPr bwMode="auto">
          <a:xfrm>
            <a:off x="2984951" y="1447800"/>
            <a:ext cx="4399647" cy="4800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contratti in formato digitale</a:t>
            </a:r>
            <a:endParaRPr lang="it-IT" dirty="0"/>
          </a:p>
        </p:txBody>
      </p:sp>
      <p:sp>
        <p:nvSpPr>
          <p:cNvPr id="3" name="Segnaposto contenuto 2"/>
          <p:cNvSpPr>
            <a:spLocks noGrp="1"/>
          </p:cNvSpPr>
          <p:nvPr>
            <p:ph idx="1"/>
          </p:nvPr>
        </p:nvSpPr>
        <p:spPr/>
        <p:txBody>
          <a:bodyPr>
            <a:normAutofit fontScale="47500" lnSpcReduction="20000"/>
          </a:bodyPr>
          <a:lstStyle/>
          <a:p>
            <a:r>
              <a:rPr lang="it-IT" dirty="0" smtClean="0"/>
              <a:t>L’articolo 11, </a:t>
            </a:r>
            <a:r>
              <a:rPr lang="it-IT" dirty="0" err="1" smtClean="0"/>
              <a:t>co</a:t>
            </a:r>
            <a:r>
              <a:rPr lang="it-IT" dirty="0" smtClean="0"/>
              <a:t>. 13 del vecchio Codice Appalti (</a:t>
            </a:r>
            <a:r>
              <a:rPr lang="it-IT" dirty="0" err="1" smtClean="0"/>
              <a:t>d.lgs</a:t>
            </a:r>
            <a:r>
              <a:rPr lang="it-IT" dirty="0" smtClean="0"/>
              <a:t> 163/2006) disponeva che il contratto sia stipulato, a pena di nullità, con atto pubblico notarile informatico, ovvero in modalità elettronica secondo le norme vigenti per ciascuna stazione appaltante (forma pubblica amministrativa o scrittura privata).</a:t>
            </a:r>
          </a:p>
          <a:p>
            <a:r>
              <a:rPr lang="it-IT" dirty="0" smtClean="0"/>
              <a:t>In base alla lettera della norma, quindi, la “forma elettronica” è l’unica modalità ammessa per la stesura dei contratti d’appalto che, di volta in volta, possono assumere una delle seguenti forme contrattuali:</a:t>
            </a:r>
          </a:p>
          <a:p>
            <a:pPr lvl="1"/>
            <a:r>
              <a:rPr lang="it-IT" dirty="0" smtClean="0"/>
              <a:t>atto pubblico notarile informatico;</a:t>
            </a:r>
          </a:p>
          <a:p>
            <a:pPr lvl="1"/>
            <a:r>
              <a:rPr lang="it-IT" dirty="0" smtClean="0"/>
              <a:t>forma pubblica amministrativa, a cura dell’ufficiale rogante della P.A.;</a:t>
            </a:r>
          </a:p>
          <a:p>
            <a:pPr lvl="1"/>
            <a:r>
              <a:rPr lang="it-IT" dirty="0" smtClean="0"/>
              <a:t>scrittura privata.</a:t>
            </a:r>
          </a:p>
          <a:p>
            <a:r>
              <a:rPr lang="it-IT" dirty="0" smtClean="0"/>
              <a:t>Come chiarito dall’</a:t>
            </a:r>
            <a:r>
              <a:rPr lang="it-IT" b="1" dirty="0" smtClean="0"/>
              <a:t>ANAC</a:t>
            </a:r>
            <a:r>
              <a:rPr lang="it-IT" dirty="0" smtClean="0"/>
              <a:t> nella determina n. 1 del 13 febbraio 2013 e nel recente comunicato del </a:t>
            </a:r>
            <a:r>
              <a:rPr lang="it-IT" b="1" dirty="0" smtClean="0"/>
              <a:t>4 novembre 2015,</a:t>
            </a:r>
            <a:r>
              <a:rPr lang="it-IT" dirty="0" smtClean="0"/>
              <a:t> l’utilizzo della modalità elettronica è da ritenersi obbligatorio, a pena di nullità, per tutti i contratti d’appalto stipulati sia in forma pubblica amministrativa che mediante scrittura privata.</a:t>
            </a:r>
          </a:p>
          <a:p>
            <a:r>
              <a:rPr lang="it-IT" dirty="0" smtClean="0"/>
              <a:t>Ciò è valido anche in caso di scrittura privata conclusa tramite scambio di lettere e relativa al cottimo fiduciario nei servizi e nelle forniture, ai sensi dell’art. 334, comma 2, del D.P.R. n. 207/2010.</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premessa</a:t>
            </a:r>
            <a:endParaRPr lang="it-IT" dirty="0"/>
          </a:p>
        </p:txBody>
      </p:sp>
      <p:sp>
        <p:nvSpPr>
          <p:cNvPr id="5" name="Segnaposto contenuto 4"/>
          <p:cNvSpPr>
            <a:spLocks noGrp="1"/>
          </p:cNvSpPr>
          <p:nvPr>
            <p:ph idx="1"/>
          </p:nvPr>
        </p:nvSpPr>
        <p:spPr/>
        <p:txBody>
          <a:bodyPr>
            <a:normAutofit fontScale="92500"/>
          </a:bodyPr>
          <a:lstStyle/>
          <a:p>
            <a:endParaRPr lang="it-IT" dirty="0" smtClean="0"/>
          </a:p>
          <a:p>
            <a:r>
              <a:rPr lang="it-IT" dirty="0" smtClean="0"/>
              <a:t>La </a:t>
            </a:r>
            <a:r>
              <a:rPr lang="it-IT" b="1" dirty="0" err="1" smtClean="0"/>
              <a:t>dematerializzazione</a:t>
            </a:r>
            <a:r>
              <a:rPr lang="it-IT" b="1" dirty="0" smtClean="0"/>
              <a:t> si pone come un processo qualificante di efficienza e di trasparenza delle amministrazioni pubbliche, consentendo nel contempo grandi risparmi diretti in termini di carta e spazi recuperati, e indiretti in termini di tempo ed efficacia dell’azione amministrativa pubblica, delle aziende e dei privati. </a:t>
            </a:r>
            <a:endParaRPr lang="it-IT" dirty="0"/>
          </a:p>
        </p:txBody>
      </p:sp>
      <p:pic>
        <p:nvPicPr>
          <p:cNvPr id="6" name="Immagine 5" descr="th.jpg"/>
          <p:cNvPicPr>
            <a:picLocks noChangeAspect="1"/>
          </p:cNvPicPr>
          <p:nvPr/>
        </p:nvPicPr>
        <p:blipFill>
          <a:blip r:embed="rId2" cstate="print"/>
          <a:stretch>
            <a:fillRect/>
          </a:stretch>
        </p:blipFill>
        <p:spPr>
          <a:xfrm>
            <a:off x="4427984" y="188640"/>
            <a:ext cx="1512168" cy="1512168"/>
          </a:xfrm>
          <a:prstGeom prst="rect">
            <a:avLst/>
          </a:prstGeom>
        </p:spPr>
      </p:pic>
      <p:sp>
        <p:nvSpPr>
          <p:cNvPr id="7" name="Segnaposto piè di pagina 6"/>
          <p:cNvSpPr>
            <a:spLocks noGrp="1"/>
          </p:cNvSpPr>
          <p:nvPr>
            <p:ph type="ftr" sz="quarter" idx="11"/>
          </p:nvPr>
        </p:nvSpPr>
        <p:spPr/>
        <p:txBody>
          <a:bodyPr/>
          <a:lstStyle/>
          <a:p>
            <a:r>
              <a:rPr lang="it-IT" smtClean="0"/>
              <a:t>a cura dott. Maria Rosaria Tosiani</a:t>
            </a:r>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Chiarimenti sulla "modalità elettronica"</a:t>
            </a:r>
            <a:endParaRPr lang="it-IT" dirty="0"/>
          </a:p>
        </p:txBody>
      </p:sp>
      <p:sp>
        <p:nvSpPr>
          <p:cNvPr id="3" name="Segnaposto contenuto 2"/>
          <p:cNvSpPr>
            <a:spLocks noGrp="1"/>
          </p:cNvSpPr>
          <p:nvPr>
            <p:ph idx="1"/>
          </p:nvPr>
        </p:nvSpPr>
        <p:spPr/>
        <p:txBody>
          <a:bodyPr>
            <a:normAutofit fontScale="62500" lnSpcReduction="20000"/>
          </a:bodyPr>
          <a:lstStyle/>
          <a:p>
            <a:r>
              <a:rPr lang="it-IT" dirty="0" smtClean="0"/>
              <a:t>Ogni amministrazione, al fine di stipulare un contratto d’appalto con atto notarile informatico, forma pubblica amministrativa, o scrittura privata, è chiamata ad adottare le disposizioni relative alla “modalità elettronica”, in base a quanto previsto dal </a:t>
            </a:r>
            <a:r>
              <a:rPr lang="it-IT" b="1" dirty="0" smtClean="0"/>
              <a:t>Codice dell’Amministrazione Digitale</a:t>
            </a:r>
            <a:r>
              <a:rPr lang="it-IT" dirty="0" smtClean="0"/>
              <a:t> (C.A.D.) di cui al D.lgs. 7 marzo 2005, n. 82.</a:t>
            </a:r>
          </a:p>
          <a:p>
            <a:r>
              <a:rPr lang="it-IT" dirty="0" smtClean="0"/>
              <a:t>Ai sensi dell’art. 21 </a:t>
            </a:r>
            <a:r>
              <a:rPr lang="it-IT" dirty="0" err="1" smtClean="0"/>
              <a:t>co</a:t>
            </a:r>
            <a:r>
              <a:rPr lang="it-IT" dirty="0" smtClean="0"/>
              <a:t>. 2-bis del C.A.D., gli atti pubblici e le scritture private devono essere sottoscritte, a pena di nullità, con firma elettronica qualificata o con firma digitale (c.d. "documento informatico").</a:t>
            </a:r>
          </a:p>
          <a:p>
            <a:r>
              <a:rPr lang="it-IT" dirty="0" smtClean="0"/>
              <a:t>In particolare, per i contratti redatti in forma pubblica amministrativa, la firma elettronica acquisita digitalmente (o qualsiasi altra firma elettronica avanzata) va autenticata dal pubblico ufficiale rogante, attestando che la firma è stata apposta in sua presenza dall’operatore, di cui sia stata prima accertata l’identità personale.</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Decorrenza </a:t>
            </a:r>
            <a:endParaRPr lang="it-IT" dirty="0"/>
          </a:p>
        </p:txBody>
      </p:sp>
      <p:sp>
        <p:nvSpPr>
          <p:cNvPr id="3" name="Segnaposto contenuto 2"/>
          <p:cNvSpPr>
            <a:spLocks noGrp="1"/>
          </p:cNvSpPr>
          <p:nvPr>
            <p:ph idx="1"/>
          </p:nvPr>
        </p:nvSpPr>
        <p:spPr/>
        <p:txBody>
          <a:bodyPr>
            <a:normAutofit fontScale="47500" lnSpcReduction="20000"/>
          </a:bodyPr>
          <a:lstStyle/>
          <a:p>
            <a:r>
              <a:rPr lang="it-IT" dirty="0" smtClean="0"/>
              <a:t>In sostanza, con la prima modifica si stabiliva che dal 1° gennaio 2013 il contratto è stipulato, a pena di nullità, con atto pubblico notarile informatico, ovvero, in modalità elettronica secondo le norme vigenti per ciascuna stazione appaltante, in forma pubblica amministrativa a cura dell'Ufficiale rogante dell'amministrazione aggiudicatrice o mediante scrittura privata.</a:t>
            </a:r>
          </a:p>
          <a:p>
            <a:r>
              <a:rPr lang="it-IT" dirty="0" smtClean="0"/>
              <a:t>Con la seconda modifica, invece, si è adottata una formulazione più chiara riguardo alle tipologie di contratto, e si è spostato in avanti la decorrenza della stipula in forma elettronica dei contratti, disponendo che “Il contratto è stipulato, a pena di nullità, con atto pubblico notarile informatico, ovvero, in modalità elettronica secondo le norme vigenti per ciascuna stazione appaltante, in forma pubblica amministrativa a cura dell'Ufficiale rogante dell'amministrazione aggiudicatrice o mediante scrittura privata, a fare data </a:t>
            </a:r>
            <a:r>
              <a:rPr lang="it-IT" b="1" dirty="0" smtClean="0"/>
              <a:t>dal 30 giugno 2014 per i contratti stipulati in forma pubblica amministrativa</a:t>
            </a:r>
            <a:r>
              <a:rPr lang="it-IT" dirty="0" smtClean="0"/>
              <a:t> (atto pubblico e scrittura privata autenticata) e a far data </a:t>
            </a:r>
            <a:r>
              <a:rPr lang="it-IT" b="1" dirty="0" smtClean="0"/>
              <a:t>dal 1° gennaio 2015 per i contratti stipulati mediante scrittura privata</a:t>
            </a:r>
            <a:r>
              <a:rPr lang="it-IT" dirty="0" smtClean="0"/>
              <a:t>.”</a:t>
            </a:r>
          </a:p>
          <a:p>
            <a:r>
              <a:rPr lang="it-IT" dirty="0" smtClean="0"/>
              <a:t>l'Autorità Anticorruzione che, con comunicato del 4 novembre 2015, ha sottolineato come il legislatore, all'art. 11, comma 13 del Codice appalti, abbia chiaramente manifestato la volontà di comminare la sanzione della nullità a tutti i casi di mancato utilizzo della “modalità elettronica”; tale modalità, pertanto, risulta obbligatoria sia per la forma pubblica amministrativa del contratto, sia per la scrittura privata, con la conseguenza che – prosegue l’ANAC – anche la scrittura privata conclusa tramite scambio di lettere (ex art. 334, comma 2 del D.P.R. n. 207/2010 per i cottimi fiduciari nei servizi e nelle forniture) dovrà essere redatta in modalità elettronica.</a:t>
            </a:r>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L’atto pubblico notarile</a:t>
            </a:r>
            <a:endParaRPr lang="it-IT" dirty="0"/>
          </a:p>
        </p:txBody>
      </p:sp>
      <p:sp>
        <p:nvSpPr>
          <p:cNvPr id="3" name="Segnaposto contenuto 2"/>
          <p:cNvSpPr>
            <a:spLocks noGrp="1"/>
          </p:cNvSpPr>
          <p:nvPr>
            <p:ph idx="1"/>
          </p:nvPr>
        </p:nvSpPr>
        <p:spPr/>
        <p:txBody>
          <a:bodyPr>
            <a:normAutofit fontScale="40000" lnSpcReduction="20000"/>
          </a:bodyPr>
          <a:lstStyle/>
          <a:p>
            <a:pPr>
              <a:buNone/>
            </a:pPr>
            <a:r>
              <a:rPr lang="it-IT" dirty="0" smtClean="0"/>
              <a:t>In materia di stipula dell'</a:t>
            </a:r>
            <a:r>
              <a:rPr lang="it-IT" b="1" dirty="0" smtClean="0"/>
              <a:t>atto pubblico notarile informatico</a:t>
            </a:r>
            <a:r>
              <a:rPr lang="it-IT" dirty="0" smtClean="0"/>
              <a:t>, si applica il </a:t>
            </a:r>
            <a:r>
              <a:rPr lang="it-IT" dirty="0" err="1" smtClean="0"/>
              <a:t>D.Lgs.</a:t>
            </a:r>
            <a:r>
              <a:rPr lang="it-IT" dirty="0" smtClean="0"/>
              <a:t> n. 110/2010 (</a:t>
            </a:r>
            <a:r>
              <a:rPr lang="it-IT" i="1" dirty="0" smtClean="0"/>
              <a:t>Disposizioni in materia di atto pubblico informatico redatto dal notaio, a norma dell'articolo 65 della legge 18 giugno 2009, n. 69</a:t>
            </a:r>
            <a:r>
              <a:rPr lang="it-IT" dirty="0" smtClean="0"/>
              <a:t>) che prevede:</a:t>
            </a:r>
          </a:p>
          <a:p>
            <a:pPr lvl="0"/>
            <a:r>
              <a:rPr lang="it-IT" dirty="0" smtClean="0"/>
              <a:t>l'obbligo per i notai di dotarsi di un dispositivo di firma digitale;</a:t>
            </a:r>
          </a:p>
          <a:p>
            <a:pPr lvl="0"/>
            <a:r>
              <a:rPr lang="it-IT" dirty="0" smtClean="0"/>
              <a:t>l'autenticazione delle firme, ai sensi dell'art. 2703 c.c. è regolata, in caso di utilizzo di modalità informatiche, dall'articolo 25 del decreto legislativo 7 marzo 2005, n 82 (</a:t>
            </a:r>
            <a:r>
              <a:rPr lang="it-IT" i="1" dirty="0" smtClean="0"/>
              <a:t>in base al quale si ha per riconosciuta la firma elettronica o qualsiasi altro tipo di firma avanzata autenticata dal notaio o da altro pubblico ufficiale a ciò autorizzato</a:t>
            </a:r>
            <a:r>
              <a:rPr lang="it-IT" dirty="0" smtClean="0"/>
              <a:t>);</a:t>
            </a:r>
          </a:p>
          <a:p>
            <a:pPr lvl="0"/>
            <a:r>
              <a:rPr lang="it-IT" dirty="0" smtClean="0"/>
              <a:t>l'atto pubblico informatico è ricevuto in conformità a quanto previsto dall'articolo 47 della L. n. 69/09 ed è letto dal notaio mediante l'uso e il controllo personale degli strumenti informatici.</a:t>
            </a:r>
          </a:p>
          <a:p>
            <a:pPr lvl="0"/>
            <a:r>
              <a:rPr lang="it-IT" dirty="0" smtClean="0"/>
              <a:t>Il notaio nell'atto pubblico e nell'autenticazione delle firme deve attestare anche la validità dei certificati di firma eventualmente utilizzati dalle parti;</a:t>
            </a:r>
          </a:p>
          <a:p>
            <a:pPr lvl="1"/>
            <a:r>
              <a:rPr lang="it-IT" dirty="0" smtClean="0"/>
              <a:t>«Art. 52-</a:t>
            </a:r>
            <a:r>
              <a:rPr lang="it-IT" i="1" dirty="0" smtClean="0"/>
              <a:t>bis. L. n. 69/09</a:t>
            </a:r>
            <a:r>
              <a:rPr lang="it-IT" dirty="0" smtClean="0"/>
              <a:t>. - 1. Le parti, i </a:t>
            </a:r>
            <a:r>
              <a:rPr lang="it-IT" dirty="0" err="1" smtClean="0"/>
              <a:t>fidefacenti</a:t>
            </a:r>
            <a:r>
              <a:rPr lang="it-IT" dirty="0" smtClean="0"/>
              <a:t>, l'interprete e i testimoni sottoscrivono personalmente l'atto pubblico informatico in presenza del notaio con firma digitale o con firma elettronica, consistente anche nell'acquisizione digitale della sottoscrizione autografa. 2. Il notaio appone personalmente la propria firma digitale dopo le parti, l'interprete e i testimoni e in loro presenza.»;</a:t>
            </a:r>
          </a:p>
          <a:p>
            <a:pPr lvl="1"/>
            <a:r>
              <a:rPr lang="it-IT" dirty="0" smtClean="0"/>
              <a:t>«Art. 57-</a:t>
            </a:r>
            <a:r>
              <a:rPr lang="it-IT" i="1" dirty="0" smtClean="0"/>
              <a:t>bis</a:t>
            </a:r>
            <a:r>
              <a:rPr lang="it-IT" dirty="0" smtClean="0"/>
              <a:t>. </a:t>
            </a:r>
            <a:r>
              <a:rPr lang="it-IT" i="1" dirty="0" smtClean="0"/>
              <a:t>L. n. 69/09</a:t>
            </a:r>
            <a:r>
              <a:rPr lang="it-IT" dirty="0" smtClean="0"/>
              <a:t>- 1. Quando deve essere allegato un documento redatto su supporto cartaceo ad un documento informatico, il notaio ne allega copia informatica, certificata conforme ai sensi dell'articolo 22, commi 1 e 3, del </a:t>
            </a:r>
            <a:r>
              <a:rPr lang="it-IT" dirty="0" err="1" smtClean="0"/>
              <a:t>D.Lgs.</a:t>
            </a:r>
            <a:r>
              <a:rPr lang="it-IT" dirty="0" smtClean="0"/>
              <a:t> n. 82/2005. 2.</a:t>
            </a:r>
          </a:p>
          <a:p>
            <a:r>
              <a:rPr lang="it-IT" dirty="0" smtClean="0"/>
              <a:t>Quando un documento informatico deve essere allegato ad un atto pubblico o ad una scrittura privata da autenticare, redatti su supporto cartaceo, il notaio ne allega copia conforme ai sensi dell'articolo 23 del decreto legislativo 7 marzo 2005, n. 82, formata sullo stesso supporto.»</a:t>
            </a:r>
          </a:p>
          <a:p>
            <a:r>
              <a:rPr lang="it-IT" dirty="0" smtClean="0"/>
              <a:t>Dalle disposizioni relative alla sottoscrizione dell'atto pubblico notarile informatico si evidenzia che il privato non è tenuto a dotarsi della firma digitale o della firma elettronica potendo anche effettuare una sottoscrizione autografa che viene acquisita digitalmente.</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Contratti in forma pubblica amministrativa </a:t>
            </a:r>
            <a:endParaRPr lang="it-IT" dirty="0"/>
          </a:p>
        </p:txBody>
      </p:sp>
      <p:sp>
        <p:nvSpPr>
          <p:cNvPr id="3" name="Segnaposto contenuto 2"/>
          <p:cNvSpPr>
            <a:spLocks noGrp="1"/>
          </p:cNvSpPr>
          <p:nvPr>
            <p:ph idx="1"/>
          </p:nvPr>
        </p:nvSpPr>
        <p:spPr>
          <a:xfrm>
            <a:off x="1259632" y="1447800"/>
            <a:ext cx="7674056" cy="4933528"/>
          </a:xfrm>
        </p:spPr>
        <p:txBody>
          <a:bodyPr>
            <a:noAutofit/>
          </a:bodyPr>
          <a:lstStyle/>
          <a:p>
            <a:r>
              <a:rPr lang="it-IT" sz="1400" dirty="0" smtClean="0"/>
              <a:t>Nella pubblica amministrazione italiana l'</a:t>
            </a:r>
            <a:r>
              <a:rPr lang="it-IT" sz="1400" b="1" dirty="0" smtClean="0"/>
              <a:t>ufficiale rogante</a:t>
            </a:r>
            <a:r>
              <a:rPr lang="it-IT" sz="1400" dirty="0" smtClean="0"/>
              <a:t> è un funzionario autorizzato a </a:t>
            </a:r>
            <a:r>
              <a:rPr lang="it-IT" sz="1400" i="1" dirty="0" smtClean="0"/>
              <a:t>rogare</a:t>
            </a:r>
            <a:r>
              <a:rPr lang="it-IT" sz="1400" dirty="0" smtClean="0"/>
              <a:t>, ossia redigere con le richieste formalità, documenti in </a:t>
            </a:r>
            <a:r>
              <a:rPr lang="it-IT" sz="1400" i="1" dirty="0" smtClean="0"/>
              <a:t>forma pubblica amministrativa</a:t>
            </a:r>
            <a:r>
              <a:rPr lang="it-IT" sz="1400" dirty="0" smtClean="0"/>
              <a:t>, aventi efficacia di atto pubblico come quelli rogati da un notaio, ai sensi dell'art. 2699 del Codice civile.</a:t>
            </a:r>
          </a:p>
          <a:p>
            <a:r>
              <a:rPr lang="it-IT" sz="1400" dirty="0" smtClean="0"/>
              <a:t>Non esiste una disciplina generale dell'ufficiale rogante direttamente applicabile a tutte le amministrazioni pubbliche. L'art. 95 del R.D. 23-5-1924, n. 827, relativamente alle amministrazioni dello Stato, prevede che contratti e i processi verbali di aggiudicazione sono ricevuti da un funzionario designato quale ufficiale rogante; nelle amministrazioni centrali tale funzionario viene nominato con decreto del ministro e in quelle "provinciali o compartimentali" (prefetture ecc.) con decreto del capo di esse; l'ufficiale rogante autentica le copie degli atti originali, da lui ricevuti, per ogni effetto di legge e rilascia le copie stesse alle parti che ne facciano richiesta. Norme simili valgono per le altre amministrazioni pubbliche. Nelle istituzioni scolastiche le funzioni di ufficiale rogante sono svolte dal DSGA secondo quanto previsto dal D.I. 44/2001.</a:t>
            </a:r>
          </a:p>
          <a:p>
            <a:r>
              <a:rPr lang="it-IT" sz="1400" dirty="0" smtClean="0"/>
              <a:t>Poiché la potestà dell'ufficiale rogante rappresenta una deroga rispetto a quella del notaio, è opinione della giurisprudenza che le relative norme debbano essere interpretate in modo restrittivo e che, quindi, l'ufficiale rogante sia competente per i soli atti espressamente previsti da tali norme.</a:t>
            </a:r>
          </a:p>
          <a:p>
            <a:r>
              <a:rPr lang="it-IT" sz="1400" dirty="0" smtClean="0"/>
              <a:t>L'ufficiale rogante deve necessariamente essere diverso dal funzionario che firma il contratto per l'amministrazione, detto </a:t>
            </a:r>
            <a:r>
              <a:rPr lang="it-IT" sz="1400" i="1" dirty="0" smtClean="0"/>
              <a:t>ufficiale stipulante</a:t>
            </a:r>
            <a:r>
              <a:rPr lang="it-IT" sz="1400" dirty="0" smtClean="0"/>
              <a:t>. Nello svolgimento delle sue funzioni deve osservare, ove applicabili, le norme che disciplinano la formazione degli atti notarili (in particolare, la cosiddetta </a:t>
            </a:r>
            <a:r>
              <a:rPr lang="it-IT" sz="1400" i="1" dirty="0" smtClean="0"/>
              <a:t>legge notarile</a:t>
            </a:r>
            <a:r>
              <a:rPr lang="it-IT" sz="1400" dirty="0" smtClean="0"/>
              <a:t>, attualmente la L. 16-2-1913, n. 89).</a:t>
            </a:r>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Contratti in forma pubblica amministrativa </a:t>
            </a:r>
            <a:endParaRPr lang="it-IT" dirty="0"/>
          </a:p>
        </p:txBody>
      </p:sp>
      <p:sp>
        <p:nvSpPr>
          <p:cNvPr id="3" name="Segnaposto contenuto 2"/>
          <p:cNvSpPr>
            <a:spLocks noGrp="1"/>
          </p:cNvSpPr>
          <p:nvPr>
            <p:ph idx="1"/>
          </p:nvPr>
        </p:nvSpPr>
        <p:spPr>
          <a:xfrm>
            <a:off x="1259632" y="1447800"/>
            <a:ext cx="7674056" cy="4933528"/>
          </a:xfrm>
        </p:spPr>
        <p:txBody>
          <a:bodyPr>
            <a:noAutofit/>
          </a:bodyPr>
          <a:lstStyle/>
          <a:p>
            <a:r>
              <a:rPr lang="it-IT" sz="1400" dirty="0" smtClean="0"/>
              <a:t>Il documento informatico deve essere redatto in modo tale che il suo contenuto risulti non alterabile durante le fasi di accesso e di conservazione e immutabile nel tempo, pertanto il file sarà in formato PDF/A, ovvero in uno dei formati previsti dalle regole tecniche inerenti la conservazione del documento informatico ai sensi del </a:t>
            </a:r>
            <a:r>
              <a:rPr lang="it-IT" sz="1400" dirty="0" err="1" smtClean="0"/>
              <a:t>D.P.C.M.</a:t>
            </a:r>
            <a:r>
              <a:rPr lang="it-IT" sz="1400" dirty="0" smtClean="0"/>
              <a:t> 3 dicembre 2013. </a:t>
            </a:r>
          </a:p>
          <a:p>
            <a:r>
              <a:rPr lang="it-IT" sz="1400" dirty="0" smtClean="0"/>
              <a:t>Il contratto redatto in forma pubblica amministrativa ed in modalità elettronica è letto dall’Ufficiale Rogante mediante l’uso e il controllo personale degli strumenti informatici. </a:t>
            </a:r>
          </a:p>
          <a:p>
            <a:r>
              <a:rPr lang="it-IT" sz="1400" dirty="0" smtClean="0"/>
              <a:t>Le parti (nonché eventuali </a:t>
            </a:r>
            <a:r>
              <a:rPr lang="it-IT" sz="1400" dirty="0" err="1" smtClean="0"/>
              <a:t>fidefacenti</a:t>
            </a:r>
            <a:r>
              <a:rPr lang="it-IT" sz="1400" dirty="0" smtClean="0"/>
              <a:t>, interpreti e testimoni) sottoscrivono personalmente il contratto in presenza dell’Ufficiale rogante con firma digitale, oppure con firma elettronica, consistente anche nell’acquisizione digitale della sottoscrizione autografa e cioè nella firma autografa riprodotta in immagine informatica direttamente da </a:t>
            </a:r>
            <a:r>
              <a:rPr lang="it-IT" sz="1400" dirty="0" err="1" smtClean="0"/>
              <a:t>tablet</a:t>
            </a:r>
            <a:r>
              <a:rPr lang="it-IT" sz="1400" dirty="0" smtClean="0"/>
              <a:t> o da scanner. </a:t>
            </a:r>
          </a:p>
          <a:p>
            <a:r>
              <a:rPr lang="it-IT" sz="1400" dirty="0" smtClean="0"/>
              <a:t>L’Ufficiale rogante appone personalmente la propria firma digitale, eventualmente munita di marca temporale, dopo le parti e in loro presenza. </a:t>
            </a:r>
          </a:p>
          <a:p>
            <a:r>
              <a:rPr lang="it-IT" sz="1400" dirty="0" smtClean="0"/>
              <a:t>L’apposizione di firma digitale integra e sostituisce l’apposizione di sigilli e timbri di qualsiasi genere ad ogni fine previsto dalla normativa vigente. </a:t>
            </a:r>
          </a:p>
          <a:p>
            <a:r>
              <a:rPr lang="it-IT" sz="1400" dirty="0" smtClean="0"/>
              <a:t>Per la generazione della firma digitale deve adoperarsi un certificato qualificato che, al momento della sottoscrizione, non risulti scaduto di validità ovvero non risulti revocato o sospeso. </a:t>
            </a:r>
          </a:p>
          <a:p>
            <a:r>
              <a:rPr lang="it-IT" sz="1400" dirty="0" smtClean="0"/>
              <a:t>L’Ufficiale rogante deve accertare ed attestare la validità del certificato di firma  utilizzato dalle parti, prima di apporre la propria firma digitale, inserendo nel contratto apposita dicitura. </a:t>
            </a:r>
          </a:p>
          <a:p>
            <a:r>
              <a:rPr lang="it-IT" sz="1400" dirty="0" smtClean="0"/>
              <a:t>L’apposizione di una firma digitale o di un altro tipo di firma elettronica qualificata basata su un certificato elettronico revocato, scaduto o sospeso equivale a mancata sottoscrizione. </a:t>
            </a:r>
            <a:endParaRPr lang="it-IT" sz="1400"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Modalità di conclusione contratto con scrittura privata</a:t>
            </a:r>
            <a:endParaRPr lang="it-IT" dirty="0"/>
          </a:p>
        </p:txBody>
      </p:sp>
      <p:sp>
        <p:nvSpPr>
          <p:cNvPr id="3" name="Segnaposto contenuto 2"/>
          <p:cNvSpPr>
            <a:spLocks noGrp="1"/>
          </p:cNvSpPr>
          <p:nvPr>
            <p:ph idx="1"/>
          </p:nvPr>
        </p:nvSpPr>
        <p:spPr/>
        <p:txBody>
          <a:bodyPr>
            <a:normAutofit fontScale="25000" lnSpcReduction="20000"/>
          </a:bodyPr>
          <a:lstStyle/>
          <a:p>
            <a:r>
              <a:rPr lang="it-IT" sz="4800" dirty="0" smtClean="0"/>
              <a:t>Per interpretazione analogica con quanto stabilito per gli enti locali nell’Intesa siglata in sede di Conferenza Unificata n. 140/CU del 5 dicembre 2013, con la quale sono fornite alle pubbliche amministrazioni indicazioni per affrontare i diversi aspetti operativi e organizzativi derivanti dalla stipula in modalità elettronica dei contratti pubblici relativi ad appalti e concessioni di lavori, servizi e forniture, si dettano le seguenti disposizioni applicative:</a:t>
            </a:r>
          </a:p>
          <a:p>
            <a:pPr lvl="0"/>
            <a:r>
              <a:rPr lang="it-IT" sz="4800" b="1" dirty="0" smtClean="0"/>
              <a:t>i contratti conclusi con scrittura privata mediante corrispondenza, secondo l’uso del commercio, </a:t>
            </a:r>
            <a:r>
              <a:rPr lang="it-IT" sz="4800" dirty="0" smtClean="0"/>
              <a:t>dovranno essere formalizzati con lettera d’ordine sottoscritta con firma digitale, che, qualora non controfirmata per accettazione da controparte, sarà assoggettata a bollo solo in caso d’uso (vedi risoluzione Agenzia Entrate del 28 giugno 1988 n. 451384). In tal caso, il pagamento dell’imposta di bollo avverrà in via forfettaria nell’importo di 16,00 euro, analogamente a quanto previsto dalla Tariffa, Parte prima, allegata al DPR n. 642/1972, per le istanze trasmesse in via telematica agli uffici e organi della Pubblica amministrazione;</a:t>
            </a:r>
          </a:p>
          <a:p>
            <a:pPr lvl="0"/>
            <a:r>
              <a:rPr lang="it-IT" sz="4800" b="1" dirty="0" smtClean="0"/>
              <a:t>nel caso in cui la scrittura privata si concluda con la sottoscrizione (digitale) di entrambe le parti di un unico documento</a:t>
            </a:r>
            <a:r>
              <a:rPr lang="it-IT" sz="4800" dirty="0" smtClean="0"/>
              <a:t>, secondo il classico schema contrattuale, salvo il caso eccezionale in cui il contratto venga stipulato in compresenza delle parti, di norma la sottoscrizione sarà effettuata a distanza come segue:</a:t>
            </a:r>
          </a:p>
          <a:p>
            <a:pPr lvl="1"/>
            <a:r>
              <a:rPr lang="it-IT" sz="4000" dirty="0" smtClean="0"/>
              <a:t>il contratto deve essere predisposto dal responsabile del servizio interessato e inviato a mezzo mail all’altra parte, la quale provvederà ad apporre la propria firma digitale e invierà il contratto sottoscritto al medesimo responsabile che lo trasmetterà all’ufficio contratti;</a:t>
            </a:r>
          </a:p>
          <a:p>
            <a:pPr lvl="1"/>
            <a:r>
              <a:rPr lang="it-IT" sz="4000" dirty="0" smtClean="0"/>
              <a:t> per le scritture private soggette a registrazione in caso d'uso in quanto assoggettate ad IVA Il contratto e suoi allegati sono soggetti all’assolvimento dell’imposta di bollo;</a:t>
            </a:r>
          </a:p>
          <a:p>
            <a:pPr lvl="1"/>
            <a:r>
              <a:rPr lang="it-IT" sz="4000" dirty="0" smtClean="0"/>
              <a:t> nell’ultima pagina del contratto, dovrà essere riportata la seguente dicitura: “</a:t>
            </a:r>
            <a:r>
              <a:rPr lang="it-IT" sz="4000" i="1" dirty="0" smtClean="0"/>
              <a:t>Il presente contratto viene regolarizzato ai fini dell’imposta di bollo attraverso l’apposizione di un contrassegno telematico sostitutivo per un importo di Euro _____ (</a:t>
            </a:r>
            <a:r>
              <a:rPr lang="it-IT" sz="4000" b="1" i="1" dirty="0" smtClean="0"/>
              <a:t>oppure</a:t>
            </a:r>
            <a:r>
              <a:rPr lang="it-IT" sz="4000" i="1" dirty="0" smtClean="0"/>
              <a:t>: di numero __ contrassegni telematici di Euro 16,00 ciascuno), che vengono apposti sulla copia analogica del presente contratto ed allegati, conservata agli atti dell’Ufficio”;</a:t>
            </a:r>
            <a:endParaRPr lang="it-IT" sz="4000" dirty="0" smtClean="0"/>
          </a:p>
          <a:p>
            <a:pPr lvl="1"/>
            <a:r>
              <a:rPr lang="it-IT" sz="4000" dirty="0" smtClean="0"/>
              <a:t> posto che i </a:t>
            </a:r>
            <a:r>
              <a:rPr lang="it-IT" sz="4000" b="1" dirty="0" smtClean="0"/>
              <a:t>contratti conclusi tramite MEPA </a:t>
            </a:r>
            <a:r>
              <a:rPr lang="it-IT" sz="4000" dirty="0" smtClean="0"/>
              <a:t>sono già, per sistema, formalizzati con lettera d’ordine sottoscritta con firma digitale, il pagamento dell’imposta di bollo (peraltro prevista dalla recente risoluzione della Direzione centrale normativa dell’Agenzia delle Entrate n. 96 del16 dicembre 2013) avverrà in via forfettaria nell’importo di 16,00 euro, analogamente a quanto previsto dalla Tariffa, Parte prima, allegata al DPR n. 642/1972, per le istanze trasmesse in via telematica agli uffici ed organi della Pubblica amministrazione. Con l’occasione si precisa che, in caso di ricorso al MEPA, sarà sempre opportuno fare ricorso alla procedura RDO, anche quando si potrebbe utilizzare la procedura ODA, in quanto la prima, a differenza della seconda, consente l’invio di moduli attraverso i quali vincolare la controparte ai vari adempimenti conseguenti all’aggiudicazione, quali ad esempio, non solo il pagamento del bollo, ma anche l’assoggettamento agli obblighi di tracciabilità.</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Sottoscrizione contratti</a:t>
            </a:r>
            <a:endParaRPr lang="it-IT" dirty="0"/>
          </a:p>
        </p:txBody>
      </p:sp>
      <p:sp>
        <p:nvSpPr>
          <p:cNvPr id="3" name="Segnaposto contenuto 2"/>
          <p:cNvSpPr>
            <a:spLocks noGrp="1"/>
          </p:cNvSpPr>
          <p:nvPr>
            <p:ph idx="1"/>
          </p:nvPr>
        </p:nvSpPr>
        <p:spPr/>
        <p:txBody>
          <a:bodyPr>
            <a:normAutofit fontScale="40000" lnSpcReduction="20000"/>
          </a:bodyPr>
          <a:lstStyle/>
          <a:p>
            <a:r>
              <a:rPr lang="it-IT" dirty="0" smtClean="0"/>
              <a:t>Nella sottoscrizione digitale dei contratti, ci sono due aspetti a cui porre attenzione:</a:t>
            </a:r>
          </a:p>
          <a:p>
            <a:pPr lvl="1"/>
            <a:r>
              <a:rPr lang="it-IT" dirty="0" smtClean="0"/>
              <a:t>negli atti pubblici e scritture private autenticate, la presenza del pubblico ufficiale rogante garantisce </a:t>
            </a:r>
            <a:r>
              <a:rPr lang="it-IT" b="1" dirty="0" smtClean="0"/>
              <a:t>la certezza della data di sottoscrizione delle parti</a:t>
            </a:r>
            <a:r>
              <a:rPr lang="it-IT" dirty="0" smtClean="0"/>
              <a:t>; le scritture private, invece, possono essere sottoscritte anche in tempi e luoghi diversi: quindi occorrerebbe apporre o la marca temporale, oppure utilizzare la segnatura di protocollo (per l’invio dell’atto da firmare e la ricezione del contratto firmato) come riferimento temporale per la validità della firma.</a:t>
            </a:r>
          </a:p>
          <a:p>
            <a:pPr lvl="1"/>
            <a:r>
              <a:rPr lang="it-IT" b="1" dirty="0" smtClean="0"/>
              <a:t>la firma digitale apposta da soggetti che agiscono non per conto proprio</a:t>
            </a:r>
            <a:r>
              <a:rPr lang="it-IT" dirty="0" smtClean="0"/>
              <a:t>, ma in nome dell’organizzazione a cui appartengono, dovrebbe contenere anche il riferimento alla specifica funzione: a questo proposito, l’art. 28 del CAD disciplina i certificati qualificati, e il successivo </a:t>
            </a:r>
            <a:r>
              <a:rPr lang="it-IT" dirty="0" smtClean="0">
                <a:hlinkClick r:id="rId2"/>
              </a:rPr>
              <a:t>DPCM di attuazione</a:t>
            </a:r>
            <a:r>
              <a:rPr lang="it-IT" dirty="0" smtClean="0"/>
              <a:t> dà mandato ad AGID di deliberare le modalità operative, che al momento però non sono ancora state emanate.</a:t>
            </a:r>
          </a:p>
          <a:p>
            <a:r>
              <a:rPr lang="it-IT" dirty="0" smtClean="0"/>
              <a:t>La normativa sui contratti digitali si può considerare come un’applicazione del principio più generale sancito dall’art. Art. 5-bis del CAD, secondo cui i rapporti tra PA e imprese debbono avvenire in modalità elettronica, e del più generale obbligo di utilizzo delle tecnologie informatiche.</a:t>
            </a:r>
          </a:p>
          <a:p>
            <a:r>
              <a:rPr lang="it-IT" dirty="0" smtClean="0"/>
              <a:t>Sarebbe opportuno chiudere il cerchio, adeguando di conseguenza anche normative risalenti nel tempo, come ad esempio quella (Art. 67 del DPR 131/1986) che prevede la tenuta del Repertorio degli atti formati da pubblici ufficiali, per cui attualmente c’è ancora l’obbligo di vidimazione presso l'Agenzia delle Entrate, non essendo stato ancora previsto un analogo repertorio informatico.</a:t>
            </a:r>
          </a:p>
          <a:p>
            <a:r>
              <a:rPr lang="it-IT" dirty="0" smtClean="0"/>
              <a:t>Inoltre, dal punto di vista delle procedure interne alle Amministrazioni, il contratto è preceduto e accompagnato da atti amministrativi (deliberazioni, determinazioni, ecc.) per i quali non esiste nessun obbligo giuridico relativo alla forma digitale nativa del documento, tanto che in moltissime Amministrazioni questi atti vengono prodotti e sottoscritti ancora in forma cartacea: forse, anche da questo punto di vista, sarebbe opportuna una normativa più incisiva, finalizzata ad una reale e completa digitalizzazione del processo contrattuale.</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dirty="0" smtClean="0"/>
              <a:t>Contratti in forma digitalizzata e nuovo codice contratti art. 32 comma 14 </a:t>
            </a:r>
            <a:r>
              <a:rPr lang="it-IT" sz="3200" dirty="0" err="1" smtClean="0"/>
              <a:t>d.lgs</a:t>
            </a:r>
            <a:r>
              <a:rPr lang="it-IT" sz="3200" dirty="0" smtClean="0"/>
              <a:t> 50/2016</a:t>
            </a:r>
            <a:endParaRPr lang="it-IT" sz="3200" dirty="0"/>
          </a:p>
        </p:txBody>
      </p:sp>
      <p:sp>
        <p:nvSpPr>
          <p:cNvPr id="3" name="Segnaposto contenuto 2"/>
          <p:cNvSpPr>
            <a:spLocks noGrp="1"/>
          </p:cNvSpPr>
          <p:nvPr>
            <p:ph idx="1"/>
          </p:nvPr>
        </p:nvSpPr>
        <p:spPr/>
        <p:txBody>
          <a:bodyPr>
            <a:normAutofit fontScale="85000" lnSpcReduction="20000"/>
          </a:bodyPr>
          <a:lstStyle/>
          <a:p>
            <a:r>
              <a:rPr lang="it-IT" dirty="0" smtClean="0"/>
              <a:t>l contratto deve essere stipulato, a pena di nullità:</a:t>
            </a:r>
          </a:p>
          <a:p>
            <a:pPr marL="916686" lvl="1" indent="-514350">
              <a:buAutoNum type="arabicPeriod"/>
            </a:pPr>
            <a:r>
              <a:rPr lang="it-IT" dirty="0" smtClean="0"/>
              <a:t>con atto pubblico notarile informatico, ovvero, </a:t>
            </a:r>
          </a:p>
          <a:p>
            <a:pPr marL="916686" lvl="1" indent="-514350">
              <a:buAutoNum type="arabicPeriod"/>
            </a:pPr>
            <a:r>
              <a:rPr lang="it-IT" dirty="0" smtClean="0"/>
              <a:t>in modalità elettronica secondo le norme vigenti per ciascuna stazione appaltante, </a:t>
            </a:r>
          </a:p>
          <a:p>
            <a:pPr marL="916686" lvl="1" indent="-514350">
              <a:buAutoNum type="arabicPeriod"/>
            </a:pPr>
            <a:r>
              <a:rPr lang="it-IT" dirty="0" smtClean="0"/>
              <a:t>in forma pubblica amministrativa a cura dell’Ufficiale rogante della stazione appaltante </a:t>
            </a:r>
          </a:p>
          <a:p>
            <a:pPr marL="916686" lvl="1" indent="-514350">
              <a:buAutoNum type="arabicPeriod"/>
            </a:pPr>
            <a:r>
              <a:rPr lang="it-IT" dirty="0" smtClean="0"/>
              <a:t>o mediante scrittura privata </a:t>
            </a:r>
          </a:p>
          <a:p>
            <a:pPr marL="1163574" lvl="2" indent="-514350">
              <a:buAutoNum type="arabicPeriod"/>
            </a:pPr>
            <a:r>
              <a:rPr lang="it-IT" dirty="0" smtClean="0"/>
              <a:t>in caso di procedura negoziata </a:t>
            </a:r>
          </a:p>
          <a:p>
            <a:pPr marL="1163574" lvl="2" indent="-514350">
              <a:buAutoNum type="arabicPeriod"/>
            </a:pPr>
            <a:r>
              <a:rPr lang="it-IT" dirty="0" smtClean="0"/>
              <a:t>ovvero per gli affidamenti di importo non superiore a 40.000 euro mediante corrispondenza secondo l’uso del commercio consistente in un apposito scambio di lettere, anche tramite posta elettronica certificata o strumenti analoghi negli altri Stati membri con atto pubblico notarile informatico;</a:t>
            </a:r>
          </a:p>
          <a:p>
            <a:pPr lvl="1">
              <a:buNone/>
            </a:pP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La digitalizzazione delle procedure di aggiudicazione</a:t>
            </a:r>
            <a:r>
              <a:rPr lang="it-IT" dirty="0" smtClean="0"/>
              <a:t> </a:t>
            </a:r>
            <a:endParaRPr lang="it-IT" dirty="0"/>
          </a:p>
        </p:txBody>
      </p:sp>
      <p:sp>
        <p:nvSpPr>
          <p:cNvPr id="3" name="Segnaposto contenuto 2"/>
          <p:cNvSpPr>
            <a:spLocks noGrp="1"/>
          </p:cNvSpPr>
          <p:nvPr>
            <p:ph sz="quarter" idx="1"/>
          </p:nvPr>
        </p:nvSpPr>
        <p:spPr/>
        <p:txBody>
          <a:bodyPr>
            <a:normAutofit fontScale="32500" lnSpcReduction="20000"/>
          </a:bodyPr>
          <a:lstStyle/>
          <a:p>
            <a:r>
              <a:rPr lang="it-IT" dirty="0" smtClean="0"/>
              <a:t>L’impulso dato dal legislatore alla digitalizzazione delle procedure si percepisce sin da subito a livello </a:t>
            </a:r>
            <a:r>
              <a:rPr lang="it-IT" dirty="0" err="1" smtClean="0"/>
              <a:t>definitorio</a:t>
            </a:r>
            <a:r>
              <a:rPr lang="it-IT" dirty="0" smtClean="0"/>
              <a:t>. L’art. 3, comma 1, del nuovo codice, infatti, fornisce le definizioni di “sistema telematico”, di “sistema dinamico di acquisizione”, di “mercato elettronico”, di “strumenti telematici di acquisto” e “strumenti telematici di negoziazione”, di “mezzo elettronico”, di “rete pubblica di comunicazioni” e, infine di “servizio di comunicazione elettronica”. </a:t>
            </a:r>
          </a:p>
          <a:p>
            <a:r>
              <a:rPr lang="it-IT" dirty="0" smtClean="0"/>
              <a:t>Mentre al contrario il </a:t>
            </a:r>
            <a:r>
              <a:rPr lang="it-IT" dirty="0" err="1" smtClean="0"/>
              <a:t>D.Lgs.</a:t>
            </a:r>
            <a:r>
              <a:rPr lang="it-IT" dirty="0" smtClean="0"/>
              <a:t> n. 163/2006 certamente non dava un così ampio spazio agli strumenti </a:t>
            </a:r>
            <a:r>
              <a:rPr lang="it-IT" dirty="0" err="1" smtClean="0"/>
              <a:t>elettronico-digitali</a:t>
            </a:r>
            <a:r>
              <a:rPr lang="it-IT" dirty="0" smtClean="0"/>
              <a:t>, disciplinando esclusivamente il “sistema dinamico di acquisizione” e le “aste elettroniche” e dando, in via generale, la definizione solo di “mezzo elettronico”. </a:t>
            </a:r>
          </a:p>
          <a:p>
            <a:r>
              <a:rPr lang="it-IT" dirty="0" smtClean="0"/>
              <a:t>Invero, già dal 2002, con l’istituzione del Mercato Elettronico della PA (c.d. </a:t>
            </a:r>
            <a:r>
              <a:rPr lang="it-IT" dirty="0" err="1" smtClean="0"/>
              <a:t>MePA</a:t>
            </a:r>
            <a:r>
              <a:rPr lang="it-IT" dirty="0" smtClean="0"/>
              <a:t>) ad opera del D.P.R. n. 101/2002, erano state poste le basi per un’apertura della contrattualistica pubblica all’uso di sistemi elettronici/digitali. Il </a:t>
            </a:r>
            <a:r>
              <a:rPr lang="it-IT" dirty="0" err="1" smtClean="0"/>
              <a:t>MePA</a:t>
            </a:r>
            <a:r>
              <a:rPr lang="it-IT" dirty="0" smtClean="0"/>
              <a:t>, successivamente, trovava una disciplina organica nel </a:t>
            </a:r>
            <a:r>
              <a:rPr lang="it-IT" dirty="0" err="1" smtClean="0"/>
              <a:t>D.P.R</a:t>
            </a:r>
            <a:r>
              <a:rPr lang="it-IT" dirty="0" smtClean="0"/>
              <a:t> n. 207/2010, agli artt. 328, 332, 335 e 336. Tuttavia, l’utilizzo di strumenti elettronici nell’ambito delle procedure di del contraente, veniva, nella previgente impostazione </a:t>
            </a:r>
            <a:r>
              <a:rPr lang="it-IT" dirty="0" err="1" smtClean="0"/>
              <a:t>codicistico-regolamentare</a:t>
            </a:r>
            <a:r>
              <a:rPr lang="it-IT" dirty="0" smtClean="0"/>
              <a:t>, concepita come una mera facoltà della PA, alternativa rispetto all’utilizzo degli ordinari strumenti di scelta del contraente. Anche con riferimento alle comunicazioni, la via elettronica appariva residuale rispetto ai tradizionali mezzi di comunicazione (posta e fax). Con il nuovo codice dei contratti pubblici questa impostazione muta radicalmente. </a:t>
            </a:r>
          </a:p>
          <a:p>
            <a:r>
              <a:rPr lang="it-IT" dirty="0" smtClean="0"/>
              <a:t>L’articolo 44, rubricato “</a:t>
            </a:r>
            <a:r>
              <a:rPr lang="it-IT" b="1" dirty="0" smtClean="0"/>
              <a:t>Digitalizzazione delle procedure</a:t>
            </a:r>
            <a:r>
              <a:rPr lang="it-IT" dirty="0" smtClean="0"/>
              <a:t>”, prevede che entro un anno dalla data di entrata in vigore del codice siano definite con decreto del Ministro per la semplificazione, di concerto con il Ministro delle infrastrutture e dei trasporti, sentita l’Agenzia per l’Italia Digitale (AGID) nonché dell’Autorità garante della privacy per i profili di competenza, le modalità di digitalizzazione delle procedure di tutti i contratti pubblici, anche attraverso l’interconnessione per interoperabilità dei dati delle pubbliche amministrazioni.</a:t>
            </a:r>
          </a:p>
          <a:p>
            <a:r>
              <a:rPr lang="it-IT" dirty="0" smtClean="0"/>
              <a:t>La norma stabilisce, inoltre, che siano definite le migliori pratiche riguardanti metodologie organizzative e di lavoro, metodologie di programmazione e pianificazione, riferite anche all’individuazione dei dati rilevanti, alla loro raccolta, gestione ed elaborazione, alle soluzioni informatiche, telematiche e tecnologiche di supporto.</a:t>
            </a:r>
          </a:p>
          <a:p>
            <a:r>
              <a:rPr lang="it-IT" dirty="0" smtClean="0"/>
              <a:t>Quanto alle comunicazioni e agli scambi di informazioni, l’art. 40 il nuovo Codice introduce </a:t>
            </a:r>
            <a:r>
              <a:rPr lang="it-IT" b="1" dirty="0" smtClean="0"/>
              <a:t>l’</a:t>
            </a:r>
            <a:r>
              <a:rPr lang="it-IT" b="1" i="1" dirty="0" smtClean="0"/>
              <a:t>obbligo</a:t>
            </a:r>
            <a:r>
              <a:rPr lang="it-IT" dirty="0" smtClean="0"/>
              <a:t> (non più la facoltà) in capo alle </a:t>
            </a:r>
            <a:r>
              <a:rPr lang="it-IT" b="1" dirty="0" smtClean="0"/>
              <a:t>centrali di committenza e stazioni appaltanti </a:t>
            </a:r>
            <a:r>
              <a:rPr lang="it-IT" dirty="0" smtClean="0"/>
              <a:t>che non sono pubbliche amministrazioni </a:t>
            </a:r>
            <a:r>
              <a:rPr lang="it-IT" b="1" dirty="0" smtClean="0"/>
              <a:t>di avvalersi di mezzi di comunicazione elettronici nello svolgimento delle procedure di aggiudicazione</a:t>
            </a:r>
            <a:r>
              <a:rPr lang="it-IT" dirty="0" smtClean="0"/>
              <a:t>. </a:t>
            </a:r>
          </a:p>
          <a:p>
            <a:endParaRPr lang="it-IT" dirty="0"/>
          </a:p>
        </p:txBody>
      </p:sp>
    </p:spTree>
    <p:extLst>
      <p:ext uri="{BB962C8B-B14F-4D97-AF65-F5344CB8AC3E}">
        <p14:creationId xmlns:p14="http://schemas.microsoft.com/office/powerpoint/2010/main" xmlns="" val="3185745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smtClean="0"/>
              <a:t>La digitalizzazione delle procedure di aggiudicazione</a:t>
            </a:r>
            <a:r>
              <a:rPr lang="it-IT" smtClean="0"/>
              <a:t> </a:t>
            </a:r>
            <a:endParaRPr lang="it-IT"/>
          </a:p>
        </p:txBody>
      </p:sp>
      <p:sp>
        <p:nvSpPr>
          <p:cNvPr id="3" name="Segnaposto contenuto 2"/>
          <p:cNvSpPr>
            <a:spLocks noGrp="1"/>
          </p:cNvSpPr>
          <p:nvPr>
            <p:ph sz="quarter" idx="1"/>
          </p:nvPr>
        </p:nvSpPr>
        <p:spPr/>
        <p:txBody>
          <a:bodyPr>
            <a:normAutofit fontScale="40000" lnSpcReduction="20000"/>
          </a:bodyPr>
          <a:lstStyle/>
          <a:p>
            <a:r>
              <a:rPr lang="it-IT" dirty="0" smtClean="0"/>
              <a:t>l'art. 37 del nuovo Codice prevede che «</a:t>
            </a:r>
            <a:r>
              <a:rPr lang="it-IT" i="1" dirty="0" smtClean="0"/>
              <a:t>per gli acquisti di forniture e servizi di importo superiore a 40.000 euro e inferiore alla soglia di cui all’articolo 35, nonché per gli acquisti di lavori di manutenzione ordinaria d’importo superiore a 150.000 euro e inferiore a 1 milione di euro, </a:t>
            </a:r>
            <a:r>
              <a:rPr lang="it-IT" b="1" i="1" dirty="0" smtClean="0"/>
              <a:t>le stazioni appaltanti </a:t>
            </a:r>
            <a:r>
              <a:rPr lang="it-IT" i="1" dirty="0" smtClean="0"/>
              <a:t>in possesso della necessaria qualificazione di cui all’articolo 38 procedono mediante utilizzo autonomo degli </a:t>
            </a:r>
            <a:r>
              <a:rPr lang="it-IT" b="1" i="1" dirty="0" smtClean="0"/>
              <a:t>strumenti telematici di negoziazione messi a disposizione dalle centrali di committenza qualificate secondo la normativa vigente</a:t>
            </a:r>
            <a:r>
              <a:rPr lang="it-IT" dirty="0" smtClean="0"/>
              <a:t>.»</a:t>
            </a:r>
            <a:br>
              <a:rPr lang="it-IT" dirty="0" smtClean="0"/>
            </a:br>
            <a:r>
              <a:rPr lang="it-IT" dirty="0" smtClean="0"/>
              <a:t/>
            </a:r>
            <a:br>
              <a:rPr lang="it-IT" dirty="0" smtClean="0"/>
            </a:br>
            <a:r>
              <a:rPr lang="it-IT" dirty="0" smtClean="0"/>
              <a:t/>
            </a:r>
            <a:br>
              <a:rPr lang="it-IT" dirty="0" smtClean="0"/>
            </a:br>
            <a:r>
              <a:rPr lang="it-IT" dirty="0" smtClean="0"/>
              <a:t>Il combinato disposto delle lettere </a:t>
            </a:r>
            <a:r>
              <a:rPr lang="it-IT" dirty="0" err="1" smtClean="0"/>
              <a:t>eeee</a:t>
            </a:r>
            <a:r>
              <a:rPr lang="it-IT" dirty="0" smtClean="0"/>
              <a:t>) e </a:t>
            </a:r>
            <a:r>
              <a:rPr lang="it-IT" dirty="0" err="1" smtClean="0"/>
              <a:t>dddd</a:t>
            </a:r>
            <a:r>
              <a:rPr lang="it-IT" dirty="0" smtClean="0"/>
              <a:t>) del primo comma dell'art. 3 del Codice chiariscono che gli strumenti telematici di negoziazione sono: </a:t>
            </a:r>
          </a:p>
          <a:p>
            <a:pPr marL="457200" indent="-457200">
              <a:buFont typeface="+mj-lt"/>
              <a:buAutoNum type="arabicPeriod"/>
            </a:pPr>
            <a:r>
              <a:rPr lang="it-IT" dirty="0" smtClean="0"/>
              <a:t>gli accordi quadro stipulati da centrali di committenza nel caso in cui gli appalti specifici vengono aggiudicati con riapertura del confronto competitivo;</a:t>
            </a:r>
          </a:p>
          <a:p>
            <a:pPr marL="457200" indent="-457200">
              <a:buFont typeface="+mj-lt"/>
              <a:buAutoNum type="arabicPeriod"/>
            </a:pPr>
            <a:r>
              <a:rPr lang="it-IT" dirty="0" smtClean="0"/>
              <a:t>il sistema dinamico di acquisizione realizzato da centrali di committenza;</a:t>
            </a:r>
          </a:p>
          <a:p>
            <a:pPr marL="457200" indent="-457200">
              <a:buFont typeface="+mj-lt"/>
              <a:buAutoNum type="arabicPeriod"/>
            </a:pPr>
            <a:r>
              <a:rPr lang="it-IT" dirty="0" smtClean="0"/>
              <a:t>il mercato elettronico realizzato da centrali di committenza nel caso di acquisti effettuati attraverso confronto concorrenziale;</a:t>
            </a:r>
          </a:p>
          <a:p>
            <a:pPr marL="457200" indent="-457200">
              <a:buFont typeface="+mj-lt"/>
              <a:buAutoNum type="arabicPeriod"/>
            </a:pPr>
            <a:r>
              <a:rPr lang="it-IT" dirty="0" smtClean="0"/>
              <a:t>i sistemi realizzati da centrali di committenza che comunque consentono lo svolgimento delle procedure ai sensi del presente codice;</a:t>
            </a:r>
          </a:p>
          <a:p>
            <a:r>
              <a:rPr lang="it-IT" b="1" dirty="0" smtClean="0"/>
              <a:t>gestiti mediante un sistema telematico.</a:t>
            </a:r>
            <a:r>
              <a:rPr lang="it-IT" dirty="0" smtClean="0"/>
              <a:t/>
            </a:r>
            <a:br>
              <a:rPr lang="it-IT" dirty="0" smtClean="0"/>
            </a:br>
            <a:r>
              <a:rPr lang="it-IT" dirty="0" smtClean="0"/>
              <a:t/>
            </a:r>
            <a:br>
              <a:rPr lang="it-IT" dirty="0" smtClean="0"/>
            </a:br>
            <a:r>
              <a:rPr lang="it-IT" dirty="0" smtClean="0"/>
              <a:t>Ebbene, quanto sopra si traduce, salvo quanto già previsto dalle vigenti disposizioni in materia di contenimento della spesa, in </a:t>
            </a:r>
            <a:r>
              <a:rPr lang="it-IT" b="1" dirty="0" smtClean="0"/>
              <a:t>un'ulteriore centralizzazione</a:t>
            </a:r>
            <a:r>
              <a:rPr lang="it-IT" dirty="0" smtClean="0"/>
              <a:t> delle modalità di acquisto mediante strumenti telematici messi a disposizione dalla </a:t>
            </a:r>
            <a:r>
              <a:rPr lang="it-IT" dirty="0" err="1" smtClean="0"/>
              <a:t>Consip</a:t>
            </a:r>
            <a:r>
              <a:rPr lang="it-IT" dirty="0" smtClean="0"/>
              <a:t>.</a:t>
            </a:r>
            <a:br>
              <a:rPr lang="it-IT" dirty="0" smtClean="0"/>
            </a:br>
            <a:endParaRPr lang="it-IT" dirty="0"/>
          </a:p>
        </p:txBody>
      </p:sp>
    </p:spTree>
    <p:extLst>
      <p:ext uri="{BB962C8B-B14F-4D97-AF65-F5344CB8AC3E}">
        <p14:creationId xmlns:p14="http://schemas.microsoft.com/office/powerpoint/2010/main" xmlns="" val="144941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b="1" dirty="0" smtClean="0"/>
              <a:t>La </a:t>
            </a:r>
            <a:r>
              <a:rPr lang="it-IT" b="1" dirty="0" err="1" smtClean="0"/>
              <a:t>dematerializzazione</a:t>
            </a:r>
            <a:r>
              <a:rPr lang="it-IT" b="1" dirty="0" smtClean="0"/>
              <a:t> </a:t>
            </a:r>
            <a:br>
              <a:rPr lang="it-IT" b="1" dirty="0" smtClean="0"/>
            </a:br>
            <a:endParaRPr lang="it-IT" dirty="0"/>
          </a:p>
        </p:txBody>
      </p:sp>
      <p:sp>
        <p:nvSpPr>
          <p:cNvPr id="3" name="Segnaposto contenuto 2"/>
          <p:cNvSpPr>
            <a:spLocks noGrp="1"/>
          </p:cNvSpPr>
          <p:nvPr>
            <p:ph idx="1"/>
          </p:nvPr>
        </p:nvSpPr>
        <p:spPr>
          <a:xfrm>
            <a:off x="1435608" y="1447800"/>
            <a:ext cx="7528880" cy="829072"/>
          </a:xfrm>
        </p:spPr>
        <p:txBody>
          <a:bodyPr/>
          <a:lstStyle/>
          <a:p>
            <a:r>
              <a:rPr lang="it-IT" dirty="0" smtClean="0"/>
              <a:t>Il percorso normativo 1/2 1990-2010</a:t>
            </a:r>
            <a:endParaRPr lang="it-IT" dirty="0"/>
          </a:p>
        </p:txBody>
      </p:sp>
      <p:sp>
        <p:nvSpPr>
          <p:cNvPr id="4" name="Rettangolo 3"/>
          <p:cNvSpPr/>
          <p:nvPr/>
        </p:nvSpPr>
        <p:spPr>
          <a:xfrm>
            <a:off x="1187624" y="2492896"/>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smtClean="0"/>
          </a:p>
          <a:p>
            <a:r>
              <a:rPr lang="it-IT" sz="1200" dirty="0" smtClean="0"/>
              <a:t>Legge n. 241 del 7 agosto 1990, art. 3 – bis </a:t>
            </a:r>
            <a:endParaRPr lang="it-IT" sz="1200" dirty="0"/>
          </a:p>
        </p:txBody>
      </p:sp>
      <p:sp>
        <p:nvSpPr>
          <p:cNvPr id="5" name="Rettangolo 4"/>
          <p:cNvSpPr/>
          <p:nvPr/>
        </p:nvSpPr>
        <p:spPr>
          <a:xfrm>
            <a:off x="7343800" y="2492896"/>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200" dirty="0" smtClean="0"/>
          </a:p>
          <a:p>
            <a:r>
              <a:rPr lang="it-IT" sz="1200" dirty="0" smtClean="0"/>
              <a:t>Legge 9 gennaio 2004, n. 4 (Legge Stanca) </a:t>
            </a:r>
            <a:endParaRPr lang="it-IT" sz="1200" dirty="0"/>
          </a:p>
        </p:txBody>
      </p:sp>
      <p:sp>
        <p:nvSpPr>
          <p:cNvPr id="6" name="Rettangolo 5"/>
          <p:cNvSpPr/>
          <p:nvPr/>
        </p:nvSpPr>
        <p:spPr>
          <a:xfrm>
            <a:off x="3203848" y="2492896"/>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smtClean="0"/>
          </a:p>
          <a:p>
            <a:r>
              <a:rPr lang="it-IT" sz="1200" dirty="0" smtClean="0"/>
              <a:t>Legge 15 marzo 1997, n. 59 (Legge </a:t>
            </a:r>
            <a:r>
              <a:rPr lang="it-IT" sz="1200" dirty="0" err="1" smtClean="0"/>
              <a:t>Bassanini</a:t>
            </a:r>
            <a:r>
              <a:rPr lang="it-IT" sz="1200" dirty="0" smtClean="0"/>
              <a:t>) e n.127 (</a:t>
            </a:r>
            <a:r>
              <a:rPr lang="it-IT" sz="1200" dirty="0" err="1" smtClean="0"/>
              <a:t>Bassanini</a:t>
            </a:r>
            <a:r>
              <a:rPr lang="it-IT" sz="1200" dirty="0" smtClean="0"/>
              <a:t> Bis) </a:t>
            </a:r>
            <a:endParaRPr lang="it-IT" sz="1200" dirty="0"/>
          </a:p>
        </p:txBody>
      </p:sp>
      <p:sp>
        <p:nvSpPr>
          <p:cNvPr id="7" name="Rettangolo 6"/>
          <p:cNvSpPr/>
          <p:nvPr/>
        </p:nvSpPr>
        <p:spPr>
          <a:xfrm>
            <a:off x="5292080" y="2492896"/>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200" dirty="0" smtClean="0"/>
          </a:p>
          <a:p>
            <a:r>
              <a:rPr lang="it-IT" sz="1200" dirty="0" smtClean="0"/>
              <a:t>Testo Unico sulla documentazione amministrativa D.P.R. n.445 del 2000 </a:t>
            </a:r>
            <a:endParaRPr lang="it-IT" sz="1200" dirty="0"/>
          </a:p>
        </p:txBody>
      </p:sp>
      <p:sp>
        <p:nvSpPr>
          <p:cNvPr id="8" name="Rettangolo 7"/>
          <p:cNvSpPr/>
          <p:nvPr/>
        </p:nvSpPr>
        <p:spPr>
          <a:xfrm>
            <a:off x="1187624" y="3789040"/>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200" dirty="0" smtClean="0"/>
          </a:p>
          <a:p>
            <a:r>
              <a:rPr lang="it-IT" sz="1200" dirty="0" smtClean="0"/>
              <a:t>DMEF 23 gennaio 2004. Conservazione digitale dei documenti fiscali </a:t>
            </a:r>
            <a:endParaRPr lang="it-IT" sz="1200" dirty="0"/>
          </a:p>
        </p:txBody>
      </p:sp>
      <p:sp>
        <p:nvSpPr>
          <p:cNvPr id="9" name="Rettangolo 8"/>
          <p:cNvSpPr/>
          <p:nvPr/>
        </p:nvSpPr>
        <p:spPr>
          <a:xfrm>
            <a:off x="5292080" y="3789040"/>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200" dirty="0" smtClean="0"/>
          </a:p>
          <a:p>
            <a:r>
              <a:rPr lang="it-IT" sz="1200" dirty="0" smtClean="0"/>
              <a:t>Codice della Privacy (All. B del </a:t>
            </a:r>
            <a:r>
              <a:rPr lang="it-IT" sz="1200" dirty="0" err="1" smtClean="0"/>
              <a:t>D.Lgs</a:t>
            </a:r>
            <a:r>
              <a:rPr lang="it-IT" sz="1200" dirty="0" smtClean="0"/>
              <a:t> 196/2003) </a:t>
            </a:r>
            <a:endParaRPr lang="it-IT" sz="1200" dirty="0"/>
          </a:p>
        </p:txBody>
      </p:sp>
      <p:sp>
        <p:nvSpPr>
          <p:cNvPr id="10" name="Rettangolo 9"/>
          <p:cNvSpPr/>
          <p:nvPr/>
        </p:nvSpPr>
        <p:spPr>
          <a:xfrm>
            <a:off x="7343800" y="3789040"/>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200" dirty="0" smtClean="0"/>
          </a:p>
          <a:p>
            <a:r>
              <a:rPr lang="it-IT" sz="1200" dirty="0" smtClean="0"/>
              <a:t>D.lgs. 28 febbraio 2005, n. 42 (SPC – Sistema pubblico di connettività) </a:t>
            </a:r>
            <a:endParaRPr lang="it-IT" sz="1200" dirty="0"/>
          </a:p>
        </p:txBody>
      </p:sp>
      <p:sp>
        <p:nvSpPr>
          <p:cNvPr id="11" name="Rettangolo 10"/>
          <p:cNvSpPr/>
          <p:nvPr/>
        </p:nvSpPr>
        <p:spPr>
          <a:xfrm>
            <a:off x="3203848" y="3789040"/>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200" dirty="0" smtClean="0"/>
          </a:p>
          <a:p>
            <a:r>
              <a:rPr lang="it-IT" sz="1200" dirty="0" smtClean="0"/>
              <a:t>Codice dei beni culturali e del paesaggio </a:t>
            </a:r>
            <a:r>
              <a:rPr lang="it-IT" sz="1200" dirty="0" err="1" smtClean="0"/>
              <a:t>D.Lgs</a:t>
            </a:r>
            <a:r>
              <a:rPr lang="it-IT" sz="1200" dirty="0" smtClean="0"/>
              <a:t> 42/2004 </a:t>
            </a:r>
            <a:endParaRPr lang="it-IT" sz="1200" dirty="0"/>
          </a:p>
        </p:txBody>
      </p:sp>
      <p:sp>
        <p:nvSpPr>
          <p:cNvPr id="12" name="Rettangolo 11"/>
          <p:cNvSpPr/>
          <p:nvPr/>
        </p:nvSpPr>
        <p:spPr>
          <a:xfrm>
            <a:off x="3203848" y="5013176"/>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200" dirty="0" smtClean="0"/>
          </a:p>
          <a:p>
            <a:r>
              <a:rPr lang="it-IT" sz="1000" b="1" dirty="0" smtClean="0"/>
              <a:t>Codice dell’Amministrazione Digitale (CAD) d. </a:t>
            </a:r>
            <a:r>
              <a:rPr lang="it-IT" sz="1000" b="1" dirty="0" err="1" smtClean="0"/>
              <a:t>lgs</a:t>
            </a:r>
            <a:r>
              <a:rPr lang="it-IT" sz="1000" b="1" dirty="0" smtClean="0"/>
              <a:t> , n. 82 del 7/3/2005 e successive modifiche </a:t>
            </a:r>
            <a:endParaRPr lang="it-IT" sz="1000" b="1" dirty="0"/>
          </a:p>
        </p:txBody>
      </p:sp>
      <p:sp>
        <p:nvSpPr>
          <p:cNvPr id="13" name="Rettangolo 12"/>
          <p:cNvSpPr/>
          <p:nvPr/>
        </p:nvSpPr>
        <p:spPr>
          <a:xfrm>
            <a:off x="1115616" y="5013176"/>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200" dirty="0" smtClean="0"/>
          </a:p>
          <a:p>
            <a:r>
              <a:rPr lang="it-IT" sz="1200" dirty="0" err="1" smtClean="0"/>
              <a:t>D.Lgs.</a:t>
            </a:r>
            <a:r>
              <a:rPr lang="it-IT" sz="1200" dirty="0" smtClean="0"/>
              <a:t> N 52 20 febbraio 2004 Fattura elettronica </a:t>
            </a:r>
            <a:endParaRPr lang="it-IT" sz="1200" dirty="0"/>
          </a:p>
        </p:txBody>
      </p:sp>
      <p:sp>
        <p:nvSpPr>
          <p:cNvPr id="14" name="Rettangolo 13"/>
          <p:cNvSpPr/>
          <p:nvPr/>
        </p:nvSpPr>
        <p:spPr>
          <a:xfrm>
            <a:off x="5292080" y="5013176"/>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200" dirty="0" smtClean="0"/>
          </a:p>
          <a:p>
            <a:r>
              <a:rPr lang="it-IT" sz="1200" dirty="0" smtClean="0"/>
              <a:t>Posta elettronica Certificata DPR n.68 11 febbraio 2005 </a:t>
            </a:r>
            <a:endParaRPr lang="it-IT" sz="1200" dirty="0"/>
          </a:p>
        </p:txBody>
      </p:sp>
      <p:sp>
        <p:nvSpPr>
          <p:cNvPr id="15" name="Rettangolo 14"/>
          <p:cNvSpPr/>
          <p:nvPr/>
        </p:nvSpPr>
        <p:spPr>
          <a:xfrm>
            <a:off x="7308304" y="5013176"/>
            <a:ext cx="1620000" cy="864000"/>
          </a:xfrm>
          <a:prstGeom prst="rect">
            <a:avLst/>
          </a:prstGeom>
          <a:solidFill>
            <a:schemeClr val="accent2"/>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200" dirty="0" smtClean="0"/>
          </a:p>
          <a:p>
            <a:r>
              <a:rPr lang="it-IT" sz="1200" dirty="0" smtClean="0"/>
              <a:t>Circolari dell’</a:t>
            </a:r>
            <a:r>
              <a:rPr lang="it-IT" sz="1200" dirty="0" err="1" smtClean="0"/>
              <a:t>Ag</a:t>
            </a:r>
            <a:r>
              <a:rPr lang="it-IT" sz="1200" dirty="0" smtClean="0"/>
              <a:t> En.45/E 2005, 36/E 2006 </a:t>
            </a:r>
            <a:endParaRPr lang="it-IT" sz="1200" dirty="0"/>
          </a:p>
        </p:txBody>
      </p:sp>
      <p:sp>
        <p:nvSpPr>
          <p:cNvPr id="16" name="Freccia a destra 15"/>
          <p:cNvSpPr/>
          <p:nvPr/>
        </p:nvSpPr>
        <p:spPr>
          <a:xfrm>
            <a:off x="2915816" y="2852936"/>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p:cNvSpPr/>
          <p:nvPr/>
        </p:nvSpPr>
        <p:spPr>
          <a:xfrm>
            <a:off x="4932040" y="2852936"/>
            <a:ext cx="21600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p:cNvSpPr/>
          <p:nvPr/>
        </p:nvSpPr>
        <p:spPr>
          <a:xfrm>
            <a:off x="7020272" y="2852936"/>
            <a:ext cx="21600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p:cNvSpPr/>
          <p:nvPr/>
        </p:nvSpPr>
        <p:spPr>
          <a:xfrm rot="5400000" flipV="1">
            <a:off x="8100392" y="3429000"/>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a destra 19"/>
          <p:cNvSpPr/>
          <p:nvPr/>
        </p:nvSpPr>
        <p:spPr>
          <a:xfrm rot="10800000">
            <a:off x="7020272" y="4077072"/>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a destra 21"/>
          <p:cNvSpPr/>
          <p:nvPr/>
        </p:nvSpPr>
        <p:spPr>
          <a:xfrm rot="10800000">
            <a:off x="4932040" y="4077072"/>
            <a:ext cx="216024"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p:cNvSpPr/>
          <p:nvPr/>
        </p:nvSpPr>
        <p:spPr>
          <a:xfrm rot="10800000">
            <a:off x="2915816" y="4077072"/>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destra 23"/>
          <p:cNvSpPr/>
          <p:nvPr/>
        </p:nvSpPr>
        <p:spPr>
          <a:xfrm>
            <a:off x="2843808" y="5373216"/>
            <a:ext cx="216024"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destra 24"/>
          <p:cNvSpPr/>
          <p:nvPr/>
        </p:nvSpPr>
        <p:spPr>
          <a:xfrm>
            <a:off x="4932040" y="5373216"/>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 destra 25"/>
          <p:cNvSpPr/>
          <p:nvPr/>
        </p:nvSpPr>
        <p:spPr>
          <a:xfrm>
            <a:off x="7020272" y="5373216"/>
            <a:ext cx="216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a destra 26"/>
          <p:cNvSpPr/>
          <p:nvPr/>
        </p:nvSpPr>
        <p:spPr>
          <a:xfrm rot="5400000" flipV="1">
            <a:off x="1727684" y="4689140"/>
            <a:ext cx="2160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a destra 27"/>
          <p:cNvSpPr/>
          <p:nvPr/>
        </p:nvSpPr>
        <p:spPr>
          <a:xfrm rot="5400000" flipV="1">
            <a:off x="8028384" y="6093296"/>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Segnaposto piè di pagina 28"/>
          <p:cNvSpPr>
            <a:spLocks noGrp="1"/>
          </p:cNvSpPr>
          <p:nvPr>
            <p:ph type="ftr" sz="quarter" idx="11"/>
          </p:nvPr>
        </p:nvSpPr>
        <p:spPr/>
        <p:txBody>
          <a:bodyPr/>
          <a:lstStyle/>
          <a:p>
            <a:r>
              <a:rPr lang="it-IT" smtClean="0"/>
              <a:t>a cura dott. Maria Rosaria Tosiani</a:t>
            </a:r>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smtClean="0"/>
              <a:t>Protocollo informatico</a:t>
            </a:r>
            <a:endParaRPr lang="it-IT" dirty="0"/>
          </a:p>
        </p:txBody>
      </p:sp>
      <p:sp>
        <p:nvSpPr>
          <p:cNvPr id="5" name="Sottotitolo 4"/>
          <p:cNvSpPr>
            <a:spLocks noGrp="1"/>
          </p:cNvSpPr>
          <p:nvPr>
            <p:ph type="subTitle" idx="1"/>
          </p:nvPr>
        </p:nvSpPr>
        <p:spPr/>
        <p:txBody>
          <a:bodyPr/>
          <a:lstStyle/>
          <a:p>
            <a:r>
              <a:rPr lang="it-IT" dirty="0" smtClean="0"/>
              <a:t>Scadenza 12 Ottobre 2015</a:t>
            </a:r>
            <a:endParaRPr lang="it-IT" dirty="0"/>
          </a:p>
        </p:txBody>
      </p:sp>
      <p:pic>
        <p:nvPicPr>
          <p:cNvPr id="6" name="Immagine 5" descr="documenti_in_cloud.jpg"/>
          <p:cNvPicPr>
            <a:picLocks noChangeAspect="1"/>
          </p:cNvPicPr>
          <p:nvPr/>
        </p:nvPicPr>
        <p:blipFill>
          <a:blip r:embed="rId2" cstate="print"/>
          <a:stretch>
            <a:fillRect/>
          </a:stretch>
        </p:blipFill>
        <p:spPr>
          <a:xfrm>
            <a:off x="2699792" y="3789040"/>
            <a:ext cx="3810000" cy="2857500"/>
          </a:xfrm>
          <a:prstGeom prst="rect">
            <a:avLst/>
          </a:prstGeom>
        </p:spPr>
      </p:pic>
      <p:sp>
        <p:nvSpPr>
          <p:cNvPr id="7" name="Segnaposto piè di pagina 6"/>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332656"/>
            <a:ext cx="8147248" cy="93610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a:r>
              <a:rPr lang="it-IT" sz="3200" b="1" dirty="0" smtClean="0">
                <a:solidFill>
                  <a:schemeClr val="accent3">
                    <a:tint val="90000"/>
                    <a:satMod val="120000"/>
                  </a:schemeClr>
                </a:solidFill>
                <a:effectLst/>
              </a:rPr>
              <a:t>PRINCIPALI FONTI </a:t>
            </a:r>
            <a:r>
              <a:rPr lang="it-IT" sz="3200" b="1" dirty="0">
                <a:solidFill>
                  <a:schemeClr val="accent3">
                    <a:tint val="90000"/>
                    <a:satMod val="120000"/>
                  </a:schemeClr>
                </a:solidFill>
                <a:effectLst/>
              </a:rPr>
              <a:t>DEGLI OBBLIGHI NORMATIVI</a:t>
            </a:r>
          </a:p>
        </p:txBody>
      </p:sp>
      <p:sp>
        <p:nvSpPr>
          <p:cNvPr id="3" name="Segnaposto contenuto 2"/>
          <p:cNvSpPr>
            <a:spLocks noGrp="1"/>
          </p:cNvSpPr>
          <p:nvPr>
            <p:ph idx="1"/>
          </p:nvPr>
        </p:nvSpPr>
        <p:spPr>
          <a:xfrm>
            <a:off x="1331640" y="1484784"/>
            <a:ext cx="7488832" cy="5256584"/>
          </a:xfrm>
        </p:spPr>
        <p:txBody>
          <a:bodyPr>
            <a:normAutofit fontScale="70000" lnSpcReduction="20000"/>
          </a:bodyPr>
          <a:lstStyle/>
          <a:p>
            <a:pPr marL="0" indent="0" algn="just">
              <a:buNone/>
            </a:pPr>
            <a:r>
              <a:rPr lang="it-IT" dirty="0" smtClean="0"/>
              <a:t>I principali </a:t>
            </a:r>
            <a:r>
              <a:rPr lang="it-IT" b="1" dirty="0" smtClean="0"/>
              <a:t>obblighi di informatizzazione della P.A.</a:t>
            </a:r>
            <a:r>
              <a:rPr lang="it-IT" dirty="0" smtClean="0"/>
              <a:t>, fra cui rientrano il protocollo informatico e il sistema di conservazione dei documenti informatici, sono stati introdotti e disciplinati:</a:t>
            </a:r>
          </a:p>
          <a:p>
            <a:pPr marL="0" indent="0" algn="just">
              <a:buNone/>
            </a:pPr>
            <a:endParaRPr lang="it-IT" dirty="0" smtClean="0"/>
          </a:p>
          <a:p>
            <a:pPr algn="just">
              <a:buFontTx/>
              <a:buChar char="-"/>
            </a:pPr>
            <a:r>
              <a:rPr lang="it-IT" dirty="0"/>
              <a:t>d</a:t>
            </a:r>
            <a:r>
              <a:rPr lang="it-IT" dirty="0" smtClean="0"/>
              <a:t>al </a:t>
            </a:r>
            <a:r>
              <a:rPr lang="it-IT" b="1" dirty="0" smtClean="0"/>
              <a:t>Testo Unico sulla documentazione amministrativa </a:t>
            </a:r>
            <a:r>
              <a:rPr lang="it-IT" dirty="0" smtClean="0"/>
              <a:t>(DPR 445/2000 art. 1: definizione di protocollo informatico);</a:t>
            </a:r>
          </a:p>
          <a:p>
            <a:pPr algn="just">
              <a:buFontTx/>
              <a:buChar char="-"/>
            </a:pPr>
            <a:r>
              <a:rPr lang="it-IT" dirty="0" smtClean="0"/>
              <a:t>dal </a:t>
            </a:r>
            <a:r>
              <a:rPr lang="it-IT" b="1" dirty="0" smtClean="0"/>
              <a:t>Codice </a:t>
            </a:r>
            <a:r>
              <a:rPr lang="it-IT" b="1" dirty="0"/>
              <a:t>dell’amministrazione digitale</a:t>
            </a:r>
            <a:r>
              <a:rPr lang="it-IT" dirty="0"/>
              <a:t>, di cui al Decreto Legislativo 7 marzo 2005, n. 82 </a:t>
            </a:r>
            <a:r>
              <a:rPr lang="it-IT" dirty="0" smtClean="0"/>
              <a:t>e </a:t>
            </a:r>
            <a:r>
              <a:rPr lang="it-IT" dirty="0" err="1" smtClean="0"/>
              <a:t>ss.mm.ii</a:t>
            </a:r>
            <a:r>
              <a:rPr lang="it-IT" dirty="0" smtClean="0"/>
              <a:t>;</a:t>
            </a:r>
          </a:p>
          <a:p>
            <a:pPr algn="just">
              <a:buFontTx/>
              <a:buChar char="-"/>
            </a:pPr>
            <a:r>
              <a:rPr lang="it-IT" dirty="0"/>
              <a:t>d</a:t>
            </a:r>
            <a:r>
              <a:rPr lang="it-IT" dirty="0" smtClean="0"/>
              <a:t>a </a:t>
            </a:r>
            <a:r>
              <a:rPr lang="it-IT" b="1" dirty="0" smtClean="0"/>
              <a:t>due DPCM </a:t>
            </a:r>
            <a:r>
              <a:rPr lang="it-IT" b="1" dirty="0"/>
              <a:t>3 dicembre </a:t>
            </a:r>
            <a:r>
              <a:rPr lang="it-IT" b="1" dirty="0" smtClean="0"/>
              <a:t>2013  </a:t>
            </a:r>
            <a:r>
              <a:rPr lang="it-IT" dirty="0"/>
              <a:t>recanti regole tecniche in materia di protocollo informatico e sistema di conservazione </a:t>
            </a:r>
            <a:r>
              <a:rPr lang="it-IT" dirty="0" smtClean="0"/>
              <a:t>documentale;</a:t>
            </a:r>
          </a:p>
          <a:p>
            <a:pPr algn="just">
              <a:buFontTx/>
              <a:buChar char="-"/>
            </a:pPr>
            <a:r>
              <a:rPr lang="it-IT" dirty="0" smtClean="0"/>
              <a:t>dal </a:t>
            </a:r>
            <a:r>
              <a:rPr lang="it-IT" b="1" dirty="0"/>
              <a:t>DPCM 13 novembre 2014</a:t>
            </a:r>
            <a:r>
              <a:rPr lang="it-IT" dirty="0"/>
              <a:t>, </a:t>
            </a:r>
            <a:r>
              <a:rPr lang="it-IT" dirty="0" smtClean="0"/>
              <a:t>recante ulteriori regole </a:t>
            </a:r>
            <a:r>
              <a:rPr lang="it-IT" dirty="0"/>
              <a:t>tecniche per la formazione, l'archiviazione e la trasmissione di documenti a mezzo di protocollo </a:t>
            </a:r>
            <a:r>
              <a:rPr lang="it-IT" dirty="0" smtClean="0"/>
              <a:t>informatico.</a:t>
            </a:r>
          </a:p>
          <a:p>
            <a:pPr>
              <a:buFontTx/>
              <a:buChar char="-"/>
            </a:pP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extLst>
      <p:ext uri="{BB962C8B-B14F-4D97-AF65-F5344CB8AC3E}">
        <p14:creationId xmlns:p14="http://schemas.microsoft.com/office/powerpoint/2010/main" xmlns="" val="2198062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56467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a:r>
              <a:rPr lang="it-IT" sz="3200" b="1" dirty="0" smtClean="0">
                <a:solidFill>
                  <a:schemeClr val="accent3">
                    <a:tint val="90000"/>
                    <a:satMod val="120000"/>
                  </a:schemeClr>
                </a:solidFill>
                <a:effectLst>
                  <a:outerShdw blurRad="38100" dist="25400" dir="5400000" algn="tl" rotWithShape="0">
                    <a:srgbClr val="000000">
                      <a:alpha val="43000"/>
                    </a:srgbClr>
                  </a:outerShdw>
                </a:effectLst>
              </a:rPr>
              <a:t>DESTINATARI DEGLI OBBLIGHI </a:t>
            </a:r>
            <a:endParaRPr lang="it-IT" sz="32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3" name="Segnaposto contenuto 2"/>
          <p:cNvSpPr>
            <a:spLocks noGrp="1"/>
          </p:cNvSpPr>
          <p:nvPr>
            <p:ph idx="1"/>
          </p:nvPr>
        </p:nvSpPr>
        <p:spPr>
          <a:xfrm>
            <a:off x="1259632" y="1340768"/>
            <a:ext cx="7704856" cy="5184576"/>
          </a:xfrm>
        </p:spPr>
        <p:txBody>
          <a:bodyPr>
            <a:normAutofit fontScale="70000" lnSpcReduction="20000"/>
          </a:bodyPr>
          <a:lstStyle/>
          <a:p>
            <a:pPr marL="0" indent="0" algn="just">
              <a:buNone/>
            </a:pPr>
            <a:r>
              <a:rPr lang="it-IT" dirty="0"/>
              <a:t>Alla realizzazione del protocollo informatico </a:t>
            </a:r>
            <a:r>
              <a:rPr lang="it-IT" dirty="0" smtClean="0"/>
              <a:t>sono </a:t>
            </a:r>
            <a:r>
              <a:rPr lang="it-IT" dirty="0"/>
              <a:t>tenute </a:t>
            </a:r>
            <a:r>
              <a:rPr lang="it-IT" b="1" dirty="0"/>
              <a:t>tutte le Pubbliche Amministrazioni</a:t>
            </a:r>
            <a:r>
              <a:rPr lang="it-IT" dirty="0"/>
              <a:t>, come definite ai </a:t>
            </a:r>
            <a:r>
              <a:rPr lang="it-IT" dirty="0" smtClean="0"/>
              <a:t>dall’art</a:t>
            </a:r>
            <a:r>
              <a:rPr lang="it-IT" dirty="0"/>
              <a:t>. 1, comma 2, del Decreto Legislativo 30 marzo 2001, n. </a:t>
            </a:r>
            <a:r>
              <a:rPr lang="it-IT" dirty="0" smtClean="0"/>
              <a:t>165, e </a:t>
            </a:r>
            <a:r>
              <a:rPr lang="it-IT" dirty="0" err="1" smtClean="0"/>
              <a:t>cioé</a:t>
            </a:r>
            <a:r>
              <a:rPr lang="it-IT" dirty="0" smtClean="0"/>
              <a:t>: </a:t>
            </a:r>
          </a:p>
          <a:p>
            <a:pPr marL="274320" lvl="1" indent="0" algn="just"/>
            <a:r>
              <a:rPr lang="it-IT" i="1" dirty="0" smtClean="0"/>
              <a:t> le amministrazioni dello Stato, </a:t>
            </a:r>
          </a:p>
          <a:p>
            <a:pPr marL="274320" lvl="1" indent="0" algn="just"/>
            <a:r>
              <a:rPr lang="it-IT" i="1" dirty="0" smtClean="0"/>
              <a:t> le aziende e le amministrazioni dello Stato ad ordinamento autonomo, </a:t>
            </a:r>
          </a:p>
          <a:p>
            <a:pPr marL="274320" lvl="1" indent="0" algn="just"/>
            <a:r>
              <a:rPr lang="it-IT" i="1" dirty="0" smtClean="0"/>
              <a:t> le regioni, le province, i comuni, le comunità montane, </a:t>
            </a:r>
          </a:p>
          <a:p>
            <a:pPr marL="274320" lvl="1" indent="0" algn="just"/>
            <a:r>
              <a:rPr lang="it-IT" i="1" dirty="0" smtClean="0"/>
              <a:t> i consorzi e le associazioni dei predetti enti, </a:t>
            </a:r>
          </a:p>
          <a:p>
            <a:pPr marL="274320" lvl="1" indent="0" algn="just"/>
            <a:r>
              <a:rPr lang="it-IT" i="1" dirty="0" smtClean="0"/>
              <a:t> gli istituti autonomi case popolari, </a:t>
            </a:r>
          </a:p>
          <a:p>
            <a:pPr marL="274320" lvl="1" indent="0" algn="just"/>
            <a:r>
              <a:rPr lang="it-IT" i="1" dirty="0" smtClean="0"/>
              <a:t> le camere di commercio, industria, artigianato e agricoltura, e le loro associazioni,</a:t>
            </a:r>
          </a:p>
          <a:p>
            <a:pPr marL="274320" lvl="1" indent="0" algn="just"/>
            <a:r>
              <a:rPr lang="it-IT" i="1" dirty="0" smtClean="0"/>
              <a:t> gli enti pubblici non economici, </a:t>
            </a:r>
          </a:p>
          <a:p>
            <a:pPr marL="274320" lvl="1" indent="0" algn="just"/>
            <a:r>
              <a:rPr lang="it-IT" i="1" smtClean="0"/>
              <a:t> </a:t>
            </a:r>
            <a:r>
              <a:rPr lang="it-IT" i="1" dirty="0" smtClean="0"/>
              <a:t>gli istituti e le scuole di ogni ordine e grado e le istituzioni educative, </a:t>
            </a:r>
          </a:p>
          <a:p>
            <a:pPr marL="274320" lvl="1" indent="0" algn="just"/>
            <a:r>
              <a:rPr lang="it-IT" i="1" smtClean="0"/>
              <a:t> </a:t>
            </a:r>
            <a:r>
              <a:rPr lang="it-IT" i="1" dirty="0" smtClean="0"/>
              <a:t>le istituzioni universitarie.</a:t>
            </a:r>
            <a:endParaRPr lang="it-IT" i="1"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extLst>
      <p:ext uri="{BB962C8B-B14F-4D97-AF65-F5344CB8AC3E}">
        <p14:creationId xmlns:p14="http://schemas.microsoft.com/office/powerpoint/2010/main" xmlns="" val="3655681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b="1" i="1" dirty="0" smtClean="0"/>
              <a:t>PROTOCOLLO INFORMATICO E CONSERVAZIONE DEI DOCUMENTI INFORMATICI</a:t>
            </a:r>
            <a:endParaRPr lang="it-IT" sz="2800" dirty="0"/>
          </a:p>
        </p:txBody>
      </p:sp>
      <p:sp>
        <p:nvSpPr>
          <p:cNvPr id="3" name="Segnaposto contenuto 2"/>
          <p:cNvSpPr>
            <a:spLocks noGrp="1"/>
          </p:cNvSpPr>
          <p:nvPr>
            <p:ph idx="1"/>
          </p:nvPr>
        </p:nvSpPr>
        <p:spPr>
          <a:xfrm>
            <a:off x="1259632" y="1772816"/>
            <a:ext cx="7674056" cy="4475584"/>
          </a:xfrm>
        </p:spPr>
        <p:txBody>
          <a:bodyPr>
            <a:normAutofit fontScale="92500"/>
          </a:bodyPr>
          <a:lstStyle/>
          <a:p>
            <a:r>
              <a:rPr lang="it-IT" dirty="0" smtClean="0"/>
              <a:t>Il 3 dicembre 2013, con due distinti decreti del Presidente del Consiglio dei ministri, vengono emanate le regole tecniche per la protocollazione e la conservazione dei documenti informatici ed entrano definitivamente in vigore con l’avvenuta pubblicazione nella Gazzetta Ufficiale n. 59 del 12 marzo 2014 (Supplemento Ordinario n. 20). </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b="1" i="1" dirty="0" smtClean="0"/>
              <a:t>PROTOCOLLO INFORMATICO E CONSERVAZIONE DEI DOCUMENTI INFORMATICI</a:t>
            </a:r>
            <a:endParaRPr lang="it-IT" sz="2800" dirty="0"/>
          </a:p>
        </p:txBody>
      </p:sp>
      <p:sp>
        <p:nvSpPr>
          <p:cNvPr id="3" name="Segnaposto contenuto 2"/>
          <p:cNvSpPr>
            <a:spLocks noGrp="1"/>
          </p:cNvSpPr>
          <p:nvPr>
            <p:ph idx="1"/>
          </p:nvPr>
        </p:nvSpPr>
        <p:spPr/>
        <p:txBody>
          <a:bodyPr>
            <a:normAutofit fontScale="85000" lnSpcReduction="20000"/>
          </a:bodyPr>
          <a:lstStyle/>
          <a:p>
            <a:r>
              <a:rPr lang="it-IT" dirty="0" smtClean="0"/>
              <a:t>Tali decreti innovano e rendono più ampio il quadro normativo vigente, fornendo un importante supporto alla digitalizzazione della </a:t>
            </a:r>
            <a:r>
              <a:rPr lang="it-IT" dirty="0" err="1" smtClean="0"/>
              <a:t>PA</a:t>
            </a:r>
            <a:r>
              <a:rPr lang="it-IT" dirty="0" smtClean="0"/>
              <a:t>. Con riferimento alle regole tecniche per il protocollo informatico viene modificato il DPCM 31 ottobre 2000 per adeguarlo al nuovo contesto normativo, che prevede la trasmissione dei documenti non solo mediante l'utilizzo della posta elettronica, ma anche attraverso la PEC o in cooperazione applicativa basata sul Sistema Pubblico di Connettività e sul Sistema Pubblico di Cooperazione.</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i="1" dirty="0" smtClean="0"/>
              <a:t>FLUSSI DOCUMENTALI E PROTOCOLLO</a:t>
            </a:r>
            <a:endParaRPr lang="it-IT" dirty="0"/>
          </a:p>
        </p:txBody>
      </p:sp>
      <p:sp>
        <p:nvSpPr>
          <p:cNvPr id="3" name="Segnaposto contenuto 2"/>
          <p:cNvSpPr>
            <a:spLocks noGrp="1"/>
          </p:cNvSpPr>
          <p:nvPr>
            <p:ph idx="1"/>
          </p:nvPr>
        </p:nvSpPr>
        <p:spPr/>
        <p:txBody>
          <a:bodyPr>
            <a:normAutofit fontScale="92500"/>
          </a:bodyPr>
          <a:lstStyle/>
          <a:p>
            <a:r>
              <a:rPr lang="it-IT" dirty="0" smtClean="0"/>
              <a:t>La gestione dei flussi documentali organizza e governa la documentazione ricevuta, inviata o comunque prodotta dall’amministrazione per l’esecuzione dei procedimenti di pertinenza. Consente infatti la corretta registrazione di protocollo, l’assegnazione, la classificazione, la fascicolazione, il reperimento e la conservazione dei documenti informatici.</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i="1" dirty="0" smtClean="0"/>
              <a:t>FLUSSI DOCUMENTALI E PROTOCOLLO</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Per quanto attiene alla conservazione, apportando modifiche alla deliberazione CNIPA n. 11/2004, è stato inoltre introdotto il concetto di "sistema di conservazione" che assicura la conservazione a norma dei documenti elettronici e la disponibilità dei fascicoli informatici, stabilendo le regole, le procedure, le tecnologie e i modelli organizzativi da adottare per la gestione di tali processi.</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b="1" dirty="0" smtClean="0"/>
              <a:t>Piano di archiviazione e classificazione </a:t>
            </a:r>
            <a:br>
              <a:rPr lang="it-IT" sz="3600" b="1" dirty="0" smtClean="0"/>
            </a:br>
            <a:r>
              <a:rPr lang="it-IT" sz="3600" dirty="0" smtClean="0"/>
              <a:t>Obblighi</a:t>
            </a:r>
            <a:endParaRPr lang="it-IT" sz="3600" dirty="0"/>
          </a:p>
        </p:txBody>
      </p:sp>
      <p:sp>
        <p:nvSpPr>
          <p:cNvPr id="3" name="Segnaposto contenuto 2"/>
          <p:cNvSpPr>
            <a:spLocks noGrp="1"/>
          </p:cNvSpPr>
          <p:nvPr>
            <p:ph idx="1"/>
          </p:nvPr>
        </p:nvSpPr>
        <p:spPr/>
        <p:txBody>
          <a:bodyPr>
            <a:normAutofit fontScale="92500" lnSpcReduction="10000"/>
          </a:bodyPr>
          <a:lstStyle/>
          <a:p>
            <a:r>
              <a:rPr lang="it-IT" dirty="0" smtClean="0"/>
              <a:t>Le Pubbliche amministrazioni hanno l’obbligo di: </a:t>
            </a:r>
          </a:p>
          <a:p>
            <a:pPr lvl="1"/>
            <a:r>
              <a:rPr lang="it-IT" dirty="0" smtClean="0"/>
              <a:t>Registrare i documenti </a:t>
            </a:r>
            <a:r>
              <a:rPr lang="it-IT" i="1" dirty="0" smtClean="0"/>
              <a:t>(</a:t>
            </a:r>
            <a:r>
              <a:rPr lang="it-IT" b="1" i="1" dirty="0" smtClean="0"/>
              <a:t>protocollazione o </a:t>
            </a:r>
            <a:r>
              <a:rPr lang="it-IT" b="1" i="1" dirty="0" err="1" smtClean="0"/>
              <a:t>repertoriazione</a:t>
            </a:r>
            <a:r>
              <a:rPr lang="it-IT" b="1" i="1" dirty="0" smtClean="0"/>
              <a:t>); </a:t>
            </a:r>
          </a:p>
          <a:p>
            <a:pPr lvl="1"/>
            <a:r>
              <a:rPr lang="it-IT" dirty="0" smtClean="0"/>
              <a:t>Gestire i flussi documentali integrati con il protocollo informatico; </a:t>
            </a:r>
          </a:p>
          <a:p>
            <a:pPr lvl="1"/>
            <a:r>
              <a:rPr lang="it-IT" dirty="0" smtClean="0"/>
              <a:t>Introdurre dei piani di </a:t>
            </a:r>
            <a:r>
              <a:rPr lang="it-IT" b="1" dirty="0" smtClean="0"/>
              <a:t>classificazione </a:t>
            </a:r>
            <a:r>
              <a:rPr lang="it-IT" b="1" i="1" dirty="0" smtClean="0"/>
              <a:t>(</a:t>
            </a:r>
            <a:r>
              <a:rPr lang="it-IT" b="1" i="1" dirty="0" err="1" smtClean="0"/>
              <a:t>titolario</a:t>
            </a:r>
            <a:r>
              <a:rPr lang="it-IT" b="1" i="1" dirty="0" smtClean="0"/>
              <a:t> di classificazione); </a:t>
            </a:r>
          </a:p>
          <a:p>
            <a:pPr lvl="1"/>
            <a:r>
              <a:rPr lang="it-IT" b="1" dirty="0" smtClean="0"/>
              <a:t>Fascicolare i documenti; </a:t>
            </a:r>
          </a:p>
          <a:p>
            <a:pPr lvl="1"/>
            <a:r>
              <a:rPr lang="it-IT" dirty="0" smtClean="0"/>
              <a:t>Elaborare dei piani di </a:t>
            </a:r>
            <a:r>
              <a:rPr lang="it-IT" b="1" dirty="0" smtClean="0"/>
              <a:t>conservazione </a:t>
            </a:r>
            <a:r>
              <a:rPr lang="it-IT" b="1" i="1" dirty="0" smtClean="0"/>
              <a:t>(massimario di selezione). </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Piano di archiviazione </a:t>
            </a:r>
            <a:br>
              <a:rPr lang="it-IT" b="1" dirty="0" smtClean="0"/>
            </a:br>
            <a:r>
              <a:rPr lang="it-IT" dirty="0" smtClean="0"/>
              <a:t>Classificazione e Fascicolazione</a:t>
            </a:r>
            <a:endParaRPr lang="it-IT" dirty="0"/>
          </a:p>
        </p:txBody>
      </p:sp>
      <p:sp>
        <p:nvSpPr>
          <p:cNvPr id="3" name="Segnaposto contenuto 2"/>
          <p:cNvSpPr>
            <a:spLocks noGrp="1"/>
          </p:cNvSpPr>
          <p:nvPr>
            <p:ph idx="1"/>
          </p:nvPr>
        </p:nvSpPr>
        <p:spPr/>
        <p:txBody>
          <a:bodyPr>
            <a:normAutofit fontScale="92500" lnSpcReduction="20000"/>
          </a:bodyPr>
          <a:lstStyle/>
          <a:p>
            <a:r>
              <a:rPr lang="it-IT" b="1" dirty="0" smtClean="0"/>
              <a:t>La classificazione e la fascicolazione favoriscono la sedimentazione stabile dei documenti prodotti e acquisiti dall'Amministrazione nel corso della propria attività: solo così si assicura la possibilità per l'Amministrazione stessa e per il cittadino di accedere ad una informazione contestualizzata, che dia conto del patrimonio informativo utilizzato a supporto di una determinata attività amministrativa. </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b="1" dirty="0" smtClean="0"/>
              <a:t>Piano di archiviazione e classificazione </a:t>
            </a:r>
            <a:br>
              <a:rPr lang="it-IT" sz="3600" b="1" dirty="0" smtClean="0"/>
            </a:br>
            <a:r>
              <a:rPr lang="it-IT" sz="3600" dirty="0" err="1" smtClean="0"/>
              <a:t>Titolario</a:t>
            </a:r>
            <a:r>
              <a:rPr lang="it-IT" sz="3600" dirty="0" smtClean="0"/>
              <a:t> di Classificazione</a:t>
            </a:r>
            <a:endParaRPr lang="it-IT" sz="3600" dirty="0"/>
          </a:p>
        </p:txBody>
      </p:sp>
      <p:sp>
        <p:nvSpPr>
          <p:cNvPr id="3" name="Segnaposto contenuto 2"/>
          <p:cNvSpPr>
            <a:spLocks noGrp="1"/>
          </p:cNvSpPr>
          <p:nvPr>
            <p:ph idx="1"/>
          </p:nvPr>
        </p:nvSpPr>
        <p:spPr/>
        <p:txBody>
          <a:bodyPr>
            <a:normAutofit fontScale="62500" lnSpcReduction="20000"/>
          </a:bodyPr>
          <a:lstStyle/>
          <a:p>
            <a:pPr algn="just"/>
            <a:r>
              <a:rPr lang="it-IT" dirty="0" smtClean="0"/>
              <a:t>La classificazione è un'attività che consente di organizzare tutti i documenti correnti prodotti da un determinato soggetto (nel caso specifico, da una Area Organizzativa Omogenea), protocollati e non, secondo uno schema articolato di voci (il piano di classificazione, comunemente detto </a:t>
            </a:r>
            <a:r>
              <a:rPr lang="it-IT" dirty="0" err="1" smtClean="0"/>
              <a:t>titolario</a:t>
            </a:r>
            <a:r>
              <a:rPr lang="it-IT" dirty="0" smtClean="0"/>
              <a:t>) che descrive l'attività del soggetto produttore identificandone funzioni e competenze. </a:t>
            </a:r>
          </a:p>
          <a:p>
            <a:pPr algn="just"/>
            <a:r>
              <a:rPr lang="it-IT" dirty="0" smtClean="0"/>
              <a:t>Sono soggetti a classificazione tutti i documenti che entrano a far parte di un sistema documentale, a prescindere dal loro stato di trasmissione (a prescindere cioè dal fatto che siano documenti ricevuti, spediti o interni) e dal supporto utilizzato (a prescindere cioè dal fatto che si tratti di documenti cartacei o informatici). </a:t>
            </a:r>
          </a:p>
          <a:p>
            <a:pPr algn="just"/>
            <a:r>
              <a:rPr lang="it-IT" dirty="0" smtClean="0"/>
              <a:t>In quanto strumento di prima organizzazione dei documenti, la classificazione si applica contestualmente allo svolgimento delle attività correnti e mai a posteriori in archivi già formati secondo criteri diversi </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b="1" dirty="0" smtClean="0"/>
              <a:t>La </a:t>
            </a:r>
            <a:r>
              <a:rPr lang="it-IT" b="1" dirty="0" err="1" smtClean="0"/>
              <a:t>dematerializzazione</a:t>
            </a:r>
            <a:r>
              <a:rPr lang="it-IT" b="1" dirty="0" smtClean="0"/>
              <a:t> </a:t>
            </a:r>
            <a:br>
              <a:rPr lang="it-IT" b="1" dirty="0" smtClean="0"/>
            </a:br>
            <a:endParaRPr lang="it-IT" dirty="0"/>
          </a:p>
        </p:txBody>
      </p:sp>
      <p:sp>
        <p:nvSpPr>
          <p:cNvPr id="3" name="Segnaposto contenuto 2"/>
          <p:cNvSpPr>
            <a:spLocks noGrp="1"/>
          </p:cNvSpPr>
          <p:nvPr>
            <p:ph idx="1"/>
          </p:nvPr>
        </p:nvSpPr>
        <p:spPr>
          <a:xfrm>
            <a:off x="1435608" y="1447800"/>
            <a:ext cx="7528880" cy="829072"/>
          </a:xfrm>
        </p:spPr>
        <p:txBody>
          <a:bodyPr/>
          <a:lstStyle/>
          <a:p>
            <a:r>
              <a:rPr lang="it-IT" dirty="0" smtClean="0"/>
              <a:t>Il percorso normativo 1/2 1990-2010</a:t>
            </a:r>
            <a:endParaRPr lang="it-IT" dirty="0"/>
          </a:p>
        </p:txBody>
      </p:sp>
      <p:sp>
        <p:nvSpPr>
          <p:cNvPr id="4" name="Rettangolo 3"/>
          <p:cNvSpPr/>
          <p:nvPr/>
        </p:nvSpPr>
        <p:spPr>
          <a:xfrm>
            <a:off x="1187624" y="2492896"/>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200" dirty="0" smtClean="0"/>
          </a:p>
          <a:p>
            <a:r>
              <a:rPr lang="it-IT" sz="1200" b="1" dirty="0" smtClean="0"/>
              <a:t>Decreto semplificazioni </a:t>
            </a:r>
            <a:r>
              <a:rPr lang="it-IT" sz="1200" b="1" dirty="0" err="1" smtClean="0"/>
              <a:t>DL</a:t>
            </a:r>
            <a:r>
              <a:rPr lang="it-IT" sz="1200" b="1" dirty="0" smtClean="0"/>
              <a:t> 9 febbraio 2012 (Agenda Italia)</a:t>
            </a:r>
            <a:endParaRPr lang="it-IT" sz="1200" b="1" dirty="0"/>
          </a:p>
        </p:txBody>
      </p:sp>
      <p:sp>
        <p:nvSpPr>
          <p:cNvPr id="5" name="Rettangolo 4"/>
          <p:cNvSpPr/>
          <p:nvPr/>
        </p:nvSpPr>
        <p:spPr>
          <a:xfrm>
            <a:off x="7343800" y="2492896"/>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smtClean="0"/>
          </a:p>
          <a:p>
            <a:r>
              <a:rPr lang="it-IT" sz="1200" b="1" dirty="0" smtClean="0"/>
              <a:t>DLgs 33 del 2013 Decreto Trasparenza</a:t>
            </a:r>
            <a:endParaRPr lang="it-IT" sz="1200" b="1" dirty="0"/>
          </a:p>
        </p:txBody>
      </p:sp>
      <p:sp>
        <p:nvSpPr>
          <p:cNvPr id="6" name="Rettangolo 5"/>
          <p:cNvSpPr/>
          <p:nvPr/>
        </p:nvSpPr>
        <p:spPr>
          <a:xfrm>
            <a:off x="3203848" y="2492896"/>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200" dirty="0" smtClean="0"/>
          </a:p>
          <a:p>
            <a:r>
              <a:rPr lang="it-IT" sz="1200" b="1" dirty="0" err="1" smtClean="0"/>
              <a:t>DL</a:t>
            </a:r>
            <a:r>
              <a:rPr lang="it-IT" sz="1200" b="1" dirty="0" smtClean="0"/>
              <a:t> n 83 22 giugno 2012. Misure urgenti per la crescita del paese</a:t>
            </a:r>
            <a:endParaRPr lang="it-IT" sz="1200" b="1" dirty="0"/>
          </a:p>
        </p:txBody>
      </p:sp>
      <p:sp>
        <p:nvSpPr>
          <p:cNvPr id="7" name="Rettangolo 6"/>
          <p:cNvSpPr/>
          <p:nvPr/>
        </p:nvSpPr>
        <p:spPr>
          <a:xfrm>
            <a:off x="5292080" y="2492896"/>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200" dirty="0" smtClean="0"/>
          </a:p>
          <a:p>
            <a:r>
              <a:rPr lang="it-IT" sz="1200" b="1" dirty="0" smtClean="0"/>
              <a:t>Decreto Crescita 179 del 2012</a:t>
            </a:r>
            <a:endParaRPr lang="it-IT" sz="1200" b="1" dirty="0"/>
          </a:p>
        </p:txBody>
      </p:sp>
      <p:sp>
        <p:nvSpPr>
          <p:cNvPr id="8" name="Rettangolo 7"/>
          <p:cNvSpPr/>
          <p:nvPr/>
        </p:nvSpPr>
        <p:spPr>
          <a:xfrm>
            <a:off x="1187624" y="3789040"/>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200" dirty="0" smtClean="0"/>
          </a:p>
          <a:p>
            <a:r>
              <a:rPr lang="it-IT" sz="1200" b="1" dirty="0" smtClean="0"/>
              <a:t>DPCM 21 marzo 2013. Originali unici</a:t>
            </a:r>
            <a:endParaRPr lang="it-IT" sz="1200" b="1" dirty="0"/>
          </a:p>
        </p:txBody>
      </p:sp>
      <p:sp>
        <p:nvSpPr>
          <p:cNvPr id="9" name="Rettangolo 8"/>
          <p:cNvSpPr/>
          <p:nvPr/>
        </p:nvSpPr>
        <p:spPr>
          <a:xfrm>
            <a:off x="5292080" y="3789040"/>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200" dirty="0" smtClean="0"/>
          </a:p>
          <a:p>
            <a:r>
              <a:rPr lang="it-IT" sz="1200" b="1" dirty="0" smtClean="0"/>
              <a:t>Decreto 55 2013. Fattura elettronica per la PA</a:t>
            </a:r>
            <a:endParaRPr lang="it-IT" sz="1200" b="1" dirty="0"/>
          </a:p>
        </p:txBody>
      </p:sp>
      <p:sp>
        <p:nvSpPr>
          <p:cNvPr id="10" name="Rettangolo 9"/>
          <p:cNvSpPr/>
          <p:nvPr/>
        </p:nvSpPr>
        <p:spPr>
          <a:xfrm>
            <a:off x="7343800" y="3789040"/>
            <a:ext cx="1620000" cy="86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smtClean="0"/>
          </a:p>
          <a:p>
            <a:r>
              <a:rPr lang="it-IT" sz="1200" b="1" dirty="0" smtClean="0"/>
              <a:t>Circolare 12/E Ag. En. Del 2013</a:t>
            </a:r>
            <a:endParaRPr lang="it-IT" sz="1200" b="1" dirty="0"/>
          </a:p>
        </p:txBody>
      </p:sp>
      <p:sp>
        <p:nvSpPr>
          <p:cNvPr id="11" name="Rettangolo 10"/>
          <p:cNvSpPr/>
          <p:nvPr/>
        </p:nvSpPr>
        <p:spPr>
          <a:xfrm>
            <a:off x="3203848" y="3789040"/>
            <a:ext cx="1620000" cy="86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smtClean="0"/>
          </a:p>
          <a:p>
            <a:r>
              <a:rPr lang="it-IT" sz="1200" b="1" dirty="0" smtClean="0"/>
              <a:t>Circolare 62 2013 AGID sul contrassegno</a:t>
            </a:r>
            <a:endParaRPr lang="it-IT" sz="1200" b="1" dirty="0"/>
          </a:p>
        </p:txBody>
      </p:sp>
      <p:sp>
        <p:nvSpPr>
          <p:cNvPr id="12" name="Rettangolo 11"/>
          <p:cNvSpPr/>
          <p:nvPr/>
        </p:nvSpPr>
        <p:spPr>
          <a:xfrm>
            <a:off x="3203848" y="5013176"/>
            <a:ext cx="1620000" cy="864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b="1" dirty="0" smtClean="0"/>
              <a:t>Regole Tecniche ai sensi dell’art 71 del CAD Firme, Protocollo, Documento informatico, Conservazione a norma</a:t>
            </a:r>
            <a:endParaRPr lang="it-IT" sz="1000" b="1" dirty="0"/>
          </a:p>
        </p:txBody>
      </p:sp>
      <p:sp>
        <p:nvSpPr>
          <p:cNvPr id="13" name="Rettangolo 12"/>
          <p:cNvSpPr/>
          <p:nvPr/>
        </p:nvSpPr>
        <p:spPr>
          <a:xfrm>
            <a:off x="1115616" y="5013176"/>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200" dirty="0" smtClean="0"/>
          </a:p>
          <a:p>
            <a:r>
              <a:rPr lang="it-IT" sz="1200" b="1" dirty="0" smtClean="0"/>
              <a:t>Decreto 69 2013 Decreto del Fare</a:t>
            </a:r>
            <a:endParaRPr lang="it-IT" sz="1200" b="1" dirty="0"/>
          </a:p>
        </p:txBody>
      </p:sp>
      <p:sp>
        <p:nvSpPr>
          <p:cNvPr id="14" name="Rettangolo 13"/>
          <p:cNvSpPr/>
          <p:nvPr/>
        </p:nvSpPr>
        <p:spPr>
          <a:xfrm>
            <a:off x="5292080" y="5013176"/>
            <a:ext cx="1620000" cy="86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smtClean="0"/>
              <a:t>CIRCOLARE AGID N. 65 del 10 aprile 2014</a:t>
            </a:r>
            <a:endParaRPr lang="it-IT" sz="1200" b="1" dirty="0"/>
          </a:p>
        </p:txBody>
      </p:sp>
      <p:sp>
        <p:nvSpPr>
          <p:cNvPr id="16" name="Freccia a destra 15"/>
          <p:cNvSpPr/>
          <p:nvPr/>
        </p:nvSpPr>
        <p:spPr>
          <a:xfrm>
            <a:off x="2915816" y="2852936"/>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p:cNvSpPr/>
          <p:nvPr/>
        </p:nvSpPr>
        <p:spPr>
          <a:xfrm>
            <a:off x="4932040" y="2852936"/>
            <a:ext cx="21600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p:cNvSpPr/>
          <p:nvPr/>
        </p:nvSpPr>
        <p:spPr>
          <a:xfrm>
            <a:off x="7020272" y="2852936"/>
            <a:ext cx="21600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p:cNvSpPr/>
          <p:nvPr/>
        </p:nvSpPr>
        <p:spPr>
          <a:xfrm rot="5400000" flipV="1">
            <a:off x="8100392" y="3429000"/>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a destra 19"/>
          <p:cNvSpPr/>
          <p:nvPr/>
        </p:nvSpPr>
        <p:spPr>
          <a:xfrm rot="10800000">
            <a:off x="7020272" y="4077072"/>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a destra 21"/>
          <p:cNvSpPr/>
          <p:nvPr/>
        </p:nvSpPr>
        <p:spPr>
          <a:xfrm rot="10800000">
            <a:off x="4932040" y="4077072"/>
            <a:ext cx="216024"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p:cNvSpPr/>
          <p:nvPr/>
        </p:nvSpPr>
        <p:spPr>
          <a:xfrm rot="10800000">
            <a:off x="2915816" y="4077072"/>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destra 23"/>
          <p:cNvSpPr/>
          <p:nvPr/>
        </p:nvSpPr>
        <p:spPr>
          <a:xfrm>
            <a:off x="2843808" y="5373216"/>
            <a:ext cx="216024"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destra 24"/>
          <p:cNvSpPr/>
          <p:nvPr/>
        </p:nvSpPr>
        <p:spPr>
          <a:xfrm>
            <a:off x="4932040" y="5373216"/>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a destra 26"/>
          <p:cNvSpPr/>
          <p:nvPr/>
        </p:nvSpPr>
        <p:spPr>
          <a:xfrm rot="5400000" flipV="1">
            <a:off x="1727684" y="4689140"/>
            <a:ext cx="2160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a destra 27"/>
          <p:cNvSpPr/>
          <p:nvPr/>
        </p:nvSpPr>
        <p:spPr>
          <a:xfrm rot="5400000" flipV="1">
            <a:off x="1763688" y="2132856"/>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Segnaposto piè di pagina 25"/>
          <p:cNvSpPr>
            <a:spLocks noGrp="1"/>
          </p:cNvSpPr>
          <p:nvPr>
            <p:ph type="ftr" sz="quarter" idx="11"/>
          </p:nvPr>
        </p:nvSpPr>
        <p:spPr/>
        <p:txBody>
          <a:bodyPr/>
          <a:lstStyle/>
          <a:p>
            <a:r>
              <a:rPr lang="it-IT" smtClean="0"/>
              <a:t>a cura dott. Maria Rosaria Tosiani</a:t>
            </a:r>
            <a:endParaRPr lang="it-IT"/>
          </a:p>
        </p:txBody>
      </p:sp>
      <p:sp>
        <p:nvSpPr>
          <p:cNvPr id="29" name="Rettangolo 28"/>
          <p:cNvSpPr/>
          <p:nvPr/>
        </p:nvSpPr>
        <p:spPr>
          <a:xfrm>
            <a:off x="7236296" y="5013176"/>
            <a:ext cx="1620000" cy="86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smtClean="0"/>
              <a:t>DECRETO LEGISLATIVO 26 agosto 2016, n. 179</a:t>
            </a:r>
            <a:endParaRPr lang="it-IT" sz="1200" dirty="0" smtClean="0"/>
          </a:p>
        </p:txBody>
      </p:sp>
      <p:sp>
        <p:nvSpPr>
          <p:cNvPr id="30" name="Freccia a destra 29"/>
          <p:cNvSpPr/>
          <p:nvPr/>
        </p:nvSpPr>
        <p:spPr>
          <a:xfrm>
            <a:off x="6948264" y="5301208"/>
            <a:ext cx="21600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b="1" dirty="0" smtClean="0"/>
              <a:t>Piano di archiviazione e classificazione </a:t>
            </a:r>
            <a:br>
              <a:rPr lang="it-IT" sz="3600" b="1" dirty="0" smtClean="0"/>
            </a:br>
            <a:r>
              <a:rPr lang="it-IT" sz="3600" dirty="0" smtClean="0"/>
              <a:t>Fascicolazione</a:t>
            </a:r>
            <a:endParaRPr lang="it-IT" sz="3600" dirty="0"/>
          </a:p>
        </p:txBody>
      </p:sp>
      <p:sp>
        <p:nvSpPr>
          <p:cNvPr id="3" name="Segnaposto contenuto 2"/>
          <p:cNvSpPr>
            <a:spLocks noGrp="1"/>
          </p:cNvSpPr>
          <p:nvPr>
            <p:ph idx="1"/>
          </p:nvPr>
        </p:nvSpPr>
        <p:spPr/>
        <p:txBody>
          <a:bodyPr>
            <a:normAutofit fontScale="85000" lnSpcReduction="10000"/>
          </a:bodyPr>
          <a:lstStyle/>
          <a:p>
            <a:pPr algn="just"/>
            <a:r>
              <a:rPr lang="it-IT" dirty="0" smtClean="0"/>
              <a:t>La fascicolazione è l'attività di riconduzione logica (e, nel caso di documenti cartacei, anche fisica) di un documento all'interno dell'unità archivistica che ne raccoglie i precedenti, al fine di mantenere vivo il vincolo archivistico che lega ogni singolo documento alla pratica relativa. Tale attività permette di costruire un sistema basato sull'organizzazione funzionale dei documenti in unità complesse stabili nel tempo (i fascicoli), che riflettono la concreta attività del soggetto produttore. </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Piano di archiviazione </a:t>
            </a:r>
            <a:br>
              <a:rPr lang="it-IT" b="1" dirty="0" smtClean="0"/>
            </a:br>
            <a:r>
              <a:rPr lang="it-IT" dirty="0" smtClean="0"/>
              <a:t>Criteri</a:t>
            </a:r>
            <a:endParaRPr lang="it-IT" dirty="0"/>
          </a:p>
        </p:txBody>
      </p:sp>
      <p:sp>
        <p:nvSpPr>
          <p:cNvPr id="3" name="Segnaposto contenuto 2"/>
          <p:cNvSpPr>
            <a:spLocks noGrp="1"/>
          </p:cNvSpPr>
          <p:nvPr>
            <p:ph idx="1"/>
          </p:nvPr>
        </p:nvSpPr>
        <p:spPr/>
        <p:txBody>
          <a:bodyPr>
            <a:normAutofit fontScale="62500" lnSpcReduction="20000"/>
          </a:bodyPr>
          <a:lstStyle/>
          <a:p>
            <a:pPr algn="just"/>
            <a:r>
              <a:rPr lang="it-IT" dirty="0" smtClean="0"/>
              <a:t>La normativa vigente prevede che le amministrazioni individuino gli uffici da considerare ai fini della gestione unica e coordinata dei documenti per grandi aree organizzative omogenee, assicurando criteri uniformi di </a:t>
            </a:r>
            <a:r>
              <a:rPr lang="it-IT" b="1" dirty="0" smtClean="0"/>
              <a:t>classificazione e archiviazione, nonché di comunicazione interna tra le aree stesse (dpr 445/2001, art. 50, comma 4). </a:t>
            </a:r>
          </a:p>
          <a:p>
            <a:pPr algn="just"/>
            <a:r>
              <a:rPr lang="it-IT" dirty="0" smtClean="0"/>
              <a:t>L'uso del </a:t>
            </a:r>
            <a:r>
              <a:rPr lang="it-IT" dirty="0" err="1" smtClean="0"/>
              <a:t>titolario</a:t>
            </a:r>
            <a:r>
              <a:rPr lang="it-IT" dirty="0" smtClean="0"/>
              <a:t> di classificazione è obbligatorio, l'art.67 del dpr 445/2001 impone a ciascuna amministrazione la definizione di un piano di classificazione </a:t>
            </a:r>
          </a:p>
          <a:p>
            <a:pPr algn="just"/>
            <a:r>
              <a:rPr lang="it-IT" dirty="0" smtClean="0"/>
              <a:t>La rapida trasformazione delle strutture organizzative dell'Amministrazione scoraggia l'adozione di piani di classificazione ritagliati sull'organigramma: meglio basarsi sull'analisi delle competenze, delle funzioni e delle attività, che solitamente si rivelano più durature nel tempo </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Fascicolo elettronico </a:t>
            </a:r>
            <a:br>
              <a:rPr lang="it-IT" sz="3200" b="1" dirty="0" smtClean="0"/>
            </a:br>
            <a:r>
              <a:rPr lang="it-IT" sz="3200" dirty="0" smtClean="0"/>
              <a:t>CAD Art. 41 comma 2 e comma 2-bis</a:t>
            </a:r>
            <a:endParaRPr lang="it-IT" sz="3200" dirty="0"/>
          </a:p>
        </p:txBody>
      </p:sp>
      <p:sp>
        <p:nvSpPr>
          <p:cNvPr id="3" name="Segnaposto contenuto 2"/>
          <p:cNvSpPr>
            <a:spLocks noGrp="1"/>
          </p:cNvSpPr>
          <p:nvPr>
            <p:ph idx="1"/>
          </p:nvPr>
        </p:nvSpPr>
        <p:spPr/>
        <p:txBody>
          <a:bodyPr>
            <a:normAutofit fontScale="70000" lnSpcReduction="20000"/>
          </a:bodyPr>
          <a:lstStyle/>
          <a:p>
            <a:pPr algn="just"/>
            <a:r>
              <a:rPr lang="it-IT" dirty="0" smtClean="0"/>
              <a:t>La pubblica amministrazione titolare del procedimento </a:t>
            </a:r>
            <a:r>
              <a:rPr lang="it-IT" b="1" i="1" dirty="0" smtClean="0"/>
              <a:t>raccoglie in un fascicolo informatico gli atti, i documenti e i dati del procedimento medesimo da chiunque formati; </a:t>
            </a:r>
          </a:p>
          <a:p>
            <a:pPr algn="just"/>
            <a:r>
              <a:rPr lang="it-IT" dirty="0" smtClean="0"/>
              <a:t>Il fascicolo informatico è realizzato garantendo la possibilità di essere direttamente consultato ed alimentato da tutte le amministrazioni coinvolte nel procedimento. Le regole per la costituzione</a:t>
            </a:r>
            <a:r>
              <a:rPr lang="it-IT" b="1" i="1" dirty="0" smtClean="0"/>
              <a:t>, l'identificazione e l'utilizzo del fascicolo sono conformi ai principi di una corretta gestione documentale ed alla disciplina della formazione, gestione, conservazione e trasmissione del documento informatico, ivi comprese le regole concernenti il protocollo informatico ed il sistema pubblico di connettività, e comunque rispettano i criteri dell'interoperabilità e della cooperazione applicativa; </a:t>
            </a:r>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Fascicolo Elettronico </a:t>
            </a:r>
            <a:br>
              <a:rPr lang="it-IT" b="1" dirty="0" smtClean="0"/>
            </a:br>
            <a:r>
              <a:rPr lang="it-IT" dirty="0" smtClean="0"/>
              <a:t>CAD Art 41 comma 2-ter </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Il fascicolo informatico reca l'indicazione: </a:t>
            </a:r>
          </a:p>
          <a:p>
            <a:pPr marL="596646" indent="-514350">
              <a:buFont typeface="+mj-lt"/>
              <a:buAutoNum type="alphaLcParenR"/>
            </a:pPr>
            <a:r>
              <a:rPr lang="it-IT" dirty="0" smtClean="0"/>
              <a:t>dell'amministrazione titolare del procedimento, che cura la costituzione e la gestione del fascicolo medesimo; </a:t>
            </a:r>
          </a:p>
          <a:p>
            <a:pPr marL="596646" indent="-514350">
              <a:buFont typeface="+mj-lt"/>
              <a:buAutoNum type="alphaLcParenR"/>
            </a:pPr>
            <a:r>
              <a:rPr lang="it-IT" dirty="0" smtClean="0"/>
              <a:t>delle altre amministrazioni partecipanti; </a:t>
            </a:r>
          </a:p>
          <a:p>
            <a:pPr marL="596646" indent="-514350">
              <a:buFont typeface="+mj-lt"/>
              <a:buAutoNum type="alphaLcParenR"/>
            </a:pPr>
            <a:r>
              <a:rPr lang="it-IT" dirty="0" smtClean="0"/>
              <a:t>del responsabile del procedimento; </a:t>
            </a:r>
          </a:p>
          <a:p>
            <a:pPr marL="596646" indent="-514350">
              <a:buFont typeface="+mj-lt"/>
              <a:buAutoNum type="alphaLcParenR"/>
            </a:pPr>
            <a:r>
              <a:rPr lang="it-IT" dirty="0" smtClean="0"/>
              <a:t>dell'oggetto del procedimento; </a:t>
            </a:r>
          </a:p>
          <a:p>
            <a:pPr marL="596646" indent="-514350">
              <a:buFont typeface="+mj-lt"/>
              <a:buAutoNum type="alphaLcParenR"/>
            </a:pPr>
            <a:r>
              <a:rPr lang="it-IT" dirty="0" smtClean="0"/>
              <a:t>dell'elenco dei documenti contenuti, salvo quanto disposto dal comma 2-quater. </a:t>
            </a:r>
          </a:p>
          <a:p>
            <a:pPr>
              <a:buNone/>
            </a:pPr>
            <a:r>
              <a:rPr lang="it-IT" sz="2600" dirty="0" smtClean="0">
                <a:solidFill>
                  <a:srgbClr val="75A4DD"/>
                </a:solidFill>
              </a:rPr>
              <a:t>e-bis) </a:t>
            </a:r>
            <a:r>
              <a:rPr lang="it-IT" dirty="0" smtClean="0"/>
              <a:t>dell'identificativo del fascicolo medesimo </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Il Protocollo Informatico</a:t>
            </a:r>
            <a:br>
              <a:rPr lang="it-IT" b="1" dirty="0" smtClean="0"/>
            </a:br>
            <a:r>
              <a:rPr lang="it-IT" dirty="0" smtClean="0"/>
              <a:t> Definizione</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Il legislatore definisce protocollo informatico come </a:t>
            </a:r>
            <a:r>
              <a:rPr lang="it-IT" i="1" dirty="0" smtClean="0"/>
              <a:t>“l'insieme delle risorse di calcolo, degli apparati, delle reti di comunicazione e delle procedure informatiche utilizzati dalle amministrazioni per la gestione dei documenti”</a:t>
            </a:r>
            <a:r>
              <a:rPr lang="it-IT" dirty="0" smtClean="0"/>
              <a:t>. </a:t>
            </a:r>
          </a:p>
          <a:p>
            <a:r>
              <a:rPr lang="it-IT" dirty="0" smtClean="0"/>
              <a:t>Il protocollo informatico deve ottemperare a specifiche indicazioni riportate nel Testo Unico (DPR 445/2000) e alle regole tecniche di cui al DPCM del 3 dicembre 2013 </a:t>
            </a:r>
          </a:p>
          <a:p>
            <a:r>
              <a:rPr lang="it-IT" dirty="0" smtClean="0"/>
              <a:t>Sono tenuti a realizzare la gestione del protocollo con sistemi informativi automatizzati le PA ai sensi del Decreto Legislativo 30 marzo 2001, n. 165 art.1 comma 2  </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Protocollo Informatico </a:t>
            </a:r>
            <a:br>
              <a:rPr lang="it-IT" b="1" dirty="0" smtClean="0"/>
            </a:br>
            <a:r>
              <a:rPr lang="it-IT" dirty="0" smtClean="0"/>
              <a:t>CAD</a:t>
            </a:r>
            <a:endParaRPr lang="it-IT" dirty="0"/>
          </a:p>
        </p:txBody>
      </p:sp>
      <p:sp>
        <p:nvSpPr>
          <p:cNvPr id="3" name="Segnaposto contenuto 2"/>
          <p:cNvSpPr>
            <a:spLocks noGrp="1"/>
          </p:cNvSpPr>
          <p:nvPr>
            <p:ph idx="1"/>
          </p:nvPr>
        </p:nvSpPr>
        <p:spPr/>
        <p:txBody>
          <a:bodyPr>
            <a:normAutofit fontScale="70000" lnSpcReduction="20000"/>
          </a:bodyPr>
          <a:lstStyle/>
          <a:p>
            <a:r>
              <a:rPr lang="it-IT" b="1" dirty="0" smtClean="0"/>
              <a:t>Il protocollo informatico entra esplicitamente nel CAD </a:t>
            </a:r>
          </a:p>
          <a:p>
            <a:r>
              <a:rPr lang="it-IT" dirty="0" smtClean="0"/>
              <a:t>Il protocollo informatico non è materia trattata direttamente dal Codice, in quanto già ampliamente disciplinata dai precedenti provvedimenti (a partire dal Testo Unico della documentazione amministrativa n. 445/2000) </a:t>
            </a:r>
          </a:p>
          <a:p>
            <a:r>
              <a:rPr lang="it-IT" dirty="0" smtClean="0"/>
              <a:t>Il </a:t>
            </a:r>
            <a:r>
              <a:rPr lang="it-IT" b="1" dirty="0" smtClean="0"/>
              <a:t>nuovo Codice detta però alcune prescrizioni che ne disciplinano l’uso (artt. 40 BIS,41,47,57 BIS, 71) </a:t>
            </a:r>
          </a:p>
          <a:p>
            <a:r>
              <a:rPr lang="it-IT" dirty="0" smtClean="0"/>
              <a:t>In generale, il protocollo informatico </a:t>
            </a:r>
            <a:r>
              <a:rPr lang="it-IT" b="1" dirty="0" smtClean="0"/>
              <a:t>costituisce un prerequisito e una infrastruttura necessaria perché le norme del Codice possano espletare i propri effetti in termini di efficienza ed efficacia dell’azione pubblica.</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Servizio di protocollo Informatico </a:t>
            </a:r>
            <a:br>
              <a:rPr lang="it-IT" sz="3200" b="1" dirty="0" smtClean="0"/>
            </a:br>
            <a:r>
              <a:rPr lang="it-IT" sz="3200" dirty="0" smtClean="0"/>
              <a:t>Organizzazione </a:t>
            </a:r>
            <a:endParaRPr lang="it-IT" sz="3200" dirty="0"/>
          </a:p>
        </p:txBody>
      </p:sp>
      <p:sp>
        <p:nvSpPr>
          <p:cNvPr id="3" name="Segnaposto contenuto 2"/>
          <p:cNvSpPr>
            <a:spLocks noGrp="1"/>
          </p:cNvSpPr>
          <p:nvPr>
            <p:ph idx="1"/>
          </p:nvPr>
        </p:nvSpPr>
        <p:spPr/>
        <p:txBody>
          <a:bodyPr>
            <a:normAutofit fontScale="92500" lnSpcReduction="20000"/>
          </a:bodyPr>
          <a:lstStyle/>
          <a:p>
            <a:r>
              <a:rPr lang="it-IT" dirty="0" smtClean="0"/>
              <a:t>Ciascuna amministrazione istituisce un servizio per la tenuta del protocollo informatico, della gestione dei flussi documentali e degli archivi in ciascuna delle proprie AOO </a:t>
            </a:r>
          </a:p>
          <a:p>
            <a:r>
              <a:rPr lang="it-IT" dirty="0" smtClean="0"/>
              <a:t>Un' Area Organizzativa Omogenea (AOO), è composta dall’insieme di tutti gli UOP/UOR/UU. All’interno di una AOO il sistema archivistico e l’annesso servizio di protocollazione è unico indipendentemente dall’organizzazione e dalla dimensione della AOO</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Registrazione di protocollo </a:t>
            </a:r>
            <a:br>
              <a:rPr lang="it-IT" b="1" dirty="0" smtClean="0"/>
            </a:br>
            <a:r>
              <a:rPr lang="it-IT" dirty="0" smtClean="0"/>
              <a:t>Informazioni 1/2 </a:t>
            </a:r>
            <a:endParaRPr lang="it-IT" dirty="0"/>
          </a:p>
        </p:txBody>
      </p:sp>
      <p:sp>
        <p:nvSpPr>
          <p:cNvPr id="3" name="Segnaposto contenuto 2"/>
          <p:cNvSpPr>
            <a:spLocks noGrp="1"/>
          </p:cNvSpPr>
          <p:nvPr>
            <p:ph idx="1"/>
          </p:nvPr>
        </p:nvSpPr>
        <p:spPr/>
        <p:txBody>
          <a:bodyPr>
            <a:normAutofit fontScale="62500" lnSpcReduction="20000"/>
          </a:bodyPr>
          <a:lstStyle/>
          <a:p>
            <a:r>
              <a:rPr lang="it-IT" dirty="0" smtClean="0"/>
              <a:t>Sono oggetto di registrazione obbligatoria i documenti ricevuti e inviati dall'amministrazione e tutti i documenti informatici. </a:t>
            </a:r>
          </a:p>
          <a:p>
            <a:r>
              <a:rPr lang="it-IT" b="1" dirty="0" smtClean="0"/>
              <a:t>Il Protocollo fa fede con effetto giuridico dell'effettivo ricevimento o spedizione di un documento informatico </a:t>
            </a:r>
          </a:p>
          <a:p>
            <a:r>
              <a:rPr lang="it-IT" dirty="0" smtClean="0"/>
              <a:t>Ogni documento ricevuto o spedito protocollabile deve essere registrato nel sistema, inserendo i seguenti dati non modificabili: </a:t>
            </a:r>
          </a:p>
          <a:p>
            <a:pPr lvl="1"/>
            <a:r>
              <a:rPr lang="it-IT" dirty="0" smtClean="0"/>
              <a:t>numero di protocollo </a:t>
            </a:r>
          </a:p>
          <a:p>
            <a:pPr lvl="1"/>
            <a:r>
              <a:rPr lang="it-IT" dirty="0" smtClean="0"/>
              <a:t>data di registrazione </a:t>
            </a:r>
          </a:p>
          <a:p>
            <a:pPr lvl="1"/>
            <a:r>
              <a:rPr lang="it-IT" dirty="0" smtClean="0"/>
              <a:t>mittente /destinatario o destinatari </a:t>
            </a:r>
          </a:p>
          <a:p>
            <a:pPr lvl="1"/>
            <a:r>
              <a:rPr lang="it-IT" dirty="0" smtClean="0"/>
              <a:t>oggetto del documento </a:t>
            </a:r>
          </a:p>
          <a:p>
            <a:pPr lvl="1"/>
            <a:r>
              <a:rPr lang="it-IT" dirty="0" smtClean="0"/>
              <a:t>data e protocollo del documento ricevuto, se disponibili; </a:t>
            </a:r>
          </a:p>
          <a:p>
            <a:pPr lvl="1"/>
            <a:r>
              <a:rPr lang="it-IT" dirty="0" smtClean="0"/>
              <a:t>l'impronta del documento informatico, se trasmesso per via telematica, generato automaticamente dal sistema e registrato in forma non modificabile; </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Registrazione di protocollo </a:t>
            </a:r>
            <a:br>
              <a:rPr lang="it-IT" b="1" dirty="0" smtClean="0"/>
            </a:br>
            <a:r>
              <a:rPr lang="it-IT" dirty="0" smtClean="0"/>
              <a:t>Informazioni 2/</a:t>
            </a:r>
            <a:r>
              <a:rPr lang="it-IT" dirty="0" err="1" smtClean="0"/>
              <a:t>2</a:t>
            </a:r>
            <a:r>
              <a:rPr lang="it-IT" dirty="0" smtClean="0"/>
              <a:t> </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A ciascun documento va assegnato un unico ed esclusivo numero di protocollo </a:t>
            </a:r>
          </a:p>
          <a:p>
            <a:r>
              <a:rPr lang="it-IT" dirty="0" smtClean="0"/>
              <a:t>La procedura informatica assegna, in maniera automatica e immodificabile, la data e il numero progressivo di protocollo. </a:t>
            </a:r>
          </a:p>
          <a:p>
            <a:r>
              <a:rPr lang="it-IT" dirty="0" smtClean="0"/>
              <a:t>Una volta registrato il protocollo non è consentito la modifica dei dati non modificabili, se non attraverso la procedura di annullamento o modifica autorizzata. </a:t>
            </a:r>
          </a:p>
          <a:p>
            <a:r>
              <a:rPr lang="it-IT" dirty="0" smtClean="0"/>
              <a:t>Il sistema deve consentire la produzione del registro giornaliero di protocollo, costituito dall'elenco delle informazioni inserite nell'arco di uno stesso giorno. </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t>Protocollo Interoperabile </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Le Regole tecniche per il Protocollo informatico indicano che il messaggio di trasmissione di un documento protocollato deve contenere i dati relativi alla segnatura di protocollo in un file xml, </a:t>
            </a:r>
            <a:r>
              <a:rPr lang="it-IT" dirty="0" err="1" smtClean="0"/>
              <a:t>segnatura.xml</a:t>
            </a:r>
            <a:r>
              <a:rPr lang="it-IT" dirty="0" smtClean="0"/>
              <a:t>, associato al documento stesso. Il file ha formato e struttura definito da </a:t>
            </a:r>
            <a:r>
              <a:rPr lang="it-IT" dirty="0" err="1" smtClean="0"/>
              <a:t>AgID</a:t>
            </a:r>
            <a:r>
              <a:rPr lang="it-IT" dirty="0" smtClean="0"/>
              <a:t>. In particolare dalla circ. 60 del 23 gennaio 2013 </a:t>
            </a:r>
            <a:r>
              <a:rPr lang="it-IT" i="1" dirty="0" smtClean="0"/>
              <a:t>“FORMATO E DEFINIZIONI DEI TIPI </a:t>
            </a:r>
            <a:r>
              <a:rPr lang="it-IT" i="1" dirty="0" err="1" smtClean="0"/>
              <a:t>DI</a:t>
            </a:r>
            <a:r>
              <a:rPr lang="it-IT" i="1" dirty="0" smtClean="0"/>
              <a:t> INFORMAZIONI MINIME ED ACCESSORIE ASSOCIATE AI MESSAGGI SCAMBIATI TRA LE PUBBLICHE AMMINISTRAZIONI” </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609600" y="1066800"/>
            <a:ext cx="8001000" cy="533400"/>
          </a:xfrm>
          <a:prstGeom prst="rect">
            <a:avLst/>
          </a:prstGeom>
          <a:noFill/>
          <a:ln w="9525">
            <a:noFill/>
            <a:round/>
            <a:headEnd/>
            <a:tailEnd/>
          </a:ln>
        </p:spPr>
        <p:txBody>
          <a:bodyPr wrap="none" anchor="ctr"/>
          <a:lstStyle/>
          <a:p>
            <a:endParaRPr lang="it-IT"/>
          </a:p>
        </p:txBody>
      </p:sp>
      <p:sp>
        <p:nvSpPr>
          <p:cNvPr id="18435" name="Text Box 2"/>
          <p:cNvSpPr txBox="1">
            <a:spLocks noChangeArrowheads="1"/>
          </p:cNvSpPr>
          <p:nvPr/>
        </p:nvSpPr>
        <p:spPr bwMode="auto">
          <a:xfrm>
            <a:off x="683569" y="1772817"/>
            <a:ext cx="7596832" cy="3988222"/>
          </a:xfrm>
          <a:prstGeom prst="rect">
            <a:avLst/>
          </a:prstGeom>
          <a:noFill/>
          <a:ln w="9525">
            <a:noFill/>
            <a:round/>
            <a:headEnd/>
            <a:tailEnd/>
          </a:ln>
        </p:spPr>
        <p:txBody>
          <a:bodyPr/>
          <a:lstStyle/>
          <a:p>
            <a:pPr marL="341313" indent="-323850" eaLnBrk="1" hangingPunct="1">
              <a:spcBef>
                <a:spcPts val="6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it-IT" sz="2800" b="1" dirty="0">
                <a:solidFill>
                  <a:srgbClr val="000000"/>
                </a:solidFill>
              </a:rPr>
              <a:t>C.A.D. Codice dell'amministrazione digitale</a:t>
            </a:r>
          </a:p>
          <a:p>
            <a:pPr marL="341313" indent="-323850" eaLnBrk="1" hangingPunct="1">
              <a:spcBef>
                <a:spcPts val="600"/>
              </a:spcBef>
              <a:buClrTx/>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it-IT" sz="2800" dirty="0" smtClean="0">
                <a:solidFill>
                  <a:srgbClr val="000000"/>
                </a:solidFill>
              </a:rPr>
              <a:t>Il Codice dell’amministrazione digitale (CAD) stabilisce le regole per la digitalizzazione della pubblica amministrazione.</a:t>
            </a:r>
          </a:p>
          <a:p>
            <a:pPr marL="1084263" lvl="1" indent="-323850" eaLnBrk="1" hangingPunct="1">
              <a:spcBef>
                <a:spcPts val="600"/>
              </a:spcBef>
              <a:buClr>
                <a:srgbClr val="EF2E2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it-IT" sz="2000" dirty="0" smtClean="0">
                <a:solidFill>
                  <a:srgbClr val="000000"/>
                </a:solidFill>
              </a:rPr>
              <a:t>Il </a:t>
            </a:r>
            <a:r>
              <a:rPr lang="it-IT" sz="2000" dirty="0">
                <a:solidFill>
                  <a:srgbClr val="000000"/>
                </a:solidFill>
              </a:rPr>
              <a:t>vecchio Codice dell’amministrazione digitale è il decreto legislativo n. 82 del 2005.</a:t>
            </a:r>
          </a:p>
          <a:p>
            <a:pPr marL="1084263" lvl="1" indent="-323850" eaLnBrk="1" hangingPunct="1">
              <a:spcBef>
                <a:spcPts val="600"/>
              </a:spcBef>
              <a:buClr>
                <a:srgbClr val="EF2E2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it-IT" sz="2000" dirty="0">
                <a:solidFill>
                  <a:srgbClr val="000000"/>
                </a:solidFill>
              </a:rPr>
              <a:t>Il nuovo </a:t>
            </a:r>
            <a:r>
              <a:rPr lang="it-IT" sz="2000" dirty="0">
                <a:solidFill>
                  <a:srgbClr val="2300DC"/>
                </a:solidFill>
              </a:rPr>
              <a:t>Codice dell'amministrazione digitale</a:t>
            </a:r>
            <a:r>
              <a:rPr lang="it-IT" sz="2000" dirty="0">
                <a:solidFill>
                  <a:srgbClr val="000000"/>
                </a:solidFill>
              </a:rPr>
              <a:t> </a:t>
            </a:r>
            <a:r>
              <a:rPr lang="it-IT" sz="2000" dirty="0" smtClean="0">
                <a:solidFill>
                  <a:srgbClr val="000000"/>
                </a:solidFill>
              </a:rPr>
              <a:t>è </a:t>
            </a:r>
            <a:r>
              <a:rPr lang="it-IT" sz="2000" dirty="0">
                <a:solidFill>
                  <a:srgbClr val="000000"/>
                </a:solidFill>
              </a:rPr>
              <a:t>il decreto legislativo n. 235 del 2010 in vigore dal 25 gennaio </a:t>
            </a:r>
            <a:r>
              <a:rPr lang="it-IT" sz="2000" dirty="0" smtClean="0">
                <a:solidFill>
                  <a:srgbClr val="000000"/>
                </a:solidFill>
              </a:rPr>
              <a:t>2011</a:t>
            </a:r>
          </a:p>
          <a:p>
            <a:pPr marL="1084263" lvl="1" indent="-323850" eaLnBrk="1" hangingPunct="1">
              <a:spcBef>
                <a:spcPts val="600"/>
              </a:spcBef>
              <a:buClr>
                <a:srgbClr val="EF2E2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it-IT" sz="2000" dirty="0" smtClean="0">
                <a:solidFill>
                  <a:srgbClr val="000000"/>
                </a:solidFill>
              </a:rPr>
              <a:t>Il </a:t>
            </a:r>
            <a:r>
              <a:rPr lang="it-IT" sz="2000" dirty="0" err="1" smtClean="0">
                <a:solidFill>
                  <a:srgbClr val="000000"/>
                </a:solidFill>
              </a:rPr>
              <a:t>d.lgs</a:t>
            </a:r>
            <a:r>
              <a:rPr lang="it-IT" sz="2000" dirty="0" smtClean="0">
                <a:solidFill>
                  <a:srgbClr val="000000"/>
                </a:solidFill>
              </a:rPr>
              <a:t> </a:t>
            </a:r>
            <a:r>
              <a:rPr lang="it-IT" b="1" dirty="0" smtClean="0"/>
              <a:t>26 agosto 2016, n. 179 apporta ulteriori modifiche ed integrazioni al Codice dell'amministrazione digitale</a:t>
            </a:r>
            <a:r>
              <a:rPr lang="it-IT" sz="2800" dirty="0" smtClean="0">
                <a:solidFill>
                  <a:srgbClr val="000000"/>
                </a:solidFill>
              </a:rPr>
              <a:t>.</a:t>
            </a:r>
            <a:endParaRPr lang="it-IT" sz="2800" dirty="0">
              <a:solidFill>
                <a:srgbClr val="000000"/>
              </a:solidFill>
            </a:endParaRPr>
          </a:p>
        </p:txBody>
      </p:sp>
      <p:sp>
        <p:nvSpPr>
          <p:cNvPr id="18436" name="Text Box 3"/>
          <p:cNvSpPr txBox="1">
            <a:spLocks noChangeArrowheads="1"/>
          </p:cNvSpPr>
          <p:nvPr/>
        </p:nvSpPr>
        <p:spPr bwMode="auto">
          <a:xfrm>
            <a:off x="467544" y="260648"/>
            <a:ext cx="8280400" cy="1371600"/>
          </a:xfrm>
          <a:prstGeom prst="rect">
            <a:avLst/>
          </a:prstGeom>
          <a:noFill/>
          <a:ln w="9525">
            <a:noFill/>
            <a:round/>
            <a:headEnd/>
            <a:tailEnd/>
          </a:ln>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EF2E25"/>
                </a:solidFill>
              </a:rPr>
              <a:t>La dematerializzazione dei documenti a scuola</a:t>
            </a:r>
            <a:br>
              <a:rPr lang="it-IT" sz="2800" b="1" dirty="0">
                <a:solidFill>
                  <a:srgbClr val="EF2E25"/>
                </a:solidFill>
              </a:rPr>
            </a:br>
            <a:r>
              <a:rPr lang="it-IT" sz="2800" dirty="0">
                <a:solidFill>
                  <a:srgbClr val="EF2E25"/>
                </a:solidFill>
              </a:rPr>
              <a:t>La norma</a:t>
            </a:r>
          </a:p>
        </p:txBody>
      </p:sp>
      <p:sp>
        <p:nvSpPr>
          <p:cNvPr id="18437" name="Line 4"/>
          <p:cNvSpPr>
            <a:spLocks noChangeShapeType="1"/>
          </p:cNvSpPr>
          <p:nvPr/>
        </p:nvSpPr>
        <p:spPr bwMode="auto">
          <a:xfrm>
            <a:off x="683568" y="1484784"/>
            <a:ext cx="7813675" cy="1588"/>
          </a:xfrm>
          <a:prstGeom prst="line">
            <a:avLst/>
          </a:prstGeom>
          <a:noFill/>
          <a:ln w="12600">
            <a:solidFill>
              <a:srgbClr val="EF2E25"/>
            </a:solidFill>
            <a:miter lim="800000"/>
            <a:headEnd/>
            <a:tailEnd/>
          </a:ln>
        </p:spPr>
        <p:txBody>
          <a:bodyPr/>
          <a:lstStyle/>
          <a:p>
            <a:endParaRPr lang="it-IT"/>
          </a:p>
        </p:txBody>
      </p:sp>
      <p:sp>
        <p:nvSpPr>
          <p:cNvPr id="6" name="Segnaposto piè di pagina 5"/>
          <p:cNvSpPr>
            <a:spLocks noGrp="1"/>
          </p:cNvSpPr>
          <p:nvPr>
            <p:ph type="ftr" sz="quarter" idx="11"/>
          </p:nvPr>
        </p:nvSpPr>
        <p:spPr/>
        <p:txBody>
          <a:bodyPr/>
          <a:lstStyle/>
          <a:p>
            <a:r>
              <a:rPr lang="it-IT" smtClean="0"/>
              <a:t>a cura dott. Maria Rosaria Tosiani</a:t>
            </a:r>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t>Checklist per la PA </a:t>
            </a:r>
            <a:endParaRPr lang="it-IT" dirty="0"/>
          </a:p>
        </p:txBody>
      </p:sp>
      <p:sp>
        <p:nvSpPr>
          <p:cNvPr id="3" name="Segnaposto contenuto 2"/>
          <p:cNvSpPr>
            <a:spLocks noGrp="1"/>
          </p:cNvSpPr>
          <p:nvPr>
            <p:ph idx="1"/>
          </p:nvPr>
        </p:nvSpPr>
        <p:spPr/>
        <p:txBody>
          <a:bodyPr>
            <a:normAutofit fontScale="40000" lnSpcReduction="20000"/>
          </a:bodyPr>
          <a:lstStyle/>
          <a:p>
            <a:r>
              <a:rPr lang="it-IT" dirty="0" smtClean="0"/>
              <a:t>INDIVIDUARE LE AREE ORGANIZZATIVE OMOGENEE </a:t>
            </a:r>
          </a:p>
          <a:p>
            <a:r>
              <a:rPr lang="it-IT" dirty="0" smtClean="0"/>
              <a:t>INDIVIDUARE LE FIGURE RESPONSABILI DEI SERVIZI </a:t>
            </a:r>
            <a:r>
              <a:rPr lang="it-IT" dirty="0" err="1" smtClean="0"/>
              <a:t>DI</a:t>
            </a:r>
            <a:r>
              <a:rPr lang="it-IT" dirty="0" smtClean="0"/>
              <a:t> PROTOCOLLO INTERNI ALLA AOO </a:t>
            </a:r>
          </a:p>
          <a:p>
            <a:r>
              <a:rPr lang="it-IT" dirty="0" smtClean="0"/>
              <a:t>ISTITUIRE IL SERVIZIO PER LA GESTIONE INFORMATICA DEL PROTOCOLLO, DEI FLUSSI DOCUMENTALI E DEGLI ARCHIVI: </a:t>
            </a:r>
          </a:p>
          <a:p>
            <a:r>
              <a:rPr lang="it-IT" dirty="0" smtClean="0"/>
              <a:t>NOMINARE IL RESPONSABILE DELLA GESTIONE (DOCUMENTALE E DEL SERVIZIO PER LA TENUTA DEL PROTOCOLLO) </a:t>
            </a:r>
          </a:p>
          <a:p>
            <a:r>
              <a:rPr lang="it-IT" dirty="0" smtClean="0"/>
              <a:t>PREDISPORRE IL SISTEMA </a:t>
            </a:r>
            <a:r>
              <a:rPr lang="it-IT" dirty="0" err="1" smtClean="0"/>
              <a:t>DI</a:t>
            </a:r>
            <a:r>
              <a:rPr lang="it-IT" dirty="0" smtClean="0"/>
              <a:t> CLASSIFICAZIONE (TITOLARIO) </a:t>
            </a:r>
          </a:p>
          <a:p>
            <a:r>
              <a:rPr lang="it-IT" dirty="0" smtClean="0"/>
              <a:t>DEFINIRE PIANO </a:t>
            </a:r>
            <a:r>
              <a:rPr lang="it-IT" dirty="0" err="1" smtClean="0"/>
              <a:t>DI</a:t>
            </a:r>
            <a:r>
              <a:rPr lang="it-IT" dirty="0" smtClean="0"/>
              <a:t> ARCHIVIAZIONE </a:t>
            </a:r>
          </a:p>
          <a:p>
            <a:r>
              <a:rPr lang="it-IT" dirty="0" smtClean="0"/>
              <a:t>PREDISPORRE IL MANUALE </a:t>
            </a:r>
            <a:r>
              <a:rPr lang="it-IT" dirty="0" err="1" smtClean="0"/>
              <a:t>DI</a:t>
            </a:r>
            <a:r>
              <a:rPr lang="it-IT" dirty="0" smtClean="0"/>
              <a:t> GESTIONE DOCUMENTALE E DEL PROTOCOLLO </a:t>
            </a:r>
          </a:p>
          <a:p>
            <a:r>
              <a:rPr lang="it-IT" dirty="0" smtClean="0"/>
              <a:t>ADOTTARE IL MANUALE </a:t>
            </a:r>
            <a:r>
              <a:rPr lang="it-IT" dirty="0" err="1" smtClean="0"/>
              <a:t>DI</a:t>
            </a:r>
            <a:r>
              <a:rPr lang="it-IT" dirty="0" smtClean="0"/>
              <a:t> GESTIONE </a:t>
            </a:r>
          </a:p>
          <a:p>
            <a:r>
              <a:rPr lang="it-IT" dirty="0" smtClean="0"/>
              <a:t>AUTORIZZARE CON SPECIFICA LETTERA </a:t>
            </a:r>
            <a:r>
              <a:rPr lang="it-IT" dirty="0" err="1" smtClean="0"/>
              <a:t>DI</a:t>
            </a:r>
            <a:r>
              <a:rPr lang="it-IT" dirty="0" smtClean="0"/>
              <a:t> INCARICO GLI ADDETTI ALLA PROTOCOLLAZIONE AL TRATTAMENTO DEI DATI </a:t>
            </a:r>
            <a:r>
              <a:rPr lang="it-IT" dirty="0" err="1" smtClean="0"/>
              <a:t>DI</a:t>
            </a:r>
            <a:r>
              <a:rPr lang="it-IT" dirty="0" smtClean="0"/>
              <a:t> PROTOCOLLO DE DEI DOCUMENTI ASSOCIATI AI FINI DELLA TUTELA DEI DATI PERSONALI </a:t>
            </a:r>
          </a:p>
          <a:p>
            <a:r>
              <a:rPr lang="it-IT" dirty="0" smtClean="0"/>
              <a:t>ACCREDITARE L'AMMINISTRAZIONE PRESSO IPA </a:t>
            </a:r>
          </a:p>
          <a:p>
            <a:r>
              <a:rPr lang="it-IT" dirty="0" smtClean="0"/>
              <a:t>INDIVIDUARE E PUBBLICARE SULL’INDICE PA LE UNITÀ ORGANIZZATIVE RESPONSABILI </a:t>
            </a:r>
            <a:r>
              <a:rPr lang="it-IT" dirty="0" err="1" smtClean="0"/>
              <a:t>DI</a:t>
            </a:r>
            <a:r>
              <a:rPr lang="it-IT" dirty="0" smtClean="0"/>
              <a:t> PROTOCOLLAZIONE </a:t>
            </a:r>
          </a:p>
          <a:p>
            <a:r>
              <a:rPr lang="it-IT" dirty="0" smtClean="0"/>
              <a:t>FORNIRE GLI STRUMENTI PER LA FIRMA DIGITALE AI RAPPRESENTANTI DELL’AMMINISTRAZIONE </a:t>
            </a:r>
          </a:p>
          <a:p>
            <a:r>
              <a:rPr lang="it-IT" dirty="0" smtClean="0"/>
              <a:t>PREVEDERE LE ATTIVITÀ </a:t>
            </a:r>
            <a:r>
              <a:rPr lang="it-IT" dirty="0" err="1" smtClean="0"/>
              <a:t>DI</a:t>
            </a:r>
            <a:r>
              <a:rPr lang="it-IT" dirty="0" smtClean="0"/>
              <a:t> FORMAZIONE CORRELATA AL SISTEMA </a:t>
            </a:r>
            <a:r>
              <a:rPr lang="it-IT" dirty="0" err="1" smtClean="0"/>
              <a:t>DI</a:t>
            </a:r>
            <a:r>
              <a:rPr lang="it-IT" dirty="0" smtClean="0"/>
              <a:t> PROTOCOLLO INFORMATICO </a:t>
            </a:r>
          </a:p>
          <a:p>
            <a:r>
              <a:rPr lang="it-IT" b="1" dirty="0" smtClean="0"/>
              <a:t>http://archivio.digitpa.gov.it/sites/default/files/allegati_tec/Check_list_Protocollo_dpa_1.pdf </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363272" cy="64807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a:r>
              <a:rPr lang="it-IT" sz="2400" b="1" dirty="0" smtClean="0">
                <a:solidFill>
                  <a:schemeClr val="accent3">
                    <a:tint val="90000"/>
                    <a:satMod val="120000"/>
                  </a:schemeClr>
                </a:solidFill>
                <a:effectLst>
                  <a:outerShdw blurRad="38100" dist="25400" dir="5400000" algn="tl" rotWithShape="0">
                    <a:srgbClr val="000000">
                      <a:alpha val="43000"/>
                    </a:srgbClr>
                  </a:outerShdw>
                </a:effectLst>
              </a:rPr>
              <a:t>PROTOCOLLO INFORMATICO: ATTUAZIONE OBBLIGATORIA ENTRO IL 12 OTTOBRE 2015</a:t>
            </a:r>
            <a:endParaRPr lang="it-IT" sz="2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3" name="Segnaposto contenuto 2"/>
          <p:cNvSpPr>
            <a:spLocks noGrp="1"/>
          </p:cNvSpPr>
          <p:nvPr>
            <p:ph idx="1"/>
          </p:nvPr>
        </p:nvSpPr>
        <p:spPr>
          <a:xfrm>
            <a:off x="1115616" y="1556792"/>
            <a:ext cx="7848872" cy="4896544"/>
          </a:xfrm>
        </p:spPr>
        <p:txBody>
          <a:bodyPr>
            <a:noAutofit/>
          </a:bodyPr>
          <a:lstStyle/>
          <a:p>
            <a:pPr marL="0" indent="0" algn="just">
              <a:buNone/>
            </a:pPr>
            <a:r>
              <a:rPr lang="it-IT" sz="2400" dirty="0"/>
              <a:t>A</a:t>
            </a:r>
            <a:r>
              <a:rPr lang="it-IT" sz="2400" dirty="0" smtClean="0"/>
              <a:t>i sensi del secondo comma dell’</a:t>
            </a:r>
            <a:r>
              <a:rPr lang="it-IT" sz="2400" b="1" dirty="0" smtClean="0"/>
              <a:t>art. 23 </a:t>
            </a:r>
            <a:r>
              <a:rPr lang="it-IT" sz="2400" i="1" dirty="0" smtClean="0"/>
              <a:t>(«Disposizioni finali»</a:t>
            </a:r>
            <a:r>
              <a:rPr lang="it-IT" sz="2400" dirty="0" smtClean="0"/>
              <a:t>) del </a:t>
            </a:r>
            <a:r>
              <a:rPr lang="it-IT" sz="2400" b="1" dirty="0" smtClean="0"/>
              <a:t>DPCM 3 dicembre 2013 </a:t>
            </a:r>
            <a:r>
              <a:rPr lang="it-IT" sz="2400" dirty="0" smtClean="0"/>
              <a:t>in materia di Protocollo informatico:</a:t>
            </a:r>
          </a:p>
          <a:p>
            <a:pPr marL="0" indent="0" algn="just">
              <a:buNone/>
            </a:pPr>
            <a:r>
              <a:rPr lang="it-IT" sz="2400" i="1" dirty="0" smtClean="0"/>
              <a:t>«Le pubbliche amministrazioni adeguano i propri sistemi di gestione informatica dei documenti </a:t>
            </a:r>
            <a:r>
              <a:rPr lang="it-IT" sz="2400" b="1" i="1" dirty="0" smtClean="0"/>
              <a:t>entro e non oltre 18 mesi dall’entrata in vigore</a:t>
            </a:r>
            <a:r>
              <a:rPr lang="it-IT" sz="2400" i="1" dirty="0" smtClean="0"/>
              <a:t> del presente decreto (…)»</a:t>
            </a:r>
            <a:r>
              <a:rPr lang="it-IT" sz="2400" dirty="0" smtClean="0"/>
              <a:t>.</a:t>
            </a:r>
          </a:p>
          <a:p>
            <a:pPr marL="0" indent="0" algn="just">
              <a:buNone/>
            </a:pPr>
            <a:endParaRPr lang="it-IT" sz="2400" dirty="0"/>
          </a:p>
          <a:p>
            <a:pPr marL="0" indent="0" algn="just">
              <a:buNone/>
            </a:pPr>
            <a:r>
              <a:rPr lang="it-IT" sz="2400" dirty="0" smtClean="0"/>
              <a:t>Dato che </a:t>
            </a:r>
            <a:r>
              <a:rPr lang="it-IT" sz="2400" b="1" dirty="0" smtClean="0"/>
              <a:t>il DPCM è entrato in vigore l’11/4/2014</a:t>
            </a:r>
            <a:r>
              <a:rPr lang="it-IT" sz="2400" dirty="0"/>
              <a:t> </a:t>
            </a:r>
            <a:r>
              <a:rPr lang="it-IT" sz="2400" dirty="0" smtClean="0"/>
              <a:t>(il trentesimo giorno dalla sua pubblicazione nella GU </a:t>
            </a:r>
            <a:r>
              <a:rPr lang="it-IT" sz="2400" dirty="0"/>
              <a:t>Serie Generale </a:t>
            </a:r>
            <a:r>
              <a:rPr lang="it-IT" sz="2400" dirty="0" smtClean="0"/>
              <a:t>n.59, avvenuta in data 12/3/2014) le P.A. saranno tenute ad adempiere ai predetti obblighi </a:t>
            </a:r>
            <a:r>
              <a:rPr lang="it-IT" sz="2400" b="1" u="sng" dirty="0" smtClean="0"/>
              <a:t>entro e non oltre il 12 OTTOBRE 2015</a:t>
            </a:r>
            <a:r>
              <a:rPr lang="it-IT" sz="2400" b="1" dirty="0" smtClean="0"/>
              <a:t>.</a:t>
            </a:r>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extLst>
      <p:ext uri="{BB962C8B-B14F-4D97-AF65-F5344CB8AC3E}">
        <p14:creationId xmlns:p14="http://schemas.microsoft.com/office/powerpoint/2010/main" xmlns="" val="30798052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229600" cy="57606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a:r>
              <a:rPr lang="it-IT" sz="2400" b="1" dirty="0" smtClean="0">
                <a:solidFill>
                  <a:schemeClr val="accent3">
                    <a:tint val="90000"/>
                    <a:satMod val="120000"/>
                  </a:schemeClr>
                </a:solidFill>
                <a:effectLst>
                  <a:outerShdw blurRad="38100" dist="25400" dir="5400000" algn="tl" rotWithShape="0">
                    <a:srgbClr val="000000">
                      <a:alpha val="43000"/>
                    </a:srgbClr>
                  </a:outerShdw>
                </a:effectLst>
              </a:rPr>
              <a:t>PROTOCOLLO INFORMATICO: ATTUAZIONE OBBLIGATORIA ENTRO IL 12 OTTOBRE 2015</a:t>
            </a:r>
            <a:endParaRPr lang="it-IT" sz="2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3" name="Segnaposto contenuto 2"/>
          <p:cNvSpPr>
            <a:spLocks noGrp="1"/>
          </p:cNvSpPr>
          <p:nvPr>
            <p:ph idx="1"/>
          </p:nvPr>
        </p:nvSpPr>
        <p:spPr>
          <a:xfrm>
            <a:off x="1331640" y="1484784"/>
            <a:ext cx="7488832" cy="4824536"/>
          </a:xfrm>
        </p:spPr>
        <p:txBody>
          <a:bodyPr>
            <a:noAutofit/>
          </a:bodyPr>
          <a:lstStyle/>
          <a:p>
            <a:pPr marL="0" indent="0" algn="just">
              <a:buNone/>
            </a:pPr>
            <a:r>
              <a:rPr lang="it-IT" sz="2400" dirty="0" smtClean="0"/>
              <a:t>Entro tale data le pubbliche amministrazioni </a:t>
            </a:r>
            <a:r>
              <a:rPr lang="it-IT" sz="2400" b="1" dirty="0" smtClean="0"/>
              <a:t>saranno tenute, in particolare</a:t>
            </a:r>
            <a:r>
              <a:rPr lang="it-IT" sz="2400" dirty="0" smtClean="0"/>
              <a:t>:</a:t>
            </a:r>
          </a:p>
          <a:p>
            <a:pPr algn="just">
              <a:buFontTx/>
              <a:buChar char="-"/>
            </a:pPr>
            <a:r>
              <a:rPr lang="it-IT" sz="2400" dirty="0" smtClean="0"/>
              <a:t>alla </a:t>
            </a:r>
            <a:r>
              <a:rPr lang="it-IT" sz="2400" b="1" dirty="0"/>
              <a:t>conservazione digitale del registro di protocollo </a:t>
            </a:r>
            <a:r>
              <a:rPr lang="it-IT" sz="2400" dirty="0"/>
              <a:t>informatico, mediante trasmissione in conservazione del registro giornaliero di protocollo entro la giornata lavorativa successiva (art. 7, comma 5, DPCM 3 dicembre 2013</a:t>
            </a:r>
            <a:r>
              <a:rPr lang="it-IT" sz="2400" dirty="0" smtClean="0"/>
              <a:t>);</a:t>
            </a:r>
          </a:p>
          <a:p>
            <a:pPr algn="just">
              <a:buFontTx/>
              <a:buChar char="-"/>
            </a:pPr>
            <a:r>
              <a:rPr lang="it-IT" sz="2400" b="1" dirty="0" smtClean="0"/>
              <a:t>alla </a:t>
            </a:r>
            <a:r>
              <a:rPr lang="it-IT" sz="2400" b="1" dirty="0"/>
              <a:t>redazione del manuale di gestione </a:t>
            </a:r>
            <a:r>
              <a:rPr lang="it-IT" sz="2400" dirty="0"/>
              <a:t>informatica dei documenti e alla </a:t>
            </a:r>
            <a:r>
              <a:rPr lang="it-IT" sz="2400" b="1" dirty="0"/>
              <a:t>pubblicazione dello stesso sul sito web </a:t>
            </a:r>
            <a:r>
              <a:rPr lang="it-IT" sz="2400" dirty="0"/>
              <a:t>istituzionale dell’Ordine (art. 5 DPCM 3 dicembre 2013</a:t>
            </a:r>
            <a:r>
              <a:rPr lang="it-IT" sz="2400" dirty="0" smtClean="0"/>
              <a:t>).</a:t>
            </a:r>
            <a:endParaRPr lang="it-IT" sz="2400" b="1" dirty="0" smtClean="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extLst>
      <p:ext uri="{BB962C8B-B14F-4D97-AF65-F5344CB8AC3E}">
        <p14:creationId xmlns:p14="http://schemas.microsoft.com/office/powerpoint/2010/main" xmlns="" val="17218156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57606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a:r>
              <a:rPr lang="it-IT" sz="2400" b="1" dirty="0" smtClean="0">
                <a:solidFill>
                  <a:schemeClr val="accent3">
                    <a:tint val="90000"/>
                    <a:satMod val="120000"/>
                  </a:schemeClr>
                </a:solidFill>
                <a:effectLst>
                  <a:outerShdw blurRad="38100" dist="25400" dir="5400000" algn="tl" rotWithShape="0">
                    <a:srgbClr val="000000">
                      <a:alpha val="43000"/>
                    </a:srgbClr>
                  </a:outerShdw>
                </a:effectLst>
              </a:rPr>
              <a:t>SANZIONI IN CASO DI INADEMPIMENTO</a:t>
            </a:r>
            <a:endParaRPr lang="it-IT" sz="2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3" name="Segnaposto contenuto 2"/>
          <p:cNvSpPr>
            <a:spLocks noGrp="1"/>
          </p:cNvSpPr>
          <p:nvPr>
            <p:ph idx="1"/>
          </p:nvPr>
        </p:nvSpPr>
        <p:spPr>
          <a:xfrm>
            <a:off x="1115616" y="1124744"/>
            <a:ext cx="7920880" cy="5400600"/>
          </a:xfrm>
        </p:spPr>
        <p:txBody>
          <a:bodyPr>
            <a:noAutofit/>
          </a:bodyPr>
          <a:lstStyle/>
          <a:p>
            <a:pPr marL="0" indent="0" algn="just">
              <a:buNone/>
            </a:pPr>
            <a:r>
              <a:rPr lang="it-IT" sz="2400" dirty="0" smtClean="0"/>
              <a:t>L’art</a:t>
            </a:r>
            <a:r>
              <a:rPr lang="it-IT" sz="2400" dirty="0"/>
              <a:t>. 12, comma 1ter</a:t>
            </a:r>
            <a:r>
              <a:rPr lang="it-IT" sz="2400" dirty="0" smtClean="0"/>
              <a:t>, del CAD prevede una </a:t>
            </a:r>
            <a:r>
              <a:rPr lang="it-IT" sz="2400" b="1" dirty="0" smtClean="0"/>
              <a:t>responsabilità personale del dirigente </a:t>
            </a:r>
            <a:r>
              <a:rPr lang="it-IT" sz="2400" b="1" dirty="0"/>
              <a:t>responsabile </a:t>
            </a:r>
            <a:r>
              <a:rPr lang="it-IT" sz="2400" dirty="0"/>
              <a:t>della gestione documentale</a:t>
            </a:r>
            <a:r>
              <a:rPr lang="it-IT" sz="2400" dirty="0" smtClean="0"/>
              <a:t> nel caso in cui l’Amministrazione non ottemperi agli obblighi </a:t>
            </a:r>
            <a:r>
              <a:rPr lang="it-IT" sz="2400" dirty="0"/>
              <a:t>di informatizzazione </a:t>
            </a:r>
            <a:r>
              <a:rPr lang="it-IT" sz="2400" dirty="0" smtClean="0"/>
              <a:t>previsti dal Codice dell’amministrazione digitale.</a:t>
            </a:r>
          </a:p>
          <a:p>
            <a:pPr marL="0" indent="0" algn="just">
              <a:buNone/>
            </a:pPr>
            <a:r>
              <a:rPr lang="it-IT" sz="2400" dirty="0" smtClean="0"/>
              <a:t>Fra gli obblighi a cui è ricollegata tale responsabilità rientrano, appunto, gli adempimenti </a:t>
            </a:r>
            <a:r>
              <a:rPr lang="it-IT" sz="2400" b="1" dirty="0" smtClean="0"/>
              <a:t>in materia di Protocollo informatico </a:t>
            </a:r>
            <a:r>
              <a:rPr lang="it-IT" sz="2400" dirty="0" smtClean="0"/>
              <a:t>stabiliti dal DPCM 3 dicembre 2013, emanato in attuazione del predetto Codice. </a:t>
            </a:r>
          </a:p>
          <a:p>
            <a:pPr marL="0" indent="0" algn="just">
              <a:buNone/>
            </a:pPr>
            <a:r>
              <a:rPr lang="it-IT" sz="2400" dirty="0" smtClean="0"/>
              <a:t>Restano </a:t>
            </a:r>
            <a:r>
              <a:rPr lang="it-IT" sz="2400" dirty="0"/>
              <a:t>ferme, inoltre, le </a:t>
            </a:r>
            <a:r>
              <a:rPr lang="it-IT" sz="2400" b="1" dirty="0"/>
              <a:t>eventuali responsabilità penali, civili e contabili</a:t>
            </a:r>
            <a:r>
              <a:rPr lang="it-IT" sz="2400" dirty="0"/>
              <a:t> previste da altra normativa vigente.</a:t>
            </a:r>
          </a:p>
          <a:p>
            <a:pPr marL="0" indent="0">
              <a:buNone/>
            </a:pPr>
            <a:endParaRPr lang="it-IT" sz="2800" b="1" dirty="0" smtClean="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extLst>
      <p:ext uri="{BB962C8B-B14F-4D97-AF65-F5344CB8AC3E}">
        <p14:creationId xmlns:p14="http://schemas.microsoft.com/office/powerpoint/2010/main" xmlns="" val="38193623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229600" cy="57606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a:r>
              <a:rPr lang="it-IT" sz="2400" b="1" dirty="0" smtClean="0">
                <a:solidFill>
                  <a:schemeClr val="accent3">
                    <a:tint val="90000"/>
                    <a:satMod val="120000"/>
                  </a:schemeClr>
                </a:solidFill>
                <a:effectLst>
                  <a:outerShdw blurRad="38100" dist="25400" dir="5400000" algn="tl" rotWithShape="0">
                    <a:srgbClr val="000000">
                      <a:alpha val="43000"/>
                    </a:srgbClr>
                  </a:outerShdw>
                </a:effectLst>
              </a:rPr>
              <a:t>LE LINEE GUIDA MINISTERIALI E ALTRI DOCUMENTI DI RIFERIMENTO</a:t>
            </a:r>
            <a:endParaRPr lang="it-IT" sz="2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3" name="Segnaposto contenuto 2"/>
          <p:cNvSpPr>
            <a:spLocks noGrp="1"/>
          </p:cNvSpPr>
          <p:nvPr>
            <p:ph idx="1"/>
          </p:nvPr>
        </p:nvSpPr>
        <p:spPr>
          <a:xfrm>
            <a:off x="1259632" y="1556792"/>
            <a:ext cx="7704856" cy="4896544"/>
          </a:xfrm>
        </p:spPr>
        <p:txBody>
          <a:bodyPr>
            <a:noAutofit/>
          </a:bodyPr>
          <a:lstStyle/>
          <a:p>
            <a:pPr marL="0" indent="0" algn="just">
              <a:buNone/>
            </a:pPr>
            <a:r>
              <a:rPr lang="it-IT" sz="2400" i="1" dirty="0" smtClean="0"/>
              <a:t>Con </a:t>
            </a:r>
            <a:r>
              <a:rPr lang="it-IT" sz="2400" dirty="0"/>
              <a:t>Decreto del 14 ottobre </a:t>
            </a:r>
            <a:r>
              <a:rPr lang="it-IT" sz="2400" dirty="0" smtClean="0"/>
              <a:t>2003, pubblicate </a:t>
            </a:r>
            <a:r>
              <a:rPr lang="it-IT" sz="2400" dirty="0"/>
              <a:t>nella G.U. n. 249 del </a:t>
            </a:r>
            <a:r>
              <a:rPr lang="it-IT" sz="2400" dirty="0" smtClean="0"/>
              <a:t>25/10/2003, il Ministero per l’innovazione e le tecnologie ha approvato le </a:t>
            </a:r>
            <a:r>
              <a:rPr lang="it-IT" sz="2400" b="1" i="1" dirty="0" smtClean="0"/>
              <a:t>Linee </a:t>
            </a:r>
            <a:r>
              <a:rPr lang="it-IT" sz="2400" b="1" i="1" dirty="0"/>
              <a:t>guida </a:t>
            </a:r>
            <a:r>
              <a:rPr lang="it-IT" sz="2400" i="1" dirty="0"/>
              <a:t>per l’adozione del protocollo informatico e per il trattamento informatico dei procedimenti </a:t>
            </a:r>
            <a:r>
              <a:rPr lang="it-IT" sz="2400" i="1" dirty="0" smtClean="0"/>
              <a:t>amministrativi.</a:t>
            </a:r>
          </a:p>
          <a:p>
            <a:pPr marL="0" indent="0" algn="just">
              <a:buNone/>
            </a:pPr>
            <a:r>
              <a:rPr lang="it-IT" sz="2400" dirty="0" smtClean="0"/>
              <a:t>Il CNIPA </a:t>
            </a:r>
            <a:r>
              <a:rPr lang="it-IT" sz="2400" dirty="0"/>
              <a:t>(Centro Nazionale per l’Informatica nella Pubblica Amministrazione, attualmente </a:t>
            </a:r>
            <a:r>
              <a:rPr lang="it-IT" sz="2400" dirty="0" smtClean="0"/>
              <a:t>Agenzia </a:t>
            </a:r>
            <a:r>
              <a:rPr lang="it-IT" sz="2400" dirty="0"/>
              <a:t>per l’Italia digitale)</a:t>
            </a:r>
            <a:r>
              <a:rPr lang="it-IT" sz="2400" dirty="0" smtClean="0"/>
              <a:t> ha provveduto a chiarire il contenuto degli obblighi, con </a:t>
            </a:r>
            <a:r>
              <a:rPr lang="it-IT" sz="2400" b="1" dirty="0" smtClean="0"/>
              <a:t>deliberazione n</a:t>
            </a:r>
            <a:r>
              <a:rPr lang="it-IT" sz="2400" b="1" dirty="0"/>
              <a:t>. 11 del 19 febbraio </a:t>
            </a:r>
            <a:r>
              <a:rPr lang="it-IT" sz="2400" b="1" dirty="0" smtClean="0"/>
              <a:t>2004 </a:t>
            </a:r>
            <a:r>
              <a:rPr lang="it-IT" sz="2400" dirty="0" smtClean="0"/>
              <a:t>e provvedendo alla pubblicazione di un «</a:t>
            </a:r>
            <a:r>
              <a:rPr lang="it-IT" sz="2400" b="1" dirty="0" smtClean="0"/>
              <a:t>manuale </a:t>
            </a:r>
            <a:r>
              <a:rPr lang="it-IT" sz="2400" b="1" dirty="0"/>
              <a:t>di </a:t>
            </a:r>
            <a:r>
              <a:rPr lang="it-IT" sz="2400" b="1" dirty="0" smtClean="0"/>
              <a:t>gestione tipo</a:t>
            </a:r>
            <a:r>
              <a:rPr lang="it-IT" sz="2400" dirty="0" smtClean="0"/>
              <a:t>» dei </a:t>
            </a:r>
            <a:r>
              <a:rPr lang="it-IT" sz="2400" dirty="0"/>
              <a:t>documenti </a:t>
            </a:r>
            <a:r>
              <a:rPr lang="it-IT" sz="2400" dirty="0" smtClean="0"/>
              <a:t>informatici. </a:t>
            </a:r>
            <a:endParaRPr lang="it-IT" sz="2400"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extLst>
      <p:ext uri="{BB962C8B-B14F-4D97-AF65-F5344CB8AC3E}">
        <p14:creationId xmlns:p14="http://schemas.microsoft.com/office/powerpoint/2010/main" xmlns="" val="14751610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229600" cy="57606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a:r>
              <a:rPr lang="it-IT" sz="2400" b="1" dirty="0" smtClean="0">
                <a:solidFill>
                  <a:schemeClr val="accent3">
                    <a:tint val="90000"/>
                    <a:satMod val="120000"/>
                  </a:schemeClr>
                </a:solidFill>
                <a:effectLst>
                  <a:outerShdw blurRad="38100" dist="25400" dir="5400000" algn="tl" rotWithShape="0">
                    <a:srgbClr val="000000">
                      <a:alpha val="43000"/>
                    </a:srgbClr>
                  </a:outerShdw>
                </a:effectLst>
              </a:rPr>
              <a:t>LE LINEE GUIDA MINISTERIALI E ALTRI DOCUMENTI DI RIFERIMENTO</a:t>
            </a:r>
            <a:endParaRPr lang="it-IT" sz="2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3" name="Segnaposto contenuto 2"/>
          <p:cNvSpPr>
            <a:spLocks noGrp="1"/>
          </p:cNvSpPr>
          <p:nvPr>
            <p:ph idx="1"/>
          </p:nvPr>
        </p:nvSpPr>
        <p:spPr>
          <a:xfrm>
            <a:off x="1331640" y="1484784"/>
            <a:ext cx="7704856" cy="5184576"/>
          </a:xfrm>
        </p:spPr>
        <p:txBody>
          <a:bodyPr>
            <a:noAutofit/>
          </a:bodyPr>
          <a:lstStyle/>
          <a:p>
            <a:pPr marL="0" indent="0" algn="just">
              <a:buNone/>
            </a:pPr>
            <a:r>
              <a:rPr lang="it-IT" sz="3200" dirty="0"/>
              <a:t>Tali documenti, tuttavia, andranno necessariamente </a:t>
            </a:r>
            <a:r>
              <a:rPr lang="it-IT" sz="3200" b="1" u="sng" dirty="0"/>
              <a:t>coordinati con il contenuto delle nuove regole tecniche </a:t>
            </a:r>
            <a:r>
              <a:rPr lang="it-IT" sz="3200" dirty="0"/>
              <a:t>per la gestione dei documenti informatici, introdotte dai richiamati DPCM del 2013 e </a:t>
            </a:r>
            <a:r>
              <a:rPr lang="it-IT" sz="3200" dirty="0" smtClean="0"/>
              <a:t>2014</a:t>
            </a:r>
            <a:r>
              <a:rPr lang="it-IT" sz="3200" dirty="0"/>
              <a:t> </a:t>
            </a:r>
            <a:r>
              <a:rPr lang="it-IT" sz="3200" i="1" dirty="0" smtClean="0"/>
              <a:t>(i.e. DPCM 3 dicembre 2013 sul protocollo informativo; DPCM 3 dicembre 2013 su sistema di conservazione; DPCM 13 novembre 2014</a:t>
            </a:r>
            <a:r>
              <a:rPr lang="it-IT" sz="3200" dirty="0" smtClean="0"/>
              <a:t>).</a:t>
            </a:r>
            <a:endParaRPr lang="it-IT" sz="3200" dirty="0"/>
          </a:p>
          <a:p>
            <a:pPr marL="0" indent="0">
              <a:buNone/>
            </a:pPr>
            <a:endParaRPr lang="it-IT" sz="2400"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extLst>
      <p:ext uri="{BB962C8B-B14F-4D97-AF65-F5344CB8AC3E}">
        <p14:creationId xmlns:p14="http://schemas.microsoft.com/office/powerpoint/2010/main" xmlns="" val="41289272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638"/>
            <a:ext cx="7456872" cy="994122"/>
          </a:xfrm>
        </p:spPr>
        <p:txBody>
          <a:bodyPr>
            <a:normAutofit/>
          </a:bodyPr>
          <a:lstStyle/>
          <a:p>
            <a:r>
              <a:rPr lang="it-IT" sz="3100" b="1" dirty="0" smtClean="0"/>
              <a:t>Protocollo Informatico - 12/10/15 </a:t>
            </a:r>
            <a:r>
              <a:rPr lang="it-IT" b="1" dirty="0" smtClean="0"/>
              <a:t/>
            </a:r>
            <a:br>
              <a:rPr lang="it-IT" b="1" dirty="0" smtClean="0"/>
            </a:br>
            <a:r>
              <a:rPr lang="it-IT" sz="2200" dirty="0" smtClean="0"/>
              <a:t>Adempimenti Organizzativi - riepilogo</a:t>
            </a:r>
            <a:endParaRPr lang="it-IT" sz="2200" dirty="0"/>
          </a:p>
        </p:txBody>
      </p:sp>
      <p:sp>
        <p:nvSpPr>
          <p:cNvPr id="3" name="Segnaposto contenuto 2"/>
          <p:cNvSpPr>
            <a:spLocks noGrp="1"/>
          </p:cNvSpPr>
          <p:nvPr>
            <p:ph idx="1"/>
          </p:nvPr>
        </p:nvSpPr>
        <p:spPr>
          <a:xfrm>
            <a:off x="1435608" y="1447800"/>
            <a:ext cx="7384864" cy="1405136"/>
          </a:xfrm>
          <a:solidFill>
            <a:schemeClr val="accent4">
              <a:lumMod val="40000"/>
              <a:lumOff val="60000"/>
            </a:schemeClr>
          </a:solidFill>
        </p:spPr>
        <p:txBody>
          <a:bodyPr>
            <a:normAutofit fontScale="47500" lnSpcReduction="20000"/>
          </a:bodyPr>
          <a:lstStyle/>
          <a:p>
            <a:pPr>
              <a:buNone/>
            </a:pPr>
            <a:r>
              <a:rPr lang="it-IT" dirty="0" smtClean="0"/>
              <a:t>Predisposizione del </a:t>
            </a:r>
            <a:r>
              <a:rPr lang="it-IT" b="1" dirty="0" smtClean="0"/>
              <a:t>piano per la sicurezza informatica relativo alla formazione, alla gestione, alla trasmissione, all’interscambio, all’accesso, alla conservazione dei documenti informatici nel rispetto delle misure minime di sicurezza previste nel disciplinare tecnico pubblicato in allegato B del decreto legislativo del 30 giugno 2003, n 196 e successive modificazioni, d’intesa con il responsabile della conservazione e il responsabile dei sistemi informativi</a:t>
            </a:r>
            <a:endParaRPr lang="it-IT" dirty="0"/>
          </a:p>
        </p:txBody>
      </p:sp>
      <p:sp>
        <p:nvSpPr>
          <p:cNvPr id="4" name="Segnaposto contenuto 2"/>
          <p:cNvSpPr txBox="1">
            <a:spLocks/>
          </p:cNvSpPr>
          <p:nvPr/>
        </p:nvSpPr>
        <p:spPr>
          <a:xfrm>
            <a:off x="1403648" y="3068960"/>
            <a:ext cx="7416824" cy="504056"/>
          </a:xfrm>
          <a:prstGeom prst="rect">
            <a:avLst/>
          </a:prstGeom>
          <a:solidFill>
            <a:schemeClr val="accent4">
              <a:lumMod val="40000"/>
              <a:lumOff val="60000"/>
            </a:schemeClr>
          </a:solidFill>
        </p:spPr>
        <p:txBody>
          <a:bodyPr>
            <a:normAutofit fontScale="92500" lnSpcReduction="10000"/>
          </a:bodyPr>
          <a:lstStyle/>
          <a:p>
            <a:r>
              <a:rPr lang="it-IT" sz="1600" dirty="0" smtClean="0"/>
              <a:t>Il comma 3 dell'art. 5 dispone che il </a:t>
            </a:r>
            <a:r>
              <a:rPr lang="it-IT" sz="1600" b="1" dirty="0" smtClean="0"/>
              <a:t>manuale di gestione sia reso pubblico dalle PA, mediante la pubblicazione sui rispettivi siti istituzionali </a:t>
            </a:r>
            <a:endParaRPr kumimoji="0" lang="it-IT"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ttangolo 5"/>
          <p:cNvSpPr/>
          <p:nvPr/>
        </p:nvSpPr>
        <p:spPr>
          <a:xfrm>
            <a:off x="1403648" y="3789041"/>
            <a:ext cx="7344816" cy="954107"/>
          </a:xfrm>
          <a:prstGeom prst="rect">
            <a:avLst/>
          </a:prstGeom>
          <a:solidFill>
            <a:schemeClr val="accent4">
              <a:lumMod val="40000"/>
              <a:lumOff val="60000"/>
            </a:schemeClr>
          </a:solidFill>
        </p:spPr>
        <p:txBody>
          <a:bodyPr wrap="square">
            <a:spAutoFit/>
          </a:bodyPr>
          <a:lstStyle/>
          <a:p>
            <a:r>
              <a:rPr lang="it-IT" sz="1400" dirty="0" smtClean="0"/>
              <a:t>Verifica ed eventuali adeguamenti in termini di </a:t>
            </a:r>
            <a:r>
              <a:rPr lang="it-IT" sz="1400" b="1" dirty="0" smtClean="0"/>
              <a:t>adozione formati, pubblicazione informazioni minime sull’Indice della Pubblica Amministrazione, regole organizzative per la modalità di trasmissione dei documenti informatici via PEC o SPC e per la registrazione dei documenti informatici </a:t>
            </a:r>
            <a:endParaRPr lang="it-IT" sz="1400" dirty="0"/>
          </a:p>
        </p:txBody>
      </p:sp>
      <p:sp>
        <p:nvSpPr>
          <p:cNvPr id="7" name="Rettangolo 6"/>
          <p:cNvSpPr/>
          <p:nvPr/>
        </p:nvSpPr>
        <p:spPr>
          <a:xfrm>
            <a:off x="1403648" y="5085184"/>
            <a:ext cx="7272808" cy="523220"/>
          </a:xfrm>
          <a:prstGeom prst="rect">
            <a:avLst/>
          </a:prstGeom>
          <a:solidFill>
            <a:schemeClr val="accent4">
              <a:lumMod val="40000"/>
              <a:lumOff val="60000"/>
            </a:schemeClr>
          </a:solidFill>
        </p:spPr>
        <p:txBody>
          <a:bodyPr wrap="square">
            <a:spAutoFit/>
          </a:bodyPr>
          <a:lstStyle/>
          <a:p>
            <a:r>
              <a:rPr lang="it-IT" sz="1400" dirty="0" smtClean="0"/>
              <a:t>In caso di utilizzo di </a:t>
            </a:r>
            <a:r>
              <a:rPr lang="it-IT" sz="1400" b="1" dirty="0" smtClean="0"/>
              <a:t>registri particolari informatici, individuazione di una Area Organizzativa Omogenea responsabile degli stessi. </a:t>
            </a:r>
            <a:endParaRPr lang="it-IT" sz="1400" dirty="0"/>
          </a:p>
        </p:txBody>
      </p:sp>
      <p:sp>
        <p:nvSpPr>
          <p:cNvPr id="8" name="Segnaposto piè di pagina 7"/>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t>Protocollo Informatico - 12/10/15 </a:t>
            </a:r>
            <a:r>
              <a:rPr lang="it-IT" b="1" dirty="0" smtClean="0"/>
              <a:t/>
            </a:r>
            <a:br>
              <a:rPr lang="it-IT" b="1" dirty="0" smtClean="0"/>
            </a:br>
            <a:r>
              <a:rPr lang="it-IT" sz="3100" dirty="0" smtClean="0"/>
              <a:t>Adempimenti Tecnici - riepilogo</a:t>
            </a:r>
            <a:endParaRPr lang="it-IT" sz="3100" dirty="0"/>
          </a:p>
        </p:txBody>
      </p:sp>
      <p:sp>
        <p:nvSpPr>
          <p:cNvPr id="3" name="Segnaposto contenuto 2"/>
          <p:cNvSpPr>
            <a:spLocks noGrp="1"/>
          </p:cNvSpPr>
          <p:nvPr>
            <p:ph idx="1"/>
          </p:nvPr>
        </p:nvSpPr>
        <p:spPr>
          <a:solidFill>
            <a:schemeClr val="accent2">
              <a:lumMod val="40000"/>
              <a:lumOff val="60000"/>
            </a:schemeClr>
          </a:solidFill>
        </p:spPr>
        <p:txBody>
          <a:bodyPr>
            <a:normAutofit fontScale="55000" lnSpcReduction="20000"/>
          </a:bodyPr>
          <a:lstStyle/>
          <a:p>
            <a:endParaRPr lang="it-IT" dirty="0" smtClean="0"/>
          </a:p>
          <a:p>
            <a:r>
              <a:rPr lang="it-IT" dirty="0" smtClean="0"/>
              <a:t>Verifica </a:t>
            </a:r>
            <a:r>
              <a:rPr lang="it-IT" dirty="0" err="1" smtClean="0"/>
              <a:t>compliance</a:t>
            </a:r>
            <a:r>
              <a:rPr lang="it-IT" dirty="0" smtClean="0"/>
              <a:t> del sistema per la gestione del protocollo informatico con i requisiti minimi di sicurezza (rif. art.7 DPCM 2 dicembre 2013). </a:t>
            </a:r>
          </a:p>
          <a:p>
            <a:r>
              <a:rPr lang="it-IT" dirty="0" smtClean="0"/>
              <a:t>Il registro giornaliero di protocollo deve essere trasmesso entro la giornata lavorativa successiva al sistema di conservazione, al fine di garantirne l'</a:t>
            </a:r>
            <a:r>
              <a:rPr lang="it-IT" dirty="0" err="1" smtClean="0"/>
              <a:t>immodificabilità</a:t>
            </a:r>
            <a:r>
              <a:rPr lang="it-IT" dirty="0" smtClean="0"/>
              <a:t> del contenuto </a:t>
            </a:r>
          </a:p>
          <a:p>
            <a:r>
              <a:rPr lang="it-IT" dirty="0" smtClean="0"/>
              <a:t>Verifica </a:t>
            </a:r>
            <a:r>
              <a:rPr lang="it-IT" dirty="0" err="1" smtClean="0"/>
              <a:t>compliance</a:t>
            </a:r>
            <a:r>
              <a:rPr lang="it-IT" dirty="0" smtClean="0"/>
              <a:t> con la modalità di annullamento dei protocolli secondo l’art. 8 delle nuove regole tecniche </a:t>
            </a:r>
          </a:p>
          <a:p>
            <a:r>
              <a:rPr lang="it-IT" dirty="0" smtClean="0"/>
              <a:t>Verifica formato della segnature di protocollo prevista dal sistema di gestione del protocollo informatico secondo l’art.9 delle nuove regole tecniche Verifica </a:t>
            </a:r>
            <a:r>
              <a:rPr lang="it-IT" dirty="0" err="1" smtClean="0"/>
              <a:t>compliance</a:t>
            </a:r>
            <a:r>
              <a:rPr lang="it-IT" dirty="0" smtClean="0"/>
              <a:t> della funzionalità di Protocollo interoperabile, articolo 20 delle nuove regole tecniche e Circolare 60 del 23 gennaio 2013 </a:t>
            </a:r>
          </a:p>
          <a:p>
            <a:r>
              <a:rPr lang="it-IT" dirty="0" smtClean="0"/>
              <a:t>L'art. 18 prescrive che alla registrazione di protocollo siano associate le ricevute generate dal sistema di protocollo informatico e, nel caso di registrazione di messaggi di posta elettronica certificata spediti, anche i dati relativi alla consegna dei messaggio oggetto di registrazione rilasciati dal sistema di posta certificata </a:t>
            </a:r>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274638"/>
            <a:ext cx="8034096" cy="850106"/>
          </a:xfrm>
        </p:spPr>
        <p:txBody>
          <a:bodyPr>
            <a:normAutofit/>
          </a:bodyPr>
          <a:lstStyle/>
          <a:p>
            <a:r>
              <a:rPr lang="it-IT" sz="3200" dirty="0" smtClean="0"/>
              <a:t>Protocollo informatico – regole tecniche</a:t>
            </a:r>
            <a:endParaRPr lang="it-IT" sz="3200" dirty="0"/>
          </a:p>
        </p:txBody>
      </p:sp>
      <p:sp>
        <p:nvSpPr>
          <p:cNvPr id="3" name="Segnaposto contenuto 2"/>
          <p:cNvSpPr>
            <a:spLocks noGrp="1"/>
          </p:cNvSpPr>
          <p:nvPr>
            <p:ph idx="1"/>
          </p:nvPr>
        </p:nvSpPr>
        <p:spPr/>
        <p:txBody>
          <a:bodyPr>
            <a:noAutofit/>
          </a:bodyPr>
          <a:lstStyle/>
          <a:p>
            <a:r>
              <a:rPr lang="it-IT" sz="1800" b="1" dirty="0" smtClean="0"/>
              <a:t>Sul sito istituzionale di </a:t>
            </a:r>
            <a:r>
              <a:rPr lang="it-IT" sz="1800" b="1" dirty="0" err="1" smtClean="0"/>
              <a:t>AgID</a:t>
            </a:r>
            <a:r>
              <a:rPr lang="it-IT" sz="1800" b="1" dirty="0" smtClean="0"/>
              <a:t> sono disponibile le Istruzioni per la produzione e conservazione del registro giornaliero di protocollo, che contengono le disposizioni sulla produzione e la trasmissione del registro in conformità alla normativa vigente.</a:t>
            </a:r>
            <a:endParaRPr lang="it-IT" sz="1800" dirty="0" smtClean="0"/>
          </a:p>
          <a:p>
            <a:r>
              <a:rPr lang="it-IT" sz="1800" dirty="0" smtClean="0"/>
              <a:t>Come stabilito dal DPCM 3 dicembre 2013 in materia di protocollo informatico, </a:t>
            </a:r>
            <a:r>
              <a:rPr lang="it-IT" sz="1800" b="1" dirty="0" smtClean="0"/>
              <a:t>a partire dall’12 ottobre 2015 le Pubbliche Amministrazioni sono tenute a inviare in conservazione il registro giornaliero di protocollo entro la giornata lavorativa successiva.</a:t>
            </a:r>
            <a:endParaRPr lang="it-IT" sz="1800" dirty="0" smtClean="0"/>
          </a:p>
          <a:p>
            <a:r>
              <a:rPr lang="it-IT" sz="1800" dirty="0" smtClean="0"/>
              <a:t>Nel provvedimento sono stabilite le regole tecniche, i criteri e le specifiche delle informazioni previste nelle operazioni:</a:t>
            </a:r>
          </a:p>
          <a:p>
            <a:pPr lvl="1"/>
            <a:r>
              <a:rPr lang="it-IT" sz="1400" dirty="0" smtClean="0"/>
              <a:t>di registrazione e segnatura di protocollo, di cui agli articoli 53, 55 e 66 del D.P.R. 28 dicembre 2000, n. 4451 (TUDA);</a:t>
            </a:r>
          </a:p>
          <a:p>
            <a:pPr lvl="1"/>
            <a:r>
              <a:rPr lang="it-IT" sz="1400" dirty="0" smtClean="0"/>
              <a:t>di registrazione di protocollo agli articoli 40-bis, 41 e 47 del Codice dell’amministrazione digitale2 (CAD).</a:t>
            </a:r>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8178112" cy="778098"/>
          </a:xfrm>
        </p:spPr>
        <p:txBody>
          <a:bodyPr>
            <a:normAutofit/>
          </a:bodyPr>
          <a:lstStyle/>
          <a:p>
            <a:r>
              <a:rPr lang="it-IT" sz="3200" dirty="0" smtClean="0"/>
              <a:t>Protocollo informatico – regole tecniche</a:t>
            </a:r>
            <a:endParaRPr lang="it-IT" sz="3200" dirty="0"/>
          </a:p>
        </p:txBody>
      </p:sp>
      <p:sp>
        <p:nvSpPr>
          <p:cNvPr id="3" name="Segnaposto contenuto 2"/>
          <p:cNvSpPr>
            <a:spLocks noGrp="1"/>
          </p:cNvSpPr>
          <p:nvPr>
            <p:ph idx="1"/>
          </p:nvPr>
        </p:nvSpPr>
        <p:spPr/>
        <p:txBody>
          <a:bodyPr>
            <a:normAutofit fontScale="55000" lnSpcReduction="20000"/>
          </a:bodyPr>
          <a:lstStyle/>
          <a:p>
            <a:r>
              <a:rPr lang="it-IT" b="1" dirty="0" smtClean="0"/>
              <a:t>Lo scopo delle regole tecniche è quello di guidare le pubbliche amministrazioni nell’adeguamento, sia organizzativo che funzionale, dei propri sistemi di gestione documentale.</a:t>
            </a:r>
            <a:endParaRPr lang="it-IT" dirty="0" smtClean="0"/>
          </a:p>
          <a:p>
            <a:r>
              <a:rPr lang="it-IT" dirty="0" smtClean="0"/>
              <a:t>In particolare, le pubbliche amministrazioni, nell’ambito del loro ordinamento devono provvedere a:</a:t>
            </a:r>
          </a:p>
          <a:p>
            <a:pPr marL="870966" lvl="1" indent="-514350">
              <a:buFont typeface="+mj-lt"/>
              <a:buAutoNum type="alphaLcParenR"/>
            </a:pPr>
            <a:r>
              <a:rPr lang="it-IT" dirty="0" smtClean="0"/>
              <a:t>individuare le aree organizzative omogenee e i relativi uffici di riferimento (art. 50 del TUDA);</a:t>
            </a:r>
          </a:p>
          <a:p>
            <a:pPr marL="870966" lvl="1" indent="-514350">
              <a:buFont typeface="+mj-lt"/>
              <a:buAutoNum type="alphaLcParenR"/>
            </a:pPr>
            <a:r>
              <a:rPr lang="it-IT" dirty="0" smtClean="0"/>
              <a:t>nominare, in ciascuna delle aree organizzative omogenee individuate, il responsabile della gestione documentale, e un suo vicario, per casi di vacanza, assenza o impedimento del primo;</a:t>
            </a:r>
          </a:p>
          <a:p>
            <a:pPr marL="870966" lvl="1" indent="-514350">
              <a:buFont typeface="+mj-lt"/>
              <a:buAutoNum type="alphaLcParenR"/>
            </a:pPr>
            <a:r>
              <a:rPr lang="it-IT" dirty="0" smtClean="0"/>
              <a:t>nominare eventualmente, nell'ambito delle amministrazioni con più aree organizzative omogenee, il coordinatore della gestione documentale e un suo vicario per i casi di vacanza, assenza o impedimento del primo;</a:t>
            </a:r>
          </a:p>
          <a:p>
            <a:pPr marL="870966" lvl="1" indent="-514350">
              <a:buFont typeface="+mj-lt"/>
              <a:buAutoNum type="alphaLcParenR"/>
            </a:pPr>
            <a:r>
              <a:rPr lang="it-IT" dirty="0" smtClean="0"/>
              <a:t>adottare il manuale di gestione;</a:t>
            </a:r>
          </a:p>
          <a:p>
            <a:pPr marL="870966" lvl="1" indent="-514350">
              <a:buFont typeface="+mj-lt"/>
              <a:buAutoNum type="alphaLcParenR"/>
            </a:pPr>
            <a:r>
              <a:rPr lang="it-IT" dirty="0" smtClean="0"/>
              <a:t>definire i tempi, le modalità e le misure organizzative e tecniche finalizzate all'eliminazione dei protocolli di settore e di reparto, dei protocolli multipli, dei protocolli di telefax, e, più in generale, dei protocolli diversi dal protocollo informatico previsto dal DPR 445/2000.</a:t>
            </a:r>
          </a:p>
          <a:p>
            <a:pPr>
              <a:buNone/>
            </a:pP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609600" y="1066800"/>
            <a:ext cx="8001000" cy="533400"/>
          </a:xfrm>
          <a:prstGeom prst="rect">
            <a:avLst/>
          </a:prstGeom>
          <a:noFill/>
          <a:ln w="9525">
            <a:noFill/>
            <a:round/>
            <a:headEnd/>
            <a:tailEnd/>
          </a:ln>
        </p:spPr>
        <p:txBody>
          <a:bodyPr wrap="none" anchor="ctr"/>
          <a:lstStyle/>
          <a:p>
            <a:endParaRPr lang="it-IT"/>
          </a:p>
        </p:txBody>
      </p:sp>
      <p:sp>
        <p:nvSpPr>
          <p:cNvPr id="22531" name="Text Box 2"/>
          <p:cNvSpPr txBox="1">
            <a:spLocks noChangeArrowheads="1"/>
          </p:cNvSpPr>
          <p:nvPr/>
        </p:nvSpPr>
        <p:spPr bwMode="auto">
          <a:xfrm>
            <a:off x="539552" y="1268760"/>
            <a:ext cx="8352927" cy="5184575"/>
          </a:xfrm>
          <a:prstGeom prst="rect">
            <a:avLst/>
          </a:prstGeom>
          <a:noFill/>
          <a:ln w="9525">
            <a:noFill/>
            <a:round/>
            <a:headEnd/>
            <a:tailEnd/>
          </a:ln>
        </p:spPr>
        <p:txBody>
          <a:bodyPr/>
          <a:lstStyle/>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dirty="0">
                <a:solidFill>
                  <a:schemeClr val="tx1"/>
                </a:solidFill>
              </a:rPr>
              <a:t>C.A.D. Codice dell'amministrazione digitale</a:t>
            </a:r>
          </a:p>
          <a:p>
            <a:pPr lvl="1" eaLnBrk="1" hangingPunct="1">
              <a:spcBef>
                <a:spcPts val="600"/>
              </a:spcBef>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dirty="0" smtClean="0">
                <a:solidFill>
                  <a:schemeClr val="tx1"/>
                </a:solidFill>
              </a:rPr>
              <a:t>Entro </a:t>
            </a:r>
            <a:r>
              <a:rPr lang="it-IT" sz="1600" b="1" dirty="0">
                <a:solidFill>
                  <a:schemeClr val="tx1"/>
                </a:solidFill>
              </a:rPr>
              <a:t>3 mesi</a:t>
            </a:r>
            <a:r>
              <a:rPr lang="it-IT" sz="1600" dirty="0">
                <a:solidFill>
                  <a:schemeClr val="tx1"/>
                </a:solidFill>
              </a:rPr>
              <a:t>: Le pubbliche amministrazioni utilizzeranno la posta elettronica certificata o altre soluzioni tecnologiche per tutte le comunicazioni che richiedono una ricevuta di consegna ai soggetti che hanno preventivamente dichiarato il proprio indirizzo</a:t>
            </a:r>
            <a:r>
              <a:rPr lang="it-IT" sz="1600" dirty="0" smtClean="0">
                <a:solidFill>
                  <a:schemeClr val="tx1"/>
                </a:solidFill>
              </a:rPr>
              <a:t>.</a:t>
            </a:r>
          </a:p>
          <a:p>
            <a:pPr lvl="1">
              <a:buFont typeface="Arial" pitchFamily="34" charset="0"/>
              <a:buChar char="•"/>
            </a:pPr>
            <a:r>
              <a:rPr lang="it-IT" sz="1600" b="1" dirty="0" smtClean="0">
                <a:solidFill>
                  <a:schemeClr val="tx1"/>
                </a:solidFill>
              </a:rPr>
              <a:t>Entro 4 mesi </a:t>
            </a:r>
            <a:r>
              <a:rPr lang="it-IT" sz="1600" dirty="0" smtClean="0">
                <a:solidFill>
                  <a:schemeClr val="tx1"/>
                </a:solidFill>
              </a:rPr>
              <a:t>le PA individueranno un unico ufficio responsabile dell'attività ICT;</a:t>
            </a:r>
          </a:p>
          <a:p>
            <a:pPr lvl="1">
              <a:buFont typeface="Arial" pitchFamily="34" charset="0"/>
              <a:buChar char="•"/>
            </a:pPr>
            <a:r>
              <a:rPr lang="it-IT" sz="1600" b="1" dirty="0" smtClean="0">
                <a:solidFill>
                  <a:schemeClr val="tx1"/>
                </a:solidFill>
              </a:rPr>
              <a:t>Entro 6 mesi</a:t>
            </a:r>
            <a:r>
              <a:rPr lang="it-IT" sz="1600" dirty="0" smtClean="0">
                <a:solidFill>
                  <a:schemeClr val="tx1"/>
                </a:solidFill>
              </a:rPr>
              <a:t>: Le PA centrali pubblicheranno sui propri siti istituzionali i bandi di concorso</a:t>
            </a:r>
          </a:p>
          <a:p>
            <a:pPr lvl="1">
              <a:buFont typeface="Arial" pitchFamily="34" charset="0"/>
              <a:buChar char="•"/>
            </a:pPr>
            <a:r>
              <a:rPr lang="it-IT" sz="1600" b="1" dirty="0" smtClean="0">
                <a:solidFill>
                  <a:schemeClr val="tx1"/>
                </a:solidFill>
              </a:rPr>
              <a:t>Entro 12 mesi</a:t>
            </a:r>
            <a:r>
              <a:rPr lang="it-IT" sz="1600" dirty="0" smtClean="0">
                <a:solidFill>
                  <a:schemeClr val="tx1"/>
                </a:solidFill>
              </a:rPr>
              <a:t> saranno emanate regole tecniche che consentiranno di dare piena validità alle copie cartacee e, soprattutto, a quelle digitali dei documenti informatici, dando così piena effettività al processo di de materializzazione dei documenti della </a:t>
            </a:r>
            <a:r>
              <a:rPr lang="it-IT" sz="1600" dirty="0" err="1" smtClean="0">
                <a:solidFill>
                  <a:schemeClr val="tx1"/>
                </a:solidFill>
              </a:rPr>
              <a:t>PA</a:t>
            </a:r>
            <a:r>
              <a:rPr lang="it-IT" sz="1600" dirty="0" smtClean="0">
                <a:solidFill>
                  <a:schemeClr val="tx1"/>
                </a:solidFill>
              </a:rPr>
              <a:t>. Inoltre le Pubbliche Amministrazioni non potranno richiedere l'uso di moduli e formulari che non siano stati pubblicati sui propri siti istituzionali. Il cittadino fornirà poi una sola volta i propri dati alla Pubblica Amministrazione: sarà onere delle amministrazioni (in possesso dei dati) assicurare - tramite convenzioni - l'accessibilità delle informazioni alle altre PA richiedenti;</a:t>
            </a:r>
          </a:p>
          <a:p>
            <a:pPr lvl="1">
              <a:buFont typeface="Arial" pitchFamily="34" charset="0"/>
              <a:buChar char="•"/>
            </a:pPr>
            <a:r>
              <a:rPr lang="it-IT" sz="1600" b="1" dirty="0" smtClean="0">
                <a:solidFill>
                  <a:schemeClr val="tx1"/>
                </a:solidFill>
              </a:rPr>
              <a:t>Entro 15 mesi</a:t>
            </a:r>
            <a:r>
              <a:rPr lang="it-IT" sz="1600" dirty="0" smtClean="0">
                <a:solidFill>
                  <a:schemeClr val="tx1"/>
                </a:solidFill>
              </a:rPr>
              <a:t> le Pubbliche Amministrazioni predisporranno appositi piani di emergenza idonei ad assicurare, in caso di eventi disastrosi, la continuità delle operazioni indispensabili a fornire i servizi e il ritorno alla normale operatività.</a:t>
            </a:r>
          </a:p>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600" dirty="0">
              <a:solidFill>
                <a:srgbClr val="000000"/>
              </a:solidFill>
            </a:endParaRPr>
          </a:p>
        </p:txBody>
      </p:sp>
      <p:sp>
        <p:nvSpPr>
          <p:cNvPr id="22532" name="Text Box 3"/>
          <p:cNvSpPr txBox="1">
            <a:spLocks noChangeArrowheads="1"/>
          </p:cNvSpPr>
          <p:nvPr/>
        </p:nvSpPr>
        <p:spPr bwMode="auto">
          <a:xfrm>
            <a:off x="467544" y="116632"/>
            <a:ext cx="8280400" cy="1371600"/>
          </a:xfrm>
          <a:prstGeom prst="rect">
            <a:avLst/>
          </a:prstGeom>
          <a:noFill/>
          <a:ln w="9525">
            <a:noFill/>
            <a:round/>
            <a:headEnd/>
            <a:tailEnd/>
          </a:ln>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EF2E25"/>
                </a:solidFill>
              </a:rPr>
              <a:t>La dematerializzazione dei documenti a scuola</a:t>
            </a:r>
            <a:br>
              <a:rPr lang="it-IT" sz="2800" b="1" dirty="0">
                <a:solidFill>
                  <a:srgbClr val="EF2E25"/>
                </a:solidFill>
              </a:rPr>
            </a:br>
            <a:r>
              <a:rPr lang="it-IT" sz="2800" dirty="0">
                <a:solidFill>
                  <a:srgbClr val="EF2E25"/>
                </a:solidFill>
              </a:rPr>
              <a:t>La norma</a:t>
            </a:r>
          </a:p>
        </p:txBody>
      </p:sp>
      <p:sp>
        <p:nvSpPr>
          <p:cNvPr id="22533" name="Line 4"/>
          <p:cNvSpPr>
            <a:spLocks noChangeShapeType="1"/>
          </p:cNvSpPr>
          <p:nvPr/>
        </p:nvSpPr>
        <p:spPr bwMode="auto">
          <a:xfrm>
            <a:off x="467544" y="1268760"/>
            <a:ext cx="7813675" cy="1588"/>
          </a:xfrm>
          <a:prstGeom prst="line">
            <a:avLst/>
          </a:prstGeom>
          <a:noFill/>
          <a:ln w="12600">
            <a:solidFill>
              <a:srgbClr val="EF2E25"/>
            </a:solidFill>
            <a:miter lim="800000"/>
            <a:headEnd/>
            <a:tailEnd/>
          </a:ln>
        </p:spPr>
        <p:txBody>
          <a:bodyPr/>
          <a:lstStyle/>
          <a:p>
            <a:endParaRPr lang="it-IT"/>
          </a:p>
        </p:txBody>
      </p:sp>
      <p:sp>
        <p:nvSpPr>
          <p:cNvPr id="6" name="Segnaposto piè di pagina 5"/>
          <p:cNvSpPr>
            <a:spLocks noGrp="1"/>
          </p:cNvSpPr>
          <p:nvPr>
            <p:ph type="ftr" sz="quarter" idx="11"/>
          </p:nvPr>
        </p:nvSpPr>
        <p:spPr/>
        <p:txBody>
          <a:bodyPr/>
          <a:lstStyle/>
          <a:p>
            <a:r>
              <a:rPr lang="it-IT" smtClean="0"/>
              <a:t>a cura dott. Maria Rosaria Tosiani</a:t>
            </a:r>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274638"/>
            <a:ext cx="7962088" cy="994122"/>
          </a:xfrm>
        </p:spPr>
        <p:txBody>
          <a:bodyPr>
            <a:normAutofit/>
          </a:bodyPr>
          <a:lstStyle/>
          <a:p>
            <a:r>
              <a:rPr lang="it-IT" sz="3200" dirty="0" smtClean="0"/>
              <a:t>Protocollo informatico – regole tecniche</a:t>
            </a:r>
            <a:endParaRPr lang="it-IT" sz="3200" dirty="0"/>
          </a:p>
        </p:txBody>
      </p:sp>
      <p:sp>
        <p:nvSpPr>
          <p:cNvPr id="3" name="Segnaposto contenuto 2"/>
          <p:cNvSpPr>
            <a:spLocks noGrp="1"/>
          </p:cNvSpPr>
          <p:nvPr>
            <p:ph idx="1"/>
          </p:nvPr>
        </p:nvSpPr>
        <p:spPr/>
        <p:txBody>
          <a:bodyPr>
            <a:normAutofit fontScale="40000" lnSpcReduction="20000"/>
          </a:bodyPr>
          <a:lstStyle/>
          <a:p>
            <a:r>
              <a:rPr lang="it-IT" b="1" dirty="0" smtClean="0"/>
              <a:t>Con riferimento ai requisiti minimi di sicurezza del Sistema di protocollo informatico, l’art. 7 delle regole tecniche in commento introduce un importante nuovo obbligo: la conservazione digitale “a norma” del Registro giornaliero di protocollo.</a:t>
            </a:r>
            <a:endParaRPr lang="it-IT" dirty="0" smtClean="0"/>
          </a:p>
          <a:p>
            <a:r>
              <a:rPr lang="it-IT" dirty="0" smtClean="0"/>
              <a:t>Come noto, l’art. 52, del D.P.R. 28 dicembre 2000, n. 445, (TUDA), stabilisce che il Sistema di gestione informatica dei documenti deve, fra l’altro, garantire la corretta e puntuale registrazione di protocollo dei documenti in entrata e in uscita dall’Ente.</a:t>
            </a:r>
          </a:p>
          <a:p>
            <a:r>
              <a:rPr lang="it-IT" b="1" dirty="0" smtClean="0"/>
              <a:t>Nello specifico, la registrazione di protocollo deve necessariamente riguardare:</a:t>
            </a:r>
            <a:endParaRPr lang="it-IT" dirty="0" smtClean="0"/>
          </a:p>
          <a:p>
            <a:pPr lvl="1"/>
            <a:r>
              <a:rPr lang="it-IT" dirty="0" smtClean="0"/>
              <a:t>i documenti ricevuti e spediti dall'amministrazione ;</a:t>
            </a:r>
          </a:p>
          <a:p>
            <a:pPr lvl="1"/>
            <a:r>
              <a:rPr lang="it-IT" dirty="0" smtClean="0"/>
              <a:t>tutti i documenti informatici ;</a:t>
            </a:r>
          </a:p>
          <a:p>
            <a:pPr lvl="1"/>
            <a:r>
              <a:rPr lang="it-IT" dirty="0" smtClean="0"/>
              <a:t>le comunicazioni che pervengono o sono inviate dalle caselle di posta elettronica;</a:t>
            </a:r>
          </a:p>
          <a:p>
            <a:pPr lvl="1"/>
            <a:r>
              <a:rPr lang="it-IT" dirty="0" smtClean="0"/>
              <a:t>le comunicazioni che pervengono o sono inviate dalle caselle di posta elettronica certificata;</a:t>
            </a:r>
          </a:p>
          <a:p>
            <a:pPr lvl="1"/>
            <a:r>
              <a:rPr lang="it-IT" dirty="0" smtClean="0"/>
              <a:t>le istanze e le dichiarazioni presentate alle pubbliche amministrazioni per via telematica .</a:t>
            </a:r>
          </a:p>
          <a:p>
            <a:r>
              <a:rPr lang="it-IT" dirty="0" smtClean="0"/>
              <a:t>Il richiamato articolo 52, stabilisce inoltre che “… il sistema di gestione informatica dei documenti deve consentire la produzione del registro giornaliero di protocollo”.</a:t>
            </a:r>
          </a:p>
          <a:p>
            <a:r>
              <a:rPr lang="it-IT" b="1" dirty="0" smtClean="0"/>
              <a:t>Da ultimo, l’art. 7, </a:t>
            </a:r>
            <a:r>
              <a:rPr lang="it-IT" b="1" dirty="0" err="1" smtClean="0"/>
              <a:t>co</a:t>
            </a:r>
            <a:r>
              <a:rPr lang="it-IT" b="1" dirty="0" smtClean="0"/>
              <a:t>. 5, del DPCM 3.12.2013, in tema di misure di sicurezza dei sistemi di protocollo informatico, richiede che il registro giornaliero di protocollo sia trasmesso, entro la giornata lavorativa successiva a quella della sua produzione, al Sistema di Conservazione, garantendone l'</a:t>
            </a:r>
            <a:r>
              <a:rPr lang="it-IT" b="1" dirty="0" err="1" smtClean="0"/>
              <a:t>immodificabilità</a:t>
            </a:r>
            <a:r>
              <a:rPr lang="it-IT" b="1" dirty="0" smtClean="0"/>
              <a:t> del contenuto</a:t>
            </a:r>
            <a:r>
              <a:rPr lang="it-IT" dirty="0" smtClean="0"/>
              <a:t>.</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274638"/>
            <a:ext cx="7962088" cy="706090"/>
          </a:xfrm>
        </p:spPr>
        <p:txBody>
          <a:bodyPr>
            <a:normAutofit fontScale="90000"/>
          </a:bodyPr>
          <a:lstStyle/>
          <a:p>
            <a:r>
              <a:rPr lang="it-IT" dirty="0" smtClean="0"/>
              <a:t>I falsi in atto pubblico</a:t>
            </a:r>
            <a:endParaRPr lang="it-IT" dirty="0"/>
          </a:p>
        </p:txBody>
      </p:sp>
      <p:sp>
        <p:nvSpPr>
          <p:cNvPr id="3" name="Segnaposto contenuto 2"/>
          <p:cNvSpPr>
            <a:spLocks noGrp="1"/>
          </p:cNvSpPr>
          <p:nvPr>
            <p:ph idx="1"/>
          </p:nvPr>
        </p:nvSpPr>
        <p:spPr/>
        <p:txBody>
          <a:bodyPr>
            <a:normAutofit lnSpcReduction="10000"/>
          </a:bodyPr>
          <a:lstStyle/>
          <a:p>
            <a:r>
              <a:rPr lang="it-IT" b="1" dirty="0" smtClean="0"/>
              <a:t>I tipici esempi di reato (quindi, siamo in ambito penale, artt. 476 e 479 c.p.) sono raffigurati nel:</a:t>
            </a:r>
          </a:p>
          <a:p>
            <a:pPr lvl="1"/>
            <a:r>
              <a:rPr lang="it-IT" b="1" dirty="0" smtClean="0"/>
              <a:t>Protocollo Emmenthal(</a:t>
            </a:r>
            <a:r>
              <a:rPr lang="it-IT" b="1" dirty="0" err="1" smtClean="0"/>
              <a:t>er</a:t>
            </a:r>
            <a:r>
              <a:rPr lang="it-IT" b="1" dirty="0" smtClean="0"/>
              <a:t>)</a:t>
            </a:r>
          </a:p>
          <a:p>
            <a:pPr lvl="1"/>
            <a:r>
              <a:rPr lang="it-IT" b="1" dirty="0" smtClean="0"/>
              <a:t>Protocollo a Teatro</a:t>
            </a:r>
          </a:p>
          <a:p>
            <a:pPr lvl="1"/>
            <a:r>
              <a:rPr lang="it-IT" b="1" dirty="0" smtClean="0"/>
              <a:t>Protocollo di San Silvestro</a:t>
            </a:r>
          </a:p>
          <a:p>
            <a:pPr lvl="1"/>
            <a:r>
              <a:rPr lang="it-IT" b="1" dirty="0" smtClean="0"/>
              <a:t>Protocollo CUP</a:t>
            </a:r>
          </a:p>
          <a:p>
            <a:pPr lvl="1"/>
            <a:r>
              <a:rPr lang="it-IT" b="1" dirty="0" smtClean="0"/>
              <a:t>Protocollo The </a:t>
            </a:r>
            <a:r>
              <a:rPr lang="it-IT" b="1" dirty="0" err="1" smtClean="0"/>
              <a:t>Day</a:t>
            </a:r>
            <a:r>
              <a:rPr lang="it-IT" b="1" dirty="0" smtClean="0"/>
              <a:t> </a:t>
            </a:r>
            <a:r>
              <a:rPr lang="it-IT" b="1" dirty="0" err="1" smtClean="0"/>
              <a:t>After</a:t>
            </a:r>
            <a:endParaRPr lang="it-IT" b="1" dirty="0" smtClean="0"/>
          </a:p>
          <a:p>
            <a:pPr lvl="1"/>
            <a:r>
              <a:rPr lang="it-IT" b="1" dirty="0" smtClean="0"/>
              <a:t>Protocollo Giano Bifronte</a:t>
            </a:r>
          </a:p>
          <a:p>
            <a:pPr lvl="1"/>
            <a:r>
              <a:rPr lang="it-IT" b="1" dirty="0" smtClean="0"/>
              <a:t>Protocollo Lazzaro</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Atto pubblico – Codice penale, art. 476</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Capo III – Della falsità in atti Art. 476 – Falsità materiale commessa dal pubblico ufficiale in atti pubblici</a:t>
            </a:r>
          </a:p>
          <a:p>
            <a:r>
              <a:rPr lang="it-IT" dirty="0" smtClean="0"/>
              <a:t>Il pubblico ufficiale che, nell’esercizio delle sue funzioni, forma, in tutto o in parte, un atto falso o altera un atto vero, è punito con la reclusione da uno a sei anni.</a:t>
            </a:r>
          </a:p>
          <a:p>
            <a:r>
              <a:rPr lang="it-IT" dirty="0" smtClean="0"/>
              <a:t>Se la falsità concerne un atto o parte di un atto, che faccia fede fino a querela di falso, la reclusione è da tre a dieci anni.</a:t>
            </a:r>
          </a:p>
          <a:p>
            <a:pPr algn="ctr">
              <a:buNone/>
            </a:pPr>
            <a:r>
              <a:rPr lang="it-IT" b="1" dirty="0" smtClean="0"/>
              <a:t>FALSO MATERIALE</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Atto pubblico – Codice penale, art. 479</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Capo III – Della falsità in atti Art. 479 – Falsità materiale commessa dal pubblico ufficiale in atti pubblici</a:t>
            </a:r>
          </a:p>
          <a:p>
            <a:r>
              <a:rPr lang="it-IT" dirty="0" smtClean="0"/>
              <a:t>Il pubblico ufficiale, che, ricevendo o formando un atto nell’esercizio delle sue funzioni, attesta falsamente che un fatto è stato da lui compiuto o è avvenuto alla sua presenza, o attesta come da lui ricevute dichiarazioni a lui non rese, ovvero omette o altera dichiarazioni da lui ricevute, o comunque attesta falsamente fatti dei quali l’atto è destinato a provare la verità, soggiace alle pene stabilite nell’art. 476.</a:t>
            </a:r>
          </a:p>
          <a:p>
            <a:pPr algn="ctr">
              <a:buNone/>
            </a:pPr>
            <a:r>
              <a:rPr lang="it-IT" b="1" dirty="0" smtClean="0"/>
              <a:t>FALSO IDEOLOGICO</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Alcune sentenze utili</a:t>
            </a:r>
            <a:endParaRPr lang="it-IT" dirty="0"/>
          </a:p>
        </p:txBody>
      </p:sp>
      <p:sp>
        <p:nvSpPr>
          <p:cNvPr id="3" name="Segnaposto contenuto 2"/>
          <p:cNvSpPr>
            <a:spLocks noGrp="1"/>
          </p:cNvSpPr>
          <p:nvPr>
            <p:ph idx="1"/>
          </p:nvPr>
        </p:nvSpPr>
        <p:spPr/>
        <p:txBody>
          <a:bodyPr>
            <a:normAutofit fontScale="40000" lnSpcReduction="20000"/>
          </a:bodyPr>
          <a:lstStyle/>
          <a:p>
            <a:r>
              <a:rPr lang="it-IT" dirty="0" smtClean="0"/>
              <a:t>Definizione di registro di protocollo </a:t>
            </a:r>
          </a:p>
          <a:p>
            <a:r>
              <a:rPr lang="it-IT" dirty="0" smtClean="0"/>
              <a:t>Consiglio di Stato, 1993, I, 838 “Il protocollo delle pubbliche amministrazioni è un Atto pubblico di fede privilegiata” </a:t>
            </a:r>
          </a:p>
          <a:p>
            <a:r>
              <a:rPr lang="it-IT" dirty="0" smtClean="0"/>
              <a:t>Cassazione penale,  sez. V, 2 maggio 1994 In tema di falso in atto pubblico,  il registro di protocollo nel quale l'impiegato comunale annota in ordine cronologico la ricezione o la spedizione degli atti (provenienti dai privati o altre pubbliche amministrazioni) è atto di fede privilegiata in quanto attesta l'operazione compiuta dal pubblico ufficiale ed è destinato a provare la data dell'annotazione e la successione nel tempo delle ricezioni e delle spedizioni stesse. (Fattispecie ex art. 476 c.p., relativa all'alterazione della data del registro di protocollo, sì  da far figurare come tempestive le domande, presentate oltre il  termine di legge, di concessione  di contributi per danni derivanti  da eventi sismici)</a:t>
            </a:r>
          </a:p>
          <a:p>
            <a:r>
              <a:rPr lang="it-IT" dirty="0" smtClean="0"/>
              <a:t>Tribunale Bari, 23 settembre 2004  In tema di falso in atto pubblico, la nozione di atto pubblico facente fede fino a querela di falso comprende i documenti probatorio precostituiti a garanzia della pubblica fede e formati  da un pubblico ufficiale nel legittimo esercizio di una speciale funzione pubblica di attestazione munita di capacità probatoria rispetto ai fatti compiuti dal pubblico ufficiale o avvenuti in sua presenza; è tale il registro di protocollo nel quale l'impiegato comunale annota in ordine cronologico la ricezione o la spedizione degli atti (provenienti dai privati o da altre pubbliche amministrazioni) in quanto attesta l'operazione compiuta dal pubblico ufficiale ed è destinato a provare la data dell'annotazione e la successione nel tempo delle ricezioni e delle spedizioni stesse</a:t>
            </a:r>
          </a:p>
          <a:p>
            <a:r>
              <a:rPr lang="it-IT" dirty="0" smtClean="0"/>
              <a:t>Consiglio di Stato sez. </a:t>
            </a:r>
            <a:r>
              <a:rPr lang="it-IT" dirty="0" err="1" smtClean="0"/>
              <a:t>VI</a:t>
            </a:r>
            <a:r>
              <a:rPr lang="it-IT" dirty="0" smtClean="0"/>
              <a:t>, 26 maggio 1999, n. 693 La clausola del bando di gara per l'aggiudicazione di contratti  della p.a. che prevede la trasmissione delle domande di  partecipazione e della relativa documentazione mediante raccomandata postale espresso e non con altre forme di corrispondenza, non rappresenta un'opzione poco trasparente giacché i registri di protocollo della p.a. costituiscono una fonte di prova privilegiata che fa fede fino a querela di falso per la posizione e la responsabilità di cui sono investiti gli addetti alla relativa tenuta.</a:t>
            </a:r>
          </a:p>
          <a:p>
            <a:endParaRPr lang="it-IT" dirty="0" smtClean="0"/>
          </a:p>
          <a:p>
            <a:endParaRPr lang="it-IT" dirty="0" smtClean="0"/>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smtClean="0"/>
              <a:t>Firme elettroniche</a:t>
            </a:r>
            <a:endParaRPr lang="it-IT" dirty="0"/>
          </a:p>
        </p:txBody>
      </p:sp>
      <p:sp>
        <p:nvSpPr>
          <p:cNvPr id="5" name="Sottotitolo 4"/>
          <p:cNvSpPr>
            <a:spLocks noGrp="1"/>
          </p:cNvSpPr>
          <p:nvPr>
            <p:ph type="subTitle" idx="1"/>
          </p:nvPr>
        </p:nvSpPr>
        <p:spPr/>
        <p:txBody>
          <a:bodyPr/>
          <a:lstStyle/>
          <a:p>
            <a:r>
              <a:rPr lang="it-IT" dirty="0" smtClean="0"/>
              <a:t>novità</a:t>
            </a:r>
            <a:endParaRPr lang="it-IT" dirty="0"/>
          </a:p>
        </p:txBody>
      </p:sp>
      <p:pic>
        <p:nvPicPr>
          <p:cNvPr id="5122" name="Picture 2" descr="C:\Users\tosiani\AppData\Local\Microsoft\Windows\Temporary Internet Files\Content.IE5\RPXDVVHY\firma-digitale[1].jpg"/>
          <p:cNvPicPr>
            <a:picLocks noChangeAspect="1" noChangeArrowheads="1"/>
          </p:cNvPicPr>
          <p:nvPr/>
        </p:nvPicPr>
        <p:blipFill>
          <a:blip r:embed="rId2" cstate="print"/>
          <a:srcRect/>
          <a:stretch>
            <a:fillRect/>
          </a:stretch>
        </p:blipFill>
        <p:spPr bwMode="auto">
          <a:xfrm>
            <a:off x="3314700" y="2519362"/>
            <a:ext cx="2514600" cy="1819275"/>
          </a:xfrm>
          <a:prstGeom prst="rect">
            <a:avLst/>
          </a:prstGeom>
          <a:noFill/>
        </p:spPr>
      </p:pic>
      <p:sp>
        <p:nvSpPr>
          <p:cNvPr id="6" name="Segnaposto piè di pagina 5"/>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1258888" y="333375"/>
            <a:ext cx="7391400" cy="307975"/>
          </a:xfrm>
        </p:spPr>
        <p:txBody>
          <a:bodyPr>
            <a:normAutofit fontScale="90000"/>
          </a:bodyPr>
          <a:lstStyle/>
          <a:p>
            <a:r>
              <a:rPr lang="it-IT" sz="2200" smtClean="0">
                <a:solidFill>
                  <a:srgbClr val="2D2DB9"/>
                </a:solidFill>
              </a:rPr>
              <a:t>Firme elettroniche</a:t>
            </a:r>
          </a:p>
        </p:txBody>
      </p:sp>
      <p:grpSp>
        <p:nvGrpSpPr>
          <p:cNvPr id="2" name="Group 2"/>
          <p:cNvGrpSpPr>
            <a:grpSpLocks/>
          </p:cNvGrpSpPr>
          <p:nvPr/>
        </p:nvGrpSpPr>
        <p:grpSpPr bwMode="auto">
          <a:xfrm>
            <a:off x="1479550" y="1268413"/>
            <a:ext cx="7485063" cy="5184775"/>
            <a:chOff x="1989" y="4475"/>
            <a:chExt cx="8931" cy="5657"/>
          </a:xfrm>
        </p:grpSpPr>
        <p:sp>
          <p:nvSpPr>
            <p:cNvPr id="17412" name="Text Box 3"/>
            <p:cNvSpPr txBox="1">
              <a:spLocks noChangeArrowheads="1"/>
            </p:cNvSpPr>
            <p:nvPr/>
          </p:nvSpPr>
          <p:spPr bwMode="auto">
            <a:xfrm>
              <a:off x="2019" y="6098"/>
              <a:ext cx="2055" cy="679"/>
            </a:xfrm>
            <a:prstGeom prst="rect">
              <a:avLst/>
            </a:prstGeom>
            <a:solidFill>
              <a:srgbClr val="FFFFFF"/>
            </a:solidFill>
            <a:ln w="9525">
              <a:solidFill>
                <a:srgbClr val="000000"/>
              </a:solidFill>
              <a:miter lim="800000"/>
              <a:headEnd/>
              <a:tailEnd/>
            </a:ln>
          </p:spPr>
          <p:txBody>
            <a:bodyPr/>
            <a:lstStyle/>
            <a:p>
              <a:pPr>
                <a:spcAft>
                  <a:spcPts val="1000"/>
                </a:spcAft>
              </a:pPr>
              <a:r>
                <a:rPr lang="it-IT" sz="1400">
                  <a:solidFill>
                    <a:srgbClr val="FF0000"/>
                  </a:solidFill>
                  <a:latin typeface="Calibri" pitchFamily="34" charset="0"/>
                  <a:cs typeface="Arial" pitchFamily="34" charset="0"/>
                </a:rPr>
                <a:t>FIRMA ELETTRONICA</a:t>
              </a:r>
            </a:p>
            <a:p>
              <a:pPr>
                <a:spcAft>
                  <a:spcPts val="1000"/>
                </a:spcAft>
              </a:pPr>
              <a:endParaRPr lang="it-IT" sz="1400">
                <a:solidFill>
                  <a:srgbClr val="FF0000"/>
                </a:solidFill>
                <a:latin typeface="Calibri" pitchFamily="34" charset="0"/>
                <a:cs typeface="Arial" pitchFamily="34" charset="0"/>
              </a:endParaRPr>
            </a:p>
            <a:p>
              <a:pPr>
                <a:spcAft>
                  <a:spcPts val="1000"/>
                </a:spcAft>
              </a:pPr>
              <a:r>
                <a:rPr lang="it-IT" sz="1400">
                  <a:latin typeface="Calibri" pitchFamily="34" charset="0"/>
                  <a:cs typeface="Arial" pitchFamily="34" charset="0"/>
                </a:rPr>
                <a:t>Insieme di dati usati per l’identificazione</a:t>
              </a:r>
            </a:p>
            <a:p>
              <a:pPr>
                <a:spcAft>
                  <a:spcPts val="1000"/>
                </a:spcAft>
              </a:pPr>
              <a:endParaRPr lang="it-IT" sz="1400">
                <a:solidFill>
                  <a:srgbClr val="FF0000"/>
                </a:solidFill>
                <a:latin typeface="Arial" pitchFamily="34" charset="0"/>
                <a:cs typeface="Arial" pitchFamily="34" charset="0"/>
              </a:endParaRPr>
            </a:p>
          </p:txBody>
        </p:sp>
        <p:sp>
          <p:nvSpPr>
            <p:cNvPr id="17413" name="Text Box 4"/>
            <p:cNvSpPr txBox="1">
              <a:spLocks noChangeArrowheads="1"/>
            </p:cNvSpPr>
            <p:nvPr/>
          </p:nvSpPr>
          <p:spPr bwMode="auto">
            <a:xfrm>
              <a:off x="4768" y="6038"/>
              <a:ext cx="2253" cy="707"/>
            </a:xfrm>
            <a:prstGeom prst="rect">
              <a:avLst/>
            </a:prstGeom>
            <a:solidFill>
              <a:srgbClr val="FFFFFF"/>
            </a:solidFill>
            <a:ln w="9525">
              <a:solidFill>
                <a:srgbClr val="000000"/>
              </a:solidFill>
              <a:miter lim="800000"/>
              <a:headEnd/>
              <a:tailEnd/>
            </a:ln>
          </p:spPr>
          <p:txBody>
            <a:bodyPr/>
            <a:lstStyle/>
            <a:p>
              <a:pPr>
                <a:spcAft>
                  <a:spcPts val="1000"/>
                </a:spcAft>
              </a:pPr>
              <a:r>
                <a:rPr lang="it-IT" sz="1400">
                  <a:solidFill>
                    <a:srgbClr val="FF0000"/>
                  </a:solidFill>
                  <a:latin typeface="Calibri" pitchFamily="34" charset="0"/>
                  <a:cs typeface="Arial" pitchFamily="34" charset="0"/>
                </a:rPr>
                <a:t>FIRMA ELETTRONICA AVANZATA (</a:t>
              </a:r>
              <a:r>
                <a:rPr lang="it-IT" sz="1400" baseline="30000">
                  <a:solidFill>
                    <a:srgbClr val="FF0000"/>
                  </a:solidFill>
                  <a:latin typeface="Calibri" pitchFamily="34" charset="0"/>
                  <a:cs typeface="Arial" pitchFamily="34" charset="0"/>
                </a:rPr>
                <a:t>1</a:t>
              </a:r>
              <a:r>
                <a:rPr lang="it-IT" sz="1400">
                  <a:solidFill>
                    <a:srgbClr val="FF0000"/>
                  </a:solidFill>
                  <a:latin typeface="Calibri" pitchFamily="34" charset="0"/>
                  <a:cs typeface="Arial" pitchFamily="34" charset="0"/>
                </a:rPr>
                <a:t>)</a:t>
              </a:r>
            </a:p>
            <a:p>
              <a:pPr>
                <a:spcAft>
                  <a:spcPts val="1000"/>
                </a:spcAft>
              </a:pPr>
              <a:endParaRPr lang="it-IT" sz="1400">
                <a:solidFill>
                  <a:srgbClr val="FF0000"/>
                </a:solidFill>
                <a:latin typeface="Calibri" pitchFamily="34" charset="0"/>
                <a:cs typeface="Arial" pitchFamily="34" charset="0"/>
              </a:endParaRPr>
            </a:p>
            <a:p>
              <a:pPr>
                <a:spcAft>
                  <a:spcPts val="1000"/>
                </a:spcAft>
              </a:pPr>
              <a:r>
                <a:rPr lang="it-IT" sz="1400">
                  <a:latin typeface="Calibri" pitchFamily="34" charset="0"/>
                  <a:cs typeface="Arial" pitchFamily="34" charset="0"/>
                </a:rPr>
                <a:t>FE + connessione univoca con il soggetto,  mezzo a controllo esclusivo</a:t>
              </a:r>
              <a:endParaRPr lang="it-IT" sz="1400">
                <a:latin typeface="Arial" pitchFamily="34" charset="0"/>
                <a:cs typeface="Arial" pitchFamily="34" charset="0"/>
              </a:endParaRPr>
            </a:p>
          </p:txBody>
        </p:sp>
        <p:sp>
          <p:nvSpPr>
            <p:cNvPr id="17414" name="Text Box 5"/>
            <p:cNvSpPr txBox="1">
              <a:spLocks noChangeArrowheads="1"/>
            </p:cNvSpPr>
            <p:nvPr/>
          </p:nvSpPr>
          <p:spPr bwMode="auto">
            <a:xfrm>
              <a:off x="7701" y="6204"/>
              <a:ext cx="2253" cy="550"/>
            </a:xfrm>
            <a:prstGeom prst="rect">
              <a:avLst/>
            </a:prstGeom>
            <a:solidFill>
              <a:srgbClr val="FFFFFF"/>
            </a:solidFill>
            <a:ln w="9525">
              <a:solidFill>
                <a:srgbClr val="000000"/>
              </a:solidFill>
              <a:miter lim="800000"/>
              <a:headEnd/>
              <a:tailEnd/>
            </a:ln>
          </p:spPr>
          <p:txBody>
            <a:bodyPr/>
            <a:lstStyle/>
            <a:p>
              <a:pPr>
                <a:spcAft>
                  <a:spcPts val="1000"/>
                </a:spcAft>
              </a:pPr>
              <a:r>
                <a:rPr lang="it-IT" sz="1400">
                  <a:solidFill>
                    <a:srgbClr val="FF0000"/>
                  </a:solidFill>
                  <a:latin typeface="Calibri" pitchFamily="34" charset="0"/>
                  <a:cs typeface="Arial" pitchFamily="34" charset="0"/>
                </a:rPr>
                <a:t>FIRMA ELETTRONICA QUALIFICATA</a:t>
              </a:r>
            </a:p>
            <a:p>
              <a:pPr>
                <a:spcAft>
                  <a:spcPts val="1000"/>
                </a:spcAft>
              </a:pPr>
              <a:r>
                <a:rPr lang="it-IT" sz="1400">
                  <a:latin typeface="Calibri" pitchFamily="34" charset="0"/>
                  <a:cs typeface="Arial" pitchFamily="34" charset="0"/>
                </a:rPr>
                <a:t>FEA + SSCD + certificato qualificato</a:t>
              </a:r>
              <a:endParaRPr lang="it-IT" sz="1400">
                <a:latin typeface="Arial" pitchFamily="34" charset="0"/>
                <a:cs typeface="Arial" pitchFamily="34" charset="0"/>
              </a:endParaRPr>
            </a:p>
          </p:txBody>
        </p:sp>
        <p:sp>
          <p:nvSpPr>
            <p:cNvPr id="17415" name="Text Box 6"/>
            <p:cNvSpPr txBox="1">
              <a:spLocks noChangeArrowheads="1"/>
            </p:cNvSpPr>
            <p:nvPr/>
          </p:nvSpPr>
          <p:spPr bwMode="auto">
            <a:xfrm>
              <a:off x="7680" y="7696"/>
              <a:ext cx="2253" cy="393"/>
            </a:xfrm>
            <a:prstGeom prst="rect">
              <a:avLst/>
            </a:prstGeom>
            <a:solidFill>
              <a:srgbClr val="FFFFFF"/>
            </a:solidFill>
            <a:ln w="9525">
              <a:solidFill>
                <a:srgbClr val="000000"/>
              </a:solidFill>
              <a:miter lim="800000"/>
              <a:headEnd/>
              <a:tailEnd/>
            </a:ln>
          </p:spPr>
          <p:txBody>
            <a:bodyPr/>
            <a:lstStyle/>
            <a:p>
              <a:pPr>
                <a:spcAft>
                  <a:spcPts val="1000"/>
                </a:spcAft>
              </a:pPr>
              <a:r>
                <a:rPr lang="it-IT" sz="1400">
                  <a:solidFill>
                    <a:srgbClr val="FF0000"/>
                  </a:solidFill>
                  <a:latin typeface="Calibri" pitchFamily="34" charset="0"/>
                  <a:cs typeface="Arial" pitchFamily="34" charset="0"/>
                </a:rPr>
                <a:t>FIRMA DIGITALE (</a:t>
              </a:r>
              <a:r>
                <a:rPr lang="it-IT" sz="1400" baseline="30000">
                  <a:solidFill>
                    <a:srgbClr val="FF0000"/>
                  </a:solidFill>
                  <a:latin typeface="Calibri" pitchFamily="34" charset="0"/>
                  <a:cs typeface="Arial" pitchFamily="34" charset="0"/>
                </a:rPr>
                <a:t>2</a:t>
              </a:r>
              <a:r>
                <a:rPr lang="it-IT" sz="1400">
                  <a:solidFill>
                    <a:srgbClr val="FF0000"/>
                  </a:solidFill>
                  <a:latin typeface="Calibri" pitchFamily="34" charset="0"/>
                  <a:cs typeface="Arial" pitchFamily="34" charset="0"/>
                </a:rPr>
                <a:t>)</a:t>
              </a:r>
            </a:p>
            <a:p>
              <a:pPr>
                <a:spcAft>
                  <a:spcPts val="1000"/>
                </a:spcAft>
              </a:pPr>
              <a:r>
                <a:rPr lang="it-IT" sz="1400">
                  <a:latin typeface="Calibri" pitchFamily="34" charset="0"/>
                  <a:cs typeface="Arial" pitchFamily="34" charset="0"/>
                </a:rPr>
                <a:t>FEA + certificato qualificato + crittografia asimmetrica</a:t>
              </a:r>
              <a:endParaRPr lang="it-IT" sz="1400">
                <a:latin typeface="Arial" pitchFamily="34" charset="0"/>
                <a:cs typeface="Arial" pitchFamily="34" charset="0"/>
              </a:endParaRPr>
            </a:p>
          </p:txBody>
        </p:sp>
        <p:sp>
          <p:nvSpPr>
            <p:cNvPr id="17416" name="Text Box 7"/>
            <p:cNvSpPr txBox="1">
              <a:spLocks noChangeArrowheads="1"/>
            </p:cNvSpPr>
            <p:nvPr/>
          </p:nvSpPr>
          <p:spPr bwMode="auto">
            <a:xfrm>
              <a:off x="1989" y="4475"/>
              <a:ext cx="2425" cy="729"/>
            </a:xfrm>
            <a:prstGeom prst="rect">
              <a:avLst/>
            </a:prstGeom>
            <a:solidFill>
              <a:srgbClr val="FFFFFF"/>
            </a:solidFill>
            <a:ln w="9525">
              <a:noFill/>
              <a:miter lim="800000"/>
              <a:headEnd/>
              <a:tailEnd/>
            </a:ln>
          </p:spPr>
          <p:txBody>
            <a:bodyPr/>
            <a:lstStyle/>
            <a:p>
              <a:pPr>
                <a:spcAft>
                  <a:spcPts val="1000"/>
                </a:spcAft>
              </a:pPr>
              <a:r>
                <a:rPr lang="it-IT" sz="1400">
                  <a:solidFill>
                    <a:schemeClr val="tx1"/>
                  </a:solidFill>
                  <a:latin typeface="Calibri" pitchFamily="34" charset="0"/>
                  <a:cs typeface="Arial" pitchFamily="34" charset="0"/>
                </a:rPr>
                <a:t>Liberamente valutabile</a:t>
              </a:r>
              <a:endParaRPr lang="it-IT" sz="1400">
                <a:solidFill>
                  <a:schemeClr val="tx1"/>
                </a:solidFill>
                <a:latin typeface="Arial" pitchFamily="34" charset="0"/>
                <a:cs typeface="Arial" pitchFamily="34" charset="0"/>
              </a:endParaRPr>
            </a:p>
          </p:txBody>
        </p:sp>
        <p:sp>
          <p:nvSpPr>
            <p:cNvPr id="17417" name="Text Box 8"/>
            <p:cNvSpPr txBox="1">
              <a:spLocks noChangeArrowheads="1"/>
            </p:cNvSpPr>
            <p:nvPr/>
          </p:nvSpPr>
          <p:spPr bwMode="auto">
            <a:xfrm>
              <a:off x="4609" y="4486"/>
              <a:ext cx="5769" cy="919"/>
            </a:xfrm>
            <a:prstGeom prst="rect">
              <a:avLst/>
            </a:prstGeom>
            <a:solidFill>
              <a:srgbClr val="FFFFFF"/>
            </a:solidFill>
            <a:ln w="9525">
              <a:noFill/>
              <a:miter lim="800000"/>
              <a:headEnd/>
              <a:tailEnd/>
            </a:ln>
          </p:spPr>
          <p:txBody>
            <a:bodyPr/>
            <a:lstStyle/>
            <a:p>
              <a:pPr>
                <a:spcAft>
                  <a:spcPts val="1000"/>
                </a:spcAft>
              </a:pPr>
              <a:r>
                <a:rPr lang="it-IT" sz="1400">
                  <a:solidFill>
                    <a:schemeClr val="tx1"/>
                  </a:solidFill>
                  <a:latin typeface="Calibri" pitchFamily="34" charset="0"/>
                  <a:cs typeface="Arial" pitchFamily="34" charset="0"/>
                </a:rPr>
                <a:t>Inversione dell’onere della prova – valida fino a querela di falso</a:t>
              </a:r>
              <a:endParaRPr lang="it-IT" sz="1400">
                <a:solidFill>
                  <a:schemeClr val="tx1"/>
                </a:solidFill>
                <a:latin typeface="Arial" pitchFamily="34" charset="0"/>
                <a:cs typeface="Arial" pitchFamily="34" charset="0"/>
              </a:endParaRPr>
            </a:p>
          </p:txBody>
        </p:sp>
        <p:sp>
          <p:nvSpPr>
            <p:cNvPr id="17418" name="Text Box 9"/>
            <p:cNvSpPr txBox="1">
              <a:spLocks noChangeArrowheads="1"/>
            </p:cNvSpPr>
            <p:nvPr/>
          </p:nvSpPr>
          <p:spPr bwMode="auto">
            <a:xfrm>
              <a:off x="7638" y="5121"/>
              <a:ext cx="2640" cy="1080"/>
            </a:xfrm>
            <a:prstGeom prst="rect">
              <a:avLst/>
            </a:prstGeom>
            <a:solidFill>
              <a:srgbClr val="FFFFFF"/>
            </a:solidFill>
            <a:ln w="9525">
              <a:noFill/>
              <a:miter lim="800000"/>
              <a:headEnd/>
              <a:tailEnd/>
            </a:ln>
          </p:spPr>
          <p:txBody>
            <a:bodyPr/>
            <a:lstStyle/>
            <a:p>
              <a:pPr>
                <a:spcAft>
                  <a:spcPts val="1000"/>
                </a:spcAft>
              </a:pPr>
              <a:r>
                <a:rPr lang="it-IT" sz="1400">
                  <a:solidFill>
                    <a:schemeClr val="tx1"/>
                  </a:solidFill>
                  <a:latin typeface="Calibri" pitchFamily="34" charset="0"/>
                  <a:cs typeface="Arial" pitchFamily="34" charset="0"/>
                </a:rPr>
                <a:t>Soddisfa il requisito della forma scritta ex art. 1350 p.ti 1-12.</a:t>
              </a:r>
              <a:endParaRPr lang="it-IT" sz="1400">
                <a:solidFill>
                  <a:schemeClr val="tx1"/>
                </a:solidFill>
                <a:latin typeface="Arial" pitchFamily="34" charset="0"/>
                <a:cs typeface="Arial" pitchFamily="34" charset="0"/>
              </a:endParaRPr>
            </a:p>
          </p:txBody>
        </p:sp>
        <p:sp>
          <p:nvSpPr>
            <p:cNvPr id="17419" name="Text Box 10"/>
            <p:cNvSpPr txBox="1">
              <a:spLocks noChangeArrowheads="1"/>
            </p:cNvSpPr>
            <p:nvPr/>
          </p:nvSpPr>
          <p:spPr bwMode="auto">
            <a:xfrm>
              <a:off x="7500" y="9247"/>
              <a:ext cx="3420" cy="885"/>
            </a:xfrm>
            <a:prstGeom prst="rect">
              <a:avLst/>
            </a:prstGeom>
            <a:solidFill>
              <a:srgbClr val="FFFFFF"/>
            </a:solidFill>
            <a:ln w="9525">
              <a:noFill/>
              <a:miter lim="800000"/>
              <a:headEnd/>
              <a:tailEnd/>
            </a:ln>
          </p:spPr>
          <p:txBody>
            <a:bodyPr/>
            <a:lstStyle/>
            <a:p>
              <a:pPr>
                <a:spcAft>
                  <a:spcPts val="1000"/>
                </a:spcAft>
              </a:pPr>
              <a:r>
                <a:rPr lang="it-IT" sz="1400" b="0">
                  <a:solidFill>
                    <a:schemeClr val="tx1"/>
                  </a:solidFill>
                  <a:latin typeface="Calibri" pitchFamily="34" charset="0"/>
                  <a:cs typeface="Arial" pitchFamily="34" charset="0"/>
                </a:rPr>
                <a:t> (</a:t>
              </a:r>
              <a:r>
                <a:rPr lang="it-IT" sz="1400" b="0" baseline="30000">
                  <a:solidFill>
                    <a:schemeClr val="tx1"/>
                  </a:solidFill>
                  <a:latin typeface="Calibri" pitchFamily="34" charset="0"/>
                  <a:cs typeface="Arial" pitchFamily="34" charset="0"/>
                </a:rPr>
                <a:t>2</a:t>
              </a:r>
              <a:r>
                <a:rPr lang="it-IT" sz="1400" b="0">
                  <a:solidFill>
                    <a:schemeClr val="tx1"/>
                  </a:solidFill>
                  <a:latin typeface="Calibri" pitchFamily="34" charset="0"/>
                  <a:cs typeface="Arial" pitchFamily="34" charset="0"/>
                </a:rPr>
                <a:t>) E utile per il sistema di firma remota di interesse per il mondo bancario, assicurativo e sanitario</a:t>
              </a:r>
              <a:endParaRPr lang="it-IT" sz="1400" b="0">
                <a:solidFill>
                  <a:schemeClr val="tx1"/>
                </a:solidFill>
                <a:latin typeface="Arial" pitchFamily="34" charset="0"/>
                <a:cs typeface="Arial" pitchFamily="34" charset="0"/>
              </a:endParaRPr>
            </a:p>
          </p:txBody>
        </p:sp>
        <p:sp>
          <p:nvSpPr>
            <p:cNvPr id="17420" name="Text Box 11"/>
            <p:cNvSpPr txBox="1">
              <a:spLocks noChangeArrowheads="1"/>
            </p:cNvSpPr>
            <p:nvPr/>
          </p:nvSpPr>
          <p:spPr bwMode="auto">
            <a:xfrm>
              <a:off x="4609" y="8087"/>
              <a:ext cx="2526" cy="1723"/>
            </a:xfrm>
            <a:prstGeom prst="rect">
              <a:avLst/>
            </a:prstGeom>
            <a:solidFill>
              <a:srgbClr val="FFFFFF"/>
            </a:solidFill>
            <a:ln w="9525">
              <a:noFill/>
              <a:miter lim="800000"/>
              <a:headEnd/>
              <a:tailEnd/>
            </a:ln>
          </p:spPr>
          <p:txBody>
            <a:bodyPr/>
            <a:lstStyle/>
            <a:p>
              <a:pPr>
                <a:spcAft>
                  <a:spcPts val="1000"/>
                </a:spcAft>
              </a:pPr>
              <a:r>
                <a:rPr lang="it-IT" sz="1400" b="0">
                  <a:solidFill>
                    <a:schemeClr val="tx1"/>
                  </a:solidFill>
                  <a:latin typeface="Calibri" pitchFamily="34" charset="0"/>
                  <a:cs typeface="Arial" pitchFamily="34" charset="0"/>
                </a:rPr>
                <a:t> (</a:t>
              </a:r>
              <a:r>
                <a:rPr lang="it-IT" sz="1400" b="0" baseline="30000">
                  <a:solidFill>
                    <a:schemeClr val="tx1"/>
                  </a:solidFill>
                  <a:latin typeface="Calibri" pitchFamily="34" charset="0"/>
                  <a:cs typeface="Arial" pitchFamily="34" charset="0"/>
                </a:rPr>
                <a:t>1</a:t>
              </a:r>
              <a:r>
                <a:rPr lang="it-IT" sz="1400" b="0">
                  <a:solidFill>
                    <a:schemeClr val="tx1"/>
                  </a:solidFill>
                  <a:latin typeface="Calibri" pitchFamily="34" charset="0"/>
                  <a:cs typeface="Arial" pitchFamily="34" charset="0"/>
                </a:rPr>
                <a:t>) Vi troveranno collocazione , con appositi DPCM, sistemi alternativi alla firma elettronica qualificata e digitale che, per il contesto di utilizzo, necessitano di un diverso valore probatorio.</a:t>
              </a:r>
              <a:endParaRPr lang="it-IT" sz="1400" b="0">
                <a:solidFill>
                  <a:schemeClr val="tx1"/>
                </a:solidFill>
                <a:latin typeface="Arial" pitchFamily="34" charset="0"/>
                <a:cs typeface="Arial" pitchFamily="34" charset="0"/>
              </a:endParaRPr>
            </a:p>
          </p:txBody>
        </p:sp>
        <p:cxnSp>
          <p:nvCxnSpPr>
            <p:cNvPr id="17421" name="AutoShape 12"/>
            <p:cNvCxnSpPr>
              <a:cxnSpLocks noChangeShapeType="1"/>
            </p:cNvCxnSpPr>
            <p:nvPr/>
          </p:nvCxnSpPr>
          <p:spPr bwMode="auto">
            <a:xfrm>
              <a:off x="7371" y="5012"/>
              <a:ext cx="0" cy="4091"/>
            </a:xfrm>
            <a:prstGeom prst="straightConnector1">
              <a:avLst/>
            </a:prstGeom>
            <a:noFill/>
            <a:ln w="9525">
              <a:solidFill>
                <a:srgbClr val="000000"/>
              </a:solidFill>
              <a:round/>
              <a:headEnd/>
              <a:tailEnd/>
            </a:ln>
          </p:spPr>
        </p:cxnSp>
        <p:cxnSp>
          <p:nvCxnSpPr>
            <p:cNvPr id="17422" name="AutoShape 13"/>
            <p:cNvCxnSpPr>
              <a:cxnSpLocks noChangeShapeType="1"/>
            </p:cNvCxnSpPr>
            <p:nvPr/>
          </p:nvCxnSpPr>
          <p:spPr bwMode="auto">
            <a:xfrm>
              <a:off x="4431" y="4595"/>
              <a:ext cx="0" cy="4480"/>
            </a:xfrm>
            <a:prstGeom prst="straightConnector1">
              <a:avLst/>
            </a:prstGeom>
            <a:noFill/>
            <a:ln w="9525">
              <a:solidFill>
                <a:srgbClr val="000000"/>
              </a:solidFill>
              <a:round/>
              <a:headEnd/>
              <a:tailEnd/>
            </a:ln>
          </p:spPr>
        </p:cxnSp>
      </p:grpSp>
      <p:sp>
        <p:nvSpPr>
          <p:cNvPr id="15" name="Segnaposto piè di pagina 14"/>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t>Firme elettroniche </a:t>
            </a:r>
            <a:endParaRPr lang="it-IT" dirty="0"/>
          </a:p>
        </p:txBody>
      </p:sp>
      <p:graphicFrame>
        <p:nvGraphicFramePr>
          <p:cNvPr id="4" name="Segnaposto contenuto 3"/>
          <p:cNvGraphicFramePr>
            <a:graphicFrameLocks noGrp="1"/>
          </p:cNvGraphicFramePr>
          <p:nvPr>
            <p:ph idx="1"/>
          </p:nvPr>
        </p:nvGraphicFramePr>
        <p:xfrm>
          <a:off x="1435100" y="1447800"/>
          <a:ext cx="7499350" cy="4296664"/>
        </p:xfrm>
        <a:graphic>
          <a:graphicData uri="http://schemas.openxmlformats.org/drawingml/2006/table">
            <a:tbl>
              <a:tblPr firstRow="1" bandRow="1">
                <a:tableStyleId>{5C22544A-7EE6-4342-B048-85BDC9FD1C3A}</a:tableStyleId>
              </a:tblPr>
              <a:tblGrid>
                <a:gridCol w="1912764"/>
                <a:gridCol w="5586586"/>
              </a:tblGrid>
              <a:tr h="370840">
                <a:tc>
                  <a:txBody>
                    <a:bodyPr/>
                    <a:lstStyle/>
                    <a:p>
                      <a:pPr>
                        <a:lnSpc>
                          <a:spcPct val="115000"/>
                        </a:lnSpc>
                        <a:spcAft>
                          <a:spcPts val="0"/>
                        </a:spcAft>
                      </a:pPr>
                      <a:r>
                        <a:rPr lang="it-IT" sz="1400" b="1">
                          <a:solidFill>
                            <a:srgbClr val="000000"/>
                          </a:solidFill>
                          <a:latin typeface="Calibri"/>
                          <a:ea typeface="Calibri"/>
                          <a:cs typeface="Calibri"/>
                        </a:rPr>
                        <a:t>Tipo di firma </a:t>
                      </a:r>
                      <a:endParaRPr lang="it-IT" sz="1400">
                        <a:latin typeface="Calibri"/>
                        <a:ea typeface="Calibri"/>
                        <a:cs typeface="Times New Roman"/>
                      </a:endParaRPr>
                    </a:p>
                  </a:txBody>
                  <a:tcPr marL="68580" marR="68580" marT="0" marB="0"/>
                </a:tc>
                <a:tc>
                  <a:txBody>
                    <a:bodyPr/>
                    <a:lstStyle/>
                    <a:p>
                      <a:pPr>
                        <a:lnSpc>
                          <a:spcPct val="115000"/>
                        </a:lnSpc>
                        <a:spcAft>
                          <a:spcPts val="0"/>
                        </a:spcAft>
                      </a:pPr>
                      <a:r>
                        <a:rPr lang="it-IT" sz="1400" b="1">
                          <a:solidFill>
                            <a:srgbClr val="000000"/>
                          </a:solidFill>
                          <a:latin typeface="Calibri"/>
                          <a:ea typeface="Calibri"/>
                          <a:cs typeface="Calibri"/>
                        </a:rPr>
                        <a:t>Definizione </a:t>
                      </a:r>
                      <a:endParaRPr lang="it-IT" sz="1400">
                        <a:latin typeface="Calibri"/>
                        <a:ea typeface="Calibri"/>
                        <a:cs typeface="Times New Roman"/>
                      </a:endParaRPr>
                    </a:p>
                  </a:txBody>
                  <a:tcPr marL="68580" marR="68580" marT="0" marB="0"/>
                </a:tc>
              </a:tr>
              <a:tr h="370840">
                <a:tc>
                  <a:txBody>
                    <a:bodyPr/>
                    <a:lstStyle/>
                    <a:p>
                      <a:pPr>
                        <a:lnSpc>
                          <a:spcPct val="115000"/>
                        </a:lnSpc>
                        <a:spcAft>
                          <a:spcPts val="0"/>
                        </a:spcAft>
                      </a:pPr>
                      <a:r>
                        <a:rPr lang="it-IT" sz="1400" b="1">
                          <a:solidFill>
                            <a:srgbClr val="000000"/>
                          </a:solidFill>
                          <a:latin typeface="Calibri"/>
                          <a:ea typeface="Calibri"/>
                          <a:cs typeface="Calibri"/>
                        </a:rPr>
                        <a:t>Firma elettronica semplice </a:t>
                      </a:r>
                      <a:endParaRPr lang="it-IT" sz="1400">
                        <a:latin typeface="Calibri"/>
                        <a:ea typeface="Calibri"/>
                        <a:cs typeface="Times New Roman"/>
                      </a:endParaRPr>
                    </a:p>
                  </a:txBody>
                  <a:tcPr marL="68580" marR="68580" marT="0" marB="0"/>
                </a:tc>
                <a:tc>
                  <a:txBody>
                    <a:bodyPr/>
                    <a:lstStyle/>
                    <a:p>
                      <a:pPr>
                        <a:lnSpc>
                          <a:spcPct val="115000"/>
                        </a:lnSpc>
                        <a:spcAft>
                          <a:spcPts val="0"/>
                        </a:spcAft>
                      </a:pPr>
                      <a:r>
                        <a:rPr lang="it-IT" sz="1400">
                          <a:solidFill>
                            <a:srgbClr val="000000"/>
                          </a:solidFill>
                          <a:latin typeface="Calibri"/>
                          <a:ea typeface="Calibri"/>
                          <a:cs typeface="Calibri"/>
                        </a:rPr>
                        <a:t>L’insieme dei dati in forma elettronica, allegati oppure connessi tramite associazione logica ad altri dati elettronici, utilizzati come metodo di identificazione informatica </a:t>
                      </a:r>
                      <a:endParaRPr lang="it-IT" sz="1400">
                        <a:latin typeface="Calibri"/>
                        <a:ea typeface="Calibri"/>
                        <a:cs typeface="Times New Roman"/>
                      </a:endParaRPr>
                    </a:p>
                  </a:txBody>
                  <a:tcPr marL="68580" marR="68580" marT="0" marB="0"/>
                </a:tc>
              </a:tr>
              <a:tr h="370840">
                <a:tc>
                  <a:txBody>
                    <a:bodyPr/>
                    <a:lstStyle/>
                    <a:p>
                      <a:pPr>
                        <a:lnSpc>
                          <a:spcPct val="115000"/>
                        </a:lnSpc>
                        <a:spcAft>
                          <a:spcPts val="0"/>
                        </a:spcAft>
                      </a:pPr>
                      <a:r>
                        <a:rPr lang="it-IT" sz="1400" b="1">
                          <a:solidFill>
                            <a:srgbClr val="000000"/>
                          </a:solidFill>
                          <a:latin typeface="Calibri"/>
                          <a:ea typeface="Calibri"/>
                          <a:cs typeface="Calibri"/>
                        </a:rPr>
                        <a:t>Firma elettronica avanzata </a:t>
                      </a:r>
                      <a:endParaRPr lang="it-IT" sz="1400">
                        <a:latin typeface="Calibri"/>
                        <a:ea typeface="Calibri"/>
                        <a:cs typeface="Times New Roman"/>
                      </a:endParaRPr>
                    </a:p>
                  </a:txBody>
                  <a:tcPr marL="68580" marR="68580" marT="0" marB="0"/>
                </a:tc>
                <a:tc>
                  <a:txBody>
                    <a:bodyPr/>
                    <a:lstStyle/>
                    <a:p>
                      <a:pPr>
                        <a:lnSpc>
                          <a:spcPct val="115000"/>
                        </a:lnSpc>
                        <a:spcAft>
                          <a:spcPts val="0"/>
                        </a:spcAft>
                      </a:pPr>
                      <a:r>
                        <a:rPr lang="it-IT" sz="1400">
                          <a:solidFill>
                            <a:srgbClr val="000000"/>
                          </a:solidFill>
                          <a:latin typeface="Calibri"/>
                          <a:ea typeface="Calibri"/>
                          <a:cs typeface="Calibri"/>
                        </a:rPr>
                        <a:t>È l’insieme dei dati in forma elettronica, allegati oppure connessi ad un documento informatico che consentono l’identificazione del firmatario del documento e garantiscono la connessione univoca al firmatario, creata con mezzi con i quali il firmatario può conservare un controllo esclusivo, collegati ai dati ai quali detta firma si riferisce in modo da consentire di rilevare se i dati stessi siano stati successivamente modificati. La firma elettronica avanzata realizzata in conformità </a:t>
                      </a:r>
                      <a:endParaRPr lang="it-IT" sz="1400">
                        <a:latin typeface="Calibri"/>
                        <a:ea typeface="Calibri"/>
                        <a:cs typeface="Times New Roman"/>
                      </a:endParaRPr>
                    </a:p>
                    <a:p>
                      <a:pPr>
                        <a:lnSpc>
                          <a:spcPct val="115000"/>
                        </a:lnSpc>
                        <a:spcAft>
                          <a:spcPts val="0"/>
                        </a:spcAft>
                      </a:pPr>
                      <a:r>
                        <a:rPr lang="it-IT" sz="1400">
                          <a:solidFill>
                            <a:srgbClr val="000000"/>
                          </a:solidFill>
                          <a:latin typeface="Calibri"/>
                          <a:ea typeface="Calibri"/>
                          <a:cs typeface="Calibri"/>
                        </a:rPr>
                        <a:t>con le regole tecniche, è utilizzabile limitatamente ai rapporti giuridici intercorrenti tra il sottoscrittore e il soggetto. </a:t>
                      </a:r>
                      <a:endParaRPr lang="it-IT" sz="1400">
                        <a:latin typeface="Calibri"/>
                        <a:ea typeface="Calibri"/>
                        <a:cs typeface="Times New Roman"/>
                      </a:endParaRPr>
                    </a:p>
                  </a:txBody>
                  <a:tcPr marL="68580" marR="68580" marT="0" marB="0"/>
                </a:tc>
              </a:tr>
              <a:tr h="370840">
                <a:tc>
                  <a:txBody>
                    <a:bodyPr/>
                    <a:lstStyle/>
                    <a:p>
                      <a:pPr>
                        <a:lnSpc>
                          <a:spcPct val="115000"/>
                        </a:lnSpc>
                        <a:spcAft>
                          <a:spcPts val="0"/>
                        </a:spcAft>
                      </a:pPr>
                      <a:r>
                        <a:rPr lang="it-IT" sz="1400" b="1">
                          <a:solidFill>
                            <a:srgbClr val="000000"/>
                          </a:solidFill>
                          <a:latin typeface="Calibri"/>
                          <a:ea typeface="Calibri"/>
                          <a:cs typeface="Calibri"/>
                        </a:rPr>
                        <a:t>Firma elettronica qualificata </a:t>
                      </a:r>
                      <a:endParaRPr lang="it-IT" sz="1400">
                        <a:latin typeface="Calibri"/>
                        <a:ea typeface="Calibri"/>
                        <a:cs typeface="Times New Roman"/>
                      </a:endParaRPr>
                    </a:p>
                  </a:txBody>
                  <a:tcPr marL="68580" marR="68580" marT="0" marB="0"/>
                </a:tc>
                <a:tc>
                  <a:txBody>
                    <a:bodyPr/>
                    <a:lstStyle/>
                    <a:p>
                      <a:pPr>
                        <a:lnSpc>
                          <a:spcPct val="115000"/>
                        </a:lnSpc>
                        <a:spcAft>
                          <a:spcPts val="0"/>
                        </a:spcAft>
                      </a:pPr>
                      <a:r>
                        <a:rPr lang="it-IT" sz="1400" dirty="0">
                          <a:solidFill>
                            <a:srgbClr val="000000"/>
                          </a:solidFill>
                          <a:latin typeface="Calibri"/>
                          <a:ea typeface="Calibri"/>
                          <a:cs typeface="Calibri"/>
                        </a:rPr>
                        <a:t>È un particolare tipo di Firma Elettronica Avanzata che sia basata su un certificato qualificato e realizzata mediante un dispositivo sicuro per la creazione della </a:t>
                      </a:r>
                      <a:endParaRPr lang="it-IT" sz="1400" dirty="0">
                        <a:latin typeface="Calibri"/>
                        <a:ea typeface="Calibri"/>
                        <a:cs typeface="Times New Roman"/>
                      </a:endParaRPr>
                    </a:p>
                    <a:p>
                      <a:pPr>
                        <a:lnSpc>
                          <a:spcPct val="115000"/>
                        </a:lnSpc>
                        <a:spcAft>
                          <a:spcPts val="0"/>
                        </a:spcAft>
                      </a:pPr>
                      <a:r>
                        <a:rPr lang="it-IT" sz="1400" dirty="0">
                          <a:solidFill>
                            <a:srgbClr val="000000"/>
                          </a:solidFill>
                          <a:latin typeface="Calibri"/>
                          <a:ea typeface="Calibri"/>
                          <a:cs typeface="Calibri"/>
                        </a:rPr>
                        <a:t>firma. </a:t>
                      </a:r>
                      <a:endParaRPr lang="it-IT" sz="1400" dirty="0">
                        <a:latin typeface="Calibri"/>
                        <a:ea typeface="Calibri"/>
                        <a:cs typeface="Times New Roman"/>
                      </a:endParaRPr>
                    </a:p>
                  </a:txBody>
                  <a:tcPr marL="68580" marR="68580" marT="0" marB="0"/>
                </a:tc>
              </a:tr>
            </a:tbl>
          </a:graphicData>
        </a:graphic>
      </p:graphicFrame>
      <p:sp>
        <p:nvSpPr>
          <p:cNvPr id="5" name="Segnaposto piè di pagina 4"/>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t>Firme elettroniche </a:t>
            </a:r>
            <a:endParaRPr lang="it-IT" dirty="0"/>
          </a:p>
        </p:txBody>
      </p:sp>
      <p:graphicFrame>
        <p:nvGraphicFramePr>
          <p:cNvPr id="4" name="Segnaposto contenuto 3"/>
          <p:cNvGraphicFramePr>
            <a:graphicFrameLocks noGrp="1"/>
          </p:cNvGraphicFramePr>
          <p:nvPr>
            <p:ph idx="1"/>
          </p:nvPr>
        </p:nvGraphicFramePr>
        <p:xfrm>
          <a:off x="1435100" y="1447800"/>
          <a:ext cx="7499350" cy="4787392"/>
        </p:xfrm>
        <a:graphic>
          <a:graphicData uri="http://schemas.openxmlformats.org/drawingml/2006/table">
            <a:tbl>
              <a:tblPr firstRow="1" bandRow="1">
                <a:tableStyleId>{5C22544A-7EE6-4342-B048-85BDC9FD1C3A}</a:tableStyleId>
              </a:tblPr>
              <a:tblGrid>
                <a:gridCol w="1840756"/>
                <a:gridCol w="5658594"/>
              </a:tblGrid>
              <a:tr h="370840">
                <a:tc>
                  <a:txBody>
                    <a:bodyPr/>
                    <a:lstStyle/>
                    <a:p>
                      <a:pPr>
                        <a:lnSpc>
                          <a:spcPct val="115000"/>
                        </a:lnSpc>
                        <a:spcAft>
                          <a:spcPts val="0"/>
                        </a:spcAft>
                      </a:pPr>
                      <a:r>
                        <a:rPr lang="it-IT" sz="1400" b="1">
                          <a:solidFill>
                            <a:srgbClr val="000000"/>
                          </a:solidFill>
                          <a:latin typeface="Calibri"/>
                          <a:ea typeface="Calibri"/>
                          <a:cs typeface="Calibri"/>
                        </a:rPr>
                        <a:t>Tipo di firma </a:t>
                      </a:r>
                      <a:endParaRPr lang="it-IT" sz="1400">
                        <a:latin typeface="Calibri"/>
                        <a:ea typeface="Calibri"/>
                        <a:cs typeface="Times New Roman"/>
                      </a:endParaRPr>
                    </a:p>
                  </a:txBody>
                  <a:tcPr marL="68580" marR="68580" marT="0" marB="0"/>
                </a:tc>
                <a:tc>
                  <a:txBody>
                    <a:bodyPr/>
                    <a:lstStyle/>
                    <a:p>
                      <a:pPr>
                        <a:lnSpc>
                          <a:spcPct val="115000"/>
                        </a:lnSpc>
                        <a:spcAft>
                          <a:spcPts val="0"/>
                        </a:spcAft>
                      </a:pPr>
                      <a:r>
                        <a:rPr lang="it-IT" sz="1400" b="1">
                          <a:solidFill>
                            <a:srgbClr val="000000"/>
                          </a:solidFill>
                          <a:latin typeface="Calibri"/>
                          <a:ea typeface="Calibri"/>
                          <a:cs typeface="Calibri"/>
                        </a:rPr>
                        <a:t>Definizione </a:t>
                      </a:r>
                      <a:endParaRPr lang="it-IT" sz="1400">
                        <a:latin typeface="Calibri"/>
                        <a:ea typeface="Calibri"/>
                        <a:cs typeface="Times New Roman"/>
                      </a:endParaRPr>
                    </a:p>
                  </a:txBody>
                  <a:tcPr marL="68580" marR="68580" marT="0" marB="0"/>
                </a:tc>
              </a:tr>
              <a:tr h="370840">
                <a:tc>
                  <a:txBody>
                    <a:bodyPr/>
                    <a:lstStyle/>
                    <a:p>
                      <a:pPr>
                        <a:lnSpc>
                          <a:spcPct val="115000"/>
                        </a:lnSpc>
                        <a:spcAft>
                          <a:spcPts val="0"/>
                        </a:spcAft>
                      </a:pPr>
                      <a:r>
                        <a:rPr lang="it-IT" sz="1400" b="1">
                          <a:solidFill>
                            <a:srgbClr val="000000"/>
                          </a:solidFill>
                          <a:latin typeface="Calibri"/>
                          <a:ea typeface="Calibri"/>
                          <a:cs typeface="Calibri"/>
                        </a:rPr>
                        <a:t>Firma Digitale </a:t>
                      </a:r>
                      <a:endParaRPr lang="it-IT" sz="1400">
                        <a:latin typeface="Calibri"/>
                        <a:ea typeface="Calibri"/>
                        <a:cs typeface="Times New Roman"/>
                      </a:endParaRPr>
                    </a:p>
                  </a:txBody>
                  <a:tcPr marL="68580" marR="68580" marT="0" marB="0"/>
                </a:tc>
                <a:tc>
                  <a:txBody>
                    <a:bodyPr/>
                    <a:lstStyle/>
                    <a:p>
                      <a:pPr>
                        <a:lnSpc>
                          <a:spcPct val="115000"/>
                        </a:lnSpc>
                        <a:spcAft>
                          <a:spcPts val="0"/>
                        </a:spcAft>
                      </a:pPr>
                      <a:r>
                        <a:rPr lang="it-IT" sz="1400">
                          <a:solidFill>
                            <a:srgbClr val="000000"/>
                          </a:solidFill>
                          <a:latin typeface="Calibri"/>
                          <a:ea typeface="Calibri"/>
                          <a:cs typeface="Calibri"/>
                        </a:rPr>
                        <a:t>È un particolare tipo di Firma Elettronica Avanzata basata su un certificato qualificato e su un sistema di chiavi crittografiche, una pubblica e una privata, correlate tra loro, che consente al titolare tramite la chiave privata e al destinatario tramite la chiave pubblica, rispettivamente, di rendere manifesta e di verificare la provenienza e l'integrità di un documento informatico o di un insieme di documenti informatici </a:t>
                      </a:r>
                      <a:endParaRPr lang="it-IT" sz="1400">
                        <a:latin typeface="Calibri"/>
                        <a:ea typeface="Calibri"/>
                        <a:cs typeface="Times New Roman"/>
                      </a:endParaRPr>
                    </a:p>
                  </a:txBody>
                  <a:tcPr marL="68580" marR="68580" marT="0" marB="0"/>
                </a:tc>
              </a:tr>
              <a:tr h="370840">
                <a:tc>
                  <a:txBody>
                    <a:bodyPr/>
                    <a:lstStyle/>
                    <a:p>
                      <a:pPr>
                        <a:lnSpc>
                          <a:spcPct val="115000"/>
                        </a:lnSpc>
                        <a:spcAft>
                          <a:spcPts val="0"/>
                        </a:spcAft>
                      </a:pPr>
                      <a:r>
                        <a:rPr lang="it-IT" sz="1400" b="1">
                          <a:solidFill>
                            <a:srgbClr val="000000"/>
                          </a:solidFill>
                          <a:latin typeface="Calibri"/>
                          <a:ea typeface="Calibri"/>
                          <a:cs typeface="Calibri"/>
                        </a:rPr>
                        <a:t>Firma Digitale Verificata </a:t>
                      </a:r>
                      <a:endParaRPr lang="it-IT" sz="1400">
                        <a:latin typeface="Calibri"/>
                        <a:ea typeface="Calibri"/>
                        <a:cs typeface="Times New Roman"/>
                      </a:endParaRPr>
                    </a:p>
                  </a:txBody>
                  <a:tcPr marL="68580" marR="68580" marT="0" marB="0"/>
                </a:tc>
                <a:tc>
                  <a:txBody>
                    <a:bodyPr/>
                    <a:lstStyle/>
                    <a:p>
                      <a:pPr>
                        <a:lnSpc>
                          <a:spcPct val="115000"/>
                        </a:lnSpc>
                        <a:spcAft>
                          <a:spcPts val="0"/>
                        </a:spcAft>
                      </a:pPr>
                      <a:r>
                        <a:rPr lang="it-IT" sz="1400" dirty="0">
                          <a:solidFill>
                            <a:srgbClr val="000000"/>
                          </a:solidFill>
                          <a:latin typeface="Calibri"/>
                          <a:ea typeface="Calibri"/>
                          <a:cs typeface="Calibri"/>
                        </a:rPr>
                        <a:t>E’ un tipo di firma per la quale è effettuata una verifica di validità del certificato qualificato al momento della generazione della firma stessa. </a:t>
                      </a:r>
                      <a:endParaRPr lang="it-IT" sz="1400" dirty="0">
                        <a:latin typeface="Calibri"/>
                        <a:ea typeface="Calibri"/>
                        <a:cs typeface="Times New Roman"/>
                      </a:endParaRPr>
                    </a:p>
                    <a:p>
                      <a:pPr>
                        <a:lnSpc>
                          <a:spcPct val="115000"/>
                        </a:lnSpc>
                        <a:spcAft>
                          <a:spcPts val="0"/>
                        </a:spcAft>
                      </a:pPr>
                      <a:r>
                        <a:rPr lang="it-IT" sz="1400" dirty="0">
                          <a:solidFill>
                            <a:srgbClr val="000000"/>
                          </a:solidFill>
                          <a:latin typeface="Calibri"/>
                          <a:ea typeface="Calibri"/>
                          <a:cs typeface="Calibri"/>
                        </a:rPr>
                        <a:t>Richiede un certificato di firma qualificato al cui interno è presente la dichiarazione da parte del Certificatore che ha emesso il certificato circa tale modalità di verifica e firma. Il certificatore deve avere sotto pieno controllo il dispositivo di firma. </a:t>
                      </a:r>
                      <a:endParaRPr lang="it-IT" sz="1400" dirty="0">
                        <a:latin typeface="Calibri"/>
                        <a:ea typeface="Calibri"/>
                        <a:cs typeface="Times New Roman"/>
                      </a:endParaRPr>
                    </a:p>
                    <a:p>
                      <a:pPr>
                        <a:lnSpc>
                          <a:spcPct val="115000"/>
                        </a:lnSpc>
                        <a:spcAft>
                          <a:spcPts val="0"/>
                        </a:spcAft>
                      </a:pPr>
                      <a:r>
                        <a:rPr lang="it-IT" sz="1400" dirty="0">
                          <a:solidFill>
                            <a:srgbClr val="000000"/>
                          </a:solidFill>
                          <a:latin typeface="Calibri"/>
                          <a:ea typeface="Calibri"/>
                          <a:cs typeface="Calibri"/>
                        </a:rPr>
                        <a:t>Tale firma non richiede in fase di verifica l’accesso alle informazioni di revoca pubblicate dai certificatori ai sensi dell’art. 34 comma 1 del DPCM 22 febbraio 2013. </a:t>
                      </a:r>
                      <a:endParaRPr lang="it-IT" sz="1400" dirty="0">
                        <a:latin typeface="Calibri"/>
                        <a:ea typeface="Calibri"/>
                        <a:cs typeface="Times New Roman"/>
                      </a:endParaRPr>
                    </a:p>
                    <a:p>
                      <a:pPr>
                        <a:lnSpc>
                          <a:spcPct val="115000"/>
                        </a:lnSpc>
                        <a:spcAft>
                          <a:spcPts val="0"/>
                        </a:spcAft>
                      </a:pPr>
                      <a:r>
                        <a:rPr lang="it-IT" sz="1400" dirty="0">
                          <a:solidFill>
                            <a:srgbClr val="000000"/>
                          </a:solidFill>
                          <a:latin typeface="Calibri"/>
                          <a:ea typeface="Calibri"/>
                          <a:cs typeface="Calibri"/>
                        </a:rPr>
                        <a:t>Tale modalità di firma prevede inoltre la presenza dell’indicazione temporale del momento di generazione della firma attraverso l’attributo </a:t>
                      </a:r>
                      <a:r>
                        <a:rPr lang="it-IT" sz="1400" dirty="0" err="1">
                          <a:solidFill>
                            <a:srgbClr val="000000"/>
                          </a:solidFill>
                          <a:latin typeface="Calibri"/>
                          <a:ea typeface="Calibri"/>
                          <a:cs typeface="Calibri"/>
                        </a:rPr>
                        <a:t>signingTime</a:t>
                      </a:r>
                      <a:r>
                        <a:rPr lang="it-IT" sz="1400" dirty="0">
                          <a:solidFill>
                            <a:srgbClr val="000000"/>
                          </a:solidFill>
                          <a:latin typeface="Calibri"/>
                          <a:ea typeface="Calibri"/>
                          <a:cs typeface="Calibri"/>
                        </a:rPr>
                        <a:t> generato dal certificatore. </a:t>
                      </a:r>
                      <a:endParaRPr lang="it-IT" sz="1400" dirty="0">
                        <a:latin typeface="Calibri"/>
                        <a:ea typeface="Calibri"/>
                        <a:cs typeface="Times New Roman"/>
                      </a:endParaRPr>
                    </a:p>
                  </a:txBody>
                  <a:tcPr marL="68580" marR="68580" marT="0" marB="0"/>
                </a:tc>
              </a:tr>
            </a:tbl>
          </a:graphicData>
        </a:graphic>
      </p:graphicFrame>
      <p:sp>
        <p:nvSpPr>
          <p:cNvPr id="5" name="Segnaposto piè di pagina 4"/>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t>Procedure di firma </a:t>
            </a:r>
            <a:endParaRPr lang="it-IT" dirty="0"/>
          </a:p>
        </p:txBody>
      </p:sp>
      <p:graphicFrame>
        <p:nvGraphicFramePr>
          <p:cNvPr id="5" name="Segnaposto contenuto 4"/>
          <p:cNvGraphicFramePr>
            <a:graphicFrameLocks noGrp="1"/>
          </p:cNvGraphicFramePr>
          <p:nvPr>
            <p:ph idx="1"/>
          </p:nvPr>
        </p:nvGraphicFramePr>
        <p:xfrm>
          <a:off x="1435100" y="1447800"/>
          <a:ext cx="7499350" cy="4577080"/>
        </p:xfrm>
        <a:graphic>
          <a:graphicData uri="http://schemas.openxmlformats.org/drawingml/2006/table">
            <a:tbl>
              <a:tblPr firstRow="1" bandRow="1">
                <a:tableStyleId>{5C22544A-7EE6-4342-B048-85BDC9FD1C3A}</a:tableStyleId>
              </a:tblPr>
              <a:tblGrid>
                <a:gridCol w="1984772"/>
                <a:gridCol w="5514578"/>
              </a:tblGrid>
              <a:tr h="370840">
                <a:tc>
                  <a:txBody>
                    <a:bodyPr/>
                    <a:lstStyle/>
                    <a:p>
                      <a:pPr>
                        <a:lnSpc>
                          <a:spcPct val="115000"/>
                        </a:lnSpc>
                        <a:spcAft>
                          <a:spcPts val="0"/>
                        </a:spcAft>
                      </a:pPr>
                      <a:r>
                        <a:rPr lang="it-IT" sz="1200" b="1">
                          <a:solidFill>
                            <a:srgbClr val="000000"/>
                          </a:solidFill>
                          <a:latin typeface="Calibri"/>
                          <a:ea typeface="Calibri"/>
                          <a:cs typeface="Calibri"/>
                        </a:rPr>
                        <a:t>Procedura </a:t>
                      </a:r>
                      <a:endParaRPr lang="it-IT" sz="1200">
                        <a:latin typeface="Calibri"/>
                        <a:ea typeface="Calibri"/>
                        <a:cs typeface="Times New Roman"/>
                      </a:endParaRPr>
                    </a:p>
                  </a:txBody>
                  <a:tcPr marL="68580" marR="68580" marT="0" marB="0"/>
                </a:tc>
                <a:tc>
                  <a:txBody>
                    <a:bodyPr/>
                    <a:lstStyle/>
                    <a:p>
                      <a:pPr>
                        <a:lnSpc>
                          <a:spcPct val="115000"/>
                        </a:lnSpc>
                        <a:spcAft>
                          <a:spcPts val="0"/>
                        </a:spcAft>
                      </a:pPr>
                      <a:r>
                        <a:rPr lang="it-IT" sz="1200" b="1">
                          <a:solidFill>
                            <a:srgbClr val="000000"/>
                          </a:solidFill>
                          <a:latin typeface="Calibri"/>
                          <a:ea typeface="Calibri"/>
                          <a:cs typeface="Calibri"/>
                        </a:rPr>
                        <a:t>Definizione </a:t>
                      </a:r>
                      <a:endParaRPr lang="it-IT" sz="1200">
                        <a:latin typeface="Calibri"/>
                        <a:ea typeface="Calibri"/>
                        <a:cs typeface="Times New Roman"/>
                      </a:endParaRPr>
                    </a:p>
                  </a:txBody>
                  <a:tcPr marL="68580" marR="68580" marT="0" marB="0"/>
                </a:tc>
              </a:tr>
              <a:tr h="370840">
                <a:tc>
                  <a:txBody>
                    <a:bodyPr/>
                    <a:lstStyle/>
                    <a:p>
                      <a:pPr>
                        <a:lnSpc>
                          <a:spcPct val="115000"/>
                        </a:lnSpc>
                        <a:spcAft>
                          <a:spcPts val="0"/>
                        </a:spcAft>
                      </a:pPr>
                      <a:r>
                        <a:rPr lang="it-IT" sz="1200" b="1">
                          <a:solidFill>
                            <a:srgbClr val="000000"/>
                          </a:solidFill>
                          <a:latin typeface="Calibri"/>
                          <a:ea typeface="Calibri"/>
                          <a:cs typeface="Calibri"/>
                        </a:rPr>
                        <a:t>Firma da token o smart card </a:t>
                      </a:r>
                      <a:endParaRPr lang="it-IT" sz="1200">
                        <a:latin typeface="Calibri"/>
                        <a:ea typeface="Calibri"/>
                        <a:cs typeface="Times New Roman"/>
                      </a:endParaRPr>
                    </a:p>
                  </a:txBody>
                  <a:tcPr marL="68580" marR="68580" marT="0" marB="0"/>
                </a:tc>
                <a:tc>
                  <a:txBody>
                    <a:bodyPr/>
                    <a:lstStyle/>
                    <a:p>
                      <a:pPr>
                        <a:lnSpc>
                          <a:spcPct val="115000"/>
                        </a:lnSpc>
                        <a:spcAft>
                          <a:spcPts val="0"/>
                        </a:spcAft>
                      </a:pPr>
                      <a:r>
                        <a:rPr lang="it-IT" sz="1200">
                          <a:solidFill>
                            <a:srgbClr val="000000"/>
                          </a:solidFill>
                          <a:latin typeface="Calibri"/>
                          <a:ea typeface="Calibri"/>
                          <a:cs typeface="Calibri"/>
                        </a:rPr>
                        <a:t>Firme apposte tramite dispositivi (smart card o token) posseduti direttamente dal titolare e sotto il suo controllo. Si applica la disposizione in base alla quale i documenti informatici devono essere presentati al titolare prima dell’apposizione della firma. </a:t>
                      </a:r>
                      <a:endParaRPr lang="it-IT" sz="1200">
                        <a:latin typeface="Calibri"/>
                        <a:ea typeface="Calibri"/>
                        <a:cs typeface="Times New Roman"/>
                      </a:endParaRPr>
                    </a:p>
                  </a:txBody>
                  <a:tcPr marL="68580" marR="68580" marT="0" marB="0"/>
                </a:tc>
              </a:tr>
              <a:tr h="370840">
                <a:tc>
                  <a:txBody>
                    <a:bodyPr/>
                    <a:lstStyle/>
                    <a:p>
                      <a:pPr>
                        <a:lnSpc>
                          <a:spcPct val="115000"/>
                        </a:lnSpc>
                        <a:spcAft>
                          <a:spcPts val="0"/>
                        </a:spcAft>
                      </a:pPr>
                      <a:r>
                        <a:rPr lang="it-IT" sz="1200" b="1">
                          <a:solidFill>
                            <a:srgbClr val="000000"/>
                          </a:solidFill>
                          <a:latin typeface="Calibri"/>
                          <a:ea typeface="Calibri"/>
                          <a:cs typeface="Calibri"/>
                        </a:rPr>
                        <a:t>Firma automatica </a:t>
                      </a:r>
                      <a:endParaRPr lang="it-IT" sz="1200">
                        <a:latin typeface="Calibri"/>
                        <a:ea typeface="Calibri"/>
                        <a:cs typeface="Times New Roman"/>
                      </a:endParaRPr>
                    </a:p>
                  </a:txBody>
                  <a:tcPr marL="68580" marR="68580" marT="0" marB="0"/>
                </a:tc>
                <a:tc>
                  <a:txBody>
                    <a:bodyPr/>
                    <a:lstStyle/>
                    <a:p>
                      <a:pPr>
                        <a:lnSpc>
                          <a:spcPct val="115000"/>
                        </a:lnSpc>
                        <a:spcAft>
                          <a:spcPts val="0"/>
                        </a:spcAft>
                      </a:pPr>
                      <a:r>
                        <a:rPr lang="it-IT" sz="1200">
                          <a:solidFill>
                            <a:srgbClr val="000000"/>
                          </a:solidFill>
                          <a:latin typeface="Calibri"/>
                          <a:ea typeface="Calibri"/>
                          <a:cs typeface="Calibri"/>
                        </a:rPr>
                        <a:t>“particolare procedura informatica di firma elettronica qualificata o di firma digitale eseguita previa autorizzazione del sottoscrittore che mantiene il controllo esclusivo delle proprie chiavi di firma, in assenza di presidio puntuale e continuo da parte di questo” La firma con procedura automatica è valida se apposta previo consenso del titolare all’adozione della procedura medesima, poiché non si applica la disposizione in base alla quale i documenti informatici devono essere presentati al titolare prima dell’apposizione della firma e occorre obbligatoriamente richiedere allo stesso la conferma della volontà di generare la firma. </a:t>
                      </a:r>
                      <a:endParaRPr lang="it-IT" sz="1200">
                        <a:latin typeface="Calibri"/>
                        <a:ea typeface="Calibri"/>
                        <a:cs typeface="Times New Roman"/>
                      </a:endParaRPr>
                    </a:p>
                    <a:p>
                      <a:pPr>
                        <a:lnSpc>
                          <a:spcPct val="115000"/>
                        </a:lnSpc>
                        <a:spcAft>
                          <a:spcPts val="0"/>
                        </a:spcAft>
                      </a:pPr>
                      <a:r>
                        <a:rPr lang="it-IT" sz="1200">
                          <a:solidFill>
                            <a:srgbClr val="000000"/>
                          </a:solidFill>
                          <a:latin typeface="Calibri"/>
                          <a:ea typeface="Calibri"/>
                          <a:cs typeface="Calibri"/>
                        </a:rPr>
                        <a:t>Qualora il titolare del certificato di firma si serva di una procedura automatica di firma dovrà necessariamente utilizzare una coppia di chiavi diversa da tutte le altre in suo possesso. </a:t>
                      </a:r>
                      <a:endParaRPr lang="it-IT" sz="1200">
                        <a:latin typeface="Calibri"/>
                        <a:ea typeface="Calibri"/>
                        <a:cs typeface="Times New Roman"/>
                      </a:endParaRPr>
                    </a:p>
                  </a:txBody>
                  <a:tcPr marL="68580" marR="68580" marT="0" marB="0"/>
                </a:tc>
              </a:tr>
              <a:tr h="370840">
                <a:tc>
                  <a:txBody>
                    <a:bodyPr/>
                    <a:lstStyle/>
                    <a:p>
                      <a:pPr>
                        <a:lnSpc>
                          <a:spcPct val="115000"/>
                        </a:lnSpc>
                        <a:spcAft>
                          <a:spcPts val="0"/>
                        </a:spcAft>
                      </a:pPr>
                      <a:r>
                        <a:rPr lang="it-IT" sz="1200" b="1">
                          <a:solidFill>
                            <a:srgbClr val="000000"/>
                          </a:solidFill>
                          <a:latin typeface="Calibri"/>
                          <a:ea typeface="Calibri"/>
                          <a:cs typeface="Calibri"/>
                        </a:rPr>
                        <a:t>Firma remota </a:t>
                      </a:r>
                      <a:endParaRPr lang="it-IT" sz="1200">
                        <a:latin typeface="Calibri"/>
                        <a:ea typeface="Calibri"/>
                        <a:cs typeface="Times New Roman"/>
                      </a:endParaRPr>
                    </a:p>
                  </a:txBody>
                  <a:tcPr marL="68580" marR="68580" marT="0" marB="0"/>
                </a:tc>
                <a:tc>
                  <a:txBody>
                    <a:bodyPr/>
                    <a:lstStyle/>
                    <a:p>
                      <a:pPr>
                        <a:lnSpc>
                          <a:spcPct val="115000"/>
                        </a:lnSpc>
                        <a:spcAft>
                          <a:spcPts val="0"/>
                        </a:spcAft>
                      </a:pPr>
                      <a:r>
                        <a:rPr lang="it-IT" sz="1200" dirty="0">
                          <a:solidFill>
                            <a:srgbClr val="000000"/>
                          </a:solidFill>
                          <a:latin typeface="Calibri"/>
                          <a:ea typeface="Calibri"/>
                          <a:cs typeface="Calibri"/>
                        </a:rPr>
                        <a:t>“particolare procedura di firma elettronica qualificata o di firma digitale, generata su HSM, che consente di garantire il controllo esclusivo delle chiavi private da parte dei titolari delle stesse.” Costituiscono una tipologia di firma elettronica avanzata o di firma digitale utilizzabile remotamente, nel quale la chiave privata del firmatario e il relativo certificato di firma vengono conservati da parte di un certificatore accreditato in un server remoto basato su un sistema HSM. </a:t>
                      </a:r>
                      <a:endParaRPr lang="it-IT" sz="1200" dirty="0">
                        <a:latin typeface="Calibri"/>
                        <a:ea typeface="Calibri"/>
                        <a:cs typeface="Times New Roman"/>
                      </a:endParaRPr>
                    </a:p>
                  </a:txBody>
                  <a:tcPr marL="68580" marR="68580" marT="0" marB="0"/>
                </a:tc>
              </a:tr>
            </a:tbl>
          </a:graphicData>
        </a:graphic>
      </p:graphicFrame>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609600" y="1066800"/>
            <a:ext cx="8001000" cy="533400"/>
          </a:xfrm>
          <a:prstGeom prst="rect">
            <a:avLst/>
          </a:prstGeom>
          <a:noFill/>
          <a:ln w="9525">
            <a:noFill/>
            <a:round/>
            <a:headEnd/>
            <a:tailEnd/>
          </a:ln>
        </p:spPr>
        <p:txBody>
          <a:bodyPr wrap="none" anchor="ctr"/>
          <a:lstStyle/>
          <a:p>
            <a:endParaRPr lang="it-IT"/>
          </a:p>
        </p:txBody>
      </p:sp>
      <p:sp>
        <p:nvSpPr>
          <p:cNvPr id="28675" name="Text Box 2"/>
          <p:cNvSpPr txBox="1">
            <a:spLocks noChangeArrowheads="1"/>
          </p:cNvSpPr>
          <p:nvPr/>
        </p:nvSpPr>
        <p:spPr bwMode="auto">
          <a:xfrm>
            <a:off x="720725" y="2339975"/>
            <a:ext cx="7740650" cy="3230563"/>
          </a:xfrm>
          <a:prstGeom prst="rect">
            <a:avLst/>
          </a:prstGeom>
          <a:noFill/>
          <a:ln w="9525">
            <a:noFill/>
            <a:round/>
            <a:headEnd/>
            <a:tailEnd/>
          </a:ln>
        </p:spPr>
        <p:txBody>
          <a:bodyPr/>
          <a:lstStyle/>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rPr>
              <a:t>C.A.D. Codice dell'amministrazione digitale</a:t>
            </a:r>
          </a:p>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smtClean="0">
                <a:solidFill>
                  <a:srgbClr val="000000"/>
                </a:solidFill>
              </a:rPr>
              <a:t>Firme </a:t>
            </a:r>
            <a:r>
              <a:rPr lang="it-IT" sz="2800" b="1" dirty="0">
                <a:solidFill>
                  <a:srgbClr val="000000"/>
                </a:solidFill>
              </a:rPr>
              <a:t>digitali: </a:t>
            </a:r>
            <a:r>
              <a:rPr lang="it-IT" sz="2800" dirty="0">
                <a:solidFill>
                  <a:srgbClr val="000000"/>
                </a:solidFill>
              </a:rPr>
              <a:t>Si introduce il concetto di firma elettronica avanzata conforme alla normativa comunitaria, con cui è possibile sottoscrivere un documento informatico con piena validità legale.</a:t>
            </a:r>
          </a:p>
        </p:txBody>
      </p:sp>
      <p:sp>
        <p:nvSpPr>
          <p:cNvPr id="28676" name="Text Box 3"/>
          <p:cNvSpPr txBox="1">
            <a:spLocks noChangeArrowheads="1"/>
          </p:cNvSpPr>
          <p:nvPr/>
        </p:nvSpPr>
        <p:spPr bwMode="auto">
          <a:xfrm>
            <a:off x="539750" y="1079500"/>
            <a:ext cx="8280400" cy="1371600"/>
          </a:xfrm>
          <a:prstGeom prst="rect">
            <a:avLst/>
          </a:prstGeom>
          <a:noFill/>
          <a:ln w="9525">
            <a:noFill/>
            <a:round/>
            <a:headEnd/>
            <a:tailEnd/>
          </a:ln>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EF2E25"/>
                </a:solidFill>
              </a:rPr>
              <a:t>La dematerializzazione dei documenti a scuola</a:t>
            </a:r>
            <a:br>
              <a:rPr lang="it-IT" sz="2800" b="1" dirty="0">
                <a:solidFill>
                  <a:srgbClr val="EF2E25"/>
                </a:solidFill>
              </a:rPr>
            </a:br>
            <a:r>
              <a:rPr lang="it-IT" sz="2800" dirty="0">
                <a:solidFill>
                  <a:srgbClr val="EF2E25"/>
                </a:solidFill>
              </a:rPr>
              <a:t>La norma</a:t>
            </a:r>
          </a:p>
        </p:txBody>
      </p:sp>
      <p:sp>
        <p:nvSpPr>
          <p:cNvPr id="28677" name="Line 4"/>
          <p:cNvSpPr>
            <a:spLocks noChangeShapeType="1"/>
          </p:cNvSpPr>
          <p:nvPr/>
        </p:nvSpPr>
        <p:spPr bwMode="auto">
          <a:xfrm>
            <a:off x="647700" y="1800225"/>
            <a:ext cx="7813675" cy="1588"/>
          </a:xfrm>
          <a:prstGeom prst="line">
            <a:avLst/>
          </a:prstGeom>
          <a:noFill/>
          <a:ln w="12600">
            <a:solidFill>
              <a:srgbClr val="EF2E25"/>
            </a:solidFill>
            <a:miter lim="800000"/>
            <a:headEnd/>
            <a:tailEnd/>
          </a:ln>
        </p:spPr>
        <p:txBody>
          <a:bodyPr/>
          <a:lstStyle/>
          <a:p>
            <a:endParaRPr lang="it-IT"/>
          </a:p>
        </p:txBody>
      </p:sp>
      <p:sp>
        <p:nvSpPr>
          <p:cNvPr id="6" name="Segnaposto piè di pagina 5"/>
          <p:cNvSpPr>
            <a:spLocks noGrp="1"/>
          </p:cNvSpPr>
          <p:nvPr>
            <p:ph type="ftr" sz="quarter" idx="11"/>
          </p:nvPr>
        </p:nvSpPr>
        <p:spPr/>
        <p:txBody>
          <a:bodyPr/>
          <a:lstStyle/>
          <a:p>
            <a:r>
              <a:rPr lang="it-IT" smtClean="0"/>
              <a:t>a cura dott. Maria Rosaria Tosiani</a:t>
            </a:r>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b="1" dirty="0" smtClean="0"/>
              <a:t>Firme </a:t>
            </a:r>
            <a:br>
              <a:rPr lang="it-IT" sz="2400" b="1" dirty="0" smtClean="0"/>
            </a:br>
            <a:r>
              <a:rPr lang="it-IT" sz="2400" dirty="0" smtClean="0"/>
              <a:t>Firma elettronica avanzata e Pubblica Amministrazione </a:t>
            </a:r>
            <a:endParaRPr lang="it-IT" sz="2400" dirty="0"/>
          </a:p>
        </p:txBody>
      </p:sp>
      <p:sp>
        <p:nvSpPr>
          <p:cNvPr id="3" name="Segnaposto contenuto 2"/>
          <p:cNvSpPr>
            <a:spLocks noGrp="1"/>
          </p:cNvSpPr>
          <p:nvPr>
            <p:ph idx="1"/>
          </p:nvPr>
        </p:nvSpPr>
        <p:spPr>
          <a:xfrm>
            <a:off x="1435608" y="1447800"/>
            <a:ext cx="7312856" cy="1981200"/>
          </a:xfrm>
        </p:spPr>
        <p:txBody>
          <a:bodyPr>
            <a:normAutofit fontScale="47500" lnSpcReduction="20000"/>
          </a:bodyPr>
          <a:lstStyle/>
          <a:p>
            <a:r>
              <a:rPr lang="it-IT" dirty="0" smtClean="0"/>
              <a:t>Caratteristiche (alcune) distintive della FEA: </a:t>
            </a:r>
          </a:p>
          <a:p>
            <a:r>
              <a:rPr lang="it-IT" dirty="0" smtClean="0"/>
              <a:t>La realizzazione di soluzioni di firma elettronica avanzata è libera e non è soggetta ad alcuna autorizzazione preventiva. </a:t>
            </a:r>
          </a:p>
          <a:p>
            <a:r>
              <a:rPr lang="it-IT" dirty="0" smtClean="0"/>
              <a:t>La FEA non può essere usata per tutti i documenti ma solo quelli trasmessi tra chi la usa e chi la eroga (</a:t>
            </a:r>
            <a:r>
              <a:rPr lang="it-IT" dirty="0" err="1" smtClean="0"/>
              <a:t>cittadino-PA</a:t>
            </a:r>
            <a:r>
              <a:rPr lang="it-IT" dirty="0" smtClean="0"/>
              <a:t>) </a:t>
            </a:r>
          </a:p>
          <a:p>
            <a:r>
              <a:rPr lang="it-IT" dirty="0" smtClean="0"/>
              <a:t>Non è opponibile a terzi </a:t>
            </a:r>
          </a:p>
          <a:p>
            <a:r>
              <a:rPr lang="it-IT" dirty="0" smtClean="0"/>
              <a:t>Non è obbligatoria: una PA può decidere di non implementare alcuna FEA per comunicare con i cittadini. </a:t>
            </a:r>
            <a:endParaRPr lang="it-IT" dirty="0"/>
          </a:p>
        </p:txBody>
      </p:sp>
      <p:sp>
        <p:nvSpPr>
          <p:cNvPr id="4" name="Rettangolo 3"/>
          <p:cNvSpPr/>
          <p:nvPr/>
        </p:nvSpPr>
        <p:spPr>
          <a:xfrm>
            <a:off x="1043608" y="3356993"/>
            <a:ext cx="763284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it-IT" dirty="0" smtClean="0"/>
              <a:t>La </a:t>
            </a:r>
            <a:r>
              <a:rPr lang="it-IT" b="1" dirty="0" smtClean="0"/>
              <a:t>PEC-ID è equiparata ad una Firma Elettronica Avanzata che può essere usata nelle comunicazioni tra PA e cittadino </a:t>
            </a:r>
            <a:endParaRPr lang="it-IT" dirty="0"/>
          </a:p>
        </p:txBody>
      </p:sp>
      <p:sp>
        <p:nvSpPr>
          <p:cNvPr id="5" name="Rettangolo 4"/>
          <p:cNvSpPr/>
          <p:nvPr/>
        </p:nvSpPr>
        <p:spPr>
          <a:xfrm>
            <a:off x="1331640" y="4221089"/>
            <a:ext cx="4824536" cy="369332"/>
          </a:xfrm>
          <a:prstGeom prst="rect">
            <a:avLst/>
          </a:prstGeom>
        </p:spPr>
        <p:txBody>
          <a:bodyPr wrap="square">
            <a:spAutoFit/>
          </a:bodyPr>
          <a:lstStyle/>
          <a:p>
            <a:r>
              <a:rPr lang="it-IT" dirty="0" smtClean="0"/>
              <a:t>Soluzioni che sostituiscono la PEC-ID sono: </a:t>
            </a:r>
            <a:endParaRPr lang="it-IT" dirty="0"/>
          </a:p>
        </p:txBody>
      </p:sp>
      <p:sp>
        <p:nvSpPr>
          <p:cNvPr id="6" name="Rettangolo 5"/>
          <p:cNvSpPr/>
          <p:nvPr/>
        </p:nvSpPr>
        <p:spPr>
          <a:xfrm>
            <a:off x="1187624" y="4653137"/>
            <a:ext cx="2088232"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it-IT" b="1" dirty="0" smtClean="0"/>
              <a:t>PEC </a:t>
            </a:r>
          </a:p>
          <a:p>
            <a:r>
              <a:rPr lang="it-IT" i="1" dirty="0" smtClean="0"/>
              <a:t>Posta Elettronica Certificata con ricevuta completa </a:t>
            </a:r>
            <a:endParaRPr lang="it-IT" dirty="0"/>
          </a:p>
        </p:txBody>
      </p:sp>
      <p:sp>
        <p:nvSpPr>
          <p:cNvPr id="7" name="Rettangolo 6"/>
          <p:cNvSpPr/>
          <p:nvPr/>
        </p:nvSpPr>
        <p:spPr>
          <a:xfrm>
            <a:off x="3635896" y="4653136"/>
            <a:ext cx="208823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it-IT" b="1" dirty="0" smtClean="0"/>
              <a:t>CIE </a:t>
            </a:r>
          </a:p>
          <a:p>
            <a:r>
              <a:rPr lang="it-IT" i="1" dirty="0" smtClean="0"/>
              <a:t>Carta d’Identità elettronica </a:t>
            </a:r>
            <a:endParaRPr lang="it-IT" dirty="0"/>
          </a:p>
        </p:txBody>
      </p:sp>
      <p:sp>
        <p:nvSpPr>
          <p:cNvPr id="8" name="Rettangolo 7"/>
          <p:cNvSpPr/>
          <p:nvPr/>
        </p:nvSpPr>
        <p:spPr>
          <a:xfrm>
            <a:off x="6084168" y="4653136"/>
            <a:ext cx="208823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it-IT" b="1" dirty="0" smtClean="0"/>
              <a:t>CNS </a:t>
            </a:r>
          </a:p>
          <a:p>
            <a:r>
              <a:rPr lang="it-IT" i="1" dirty="0" smtClean="0"/>
              <a:t>Carta Nazionale Servizi </a:t>
            </a:r>
            <a:endParaRPr lang="it-IT" dirty="0"/>
          </a:p>
        </p:txBody>
      </p:sp>
      <p:sp>
        <p:nvSpPr>
          <p:cNvPr id="9" name="Segnaposto piè di pagina 8"/>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Firma </a:t>
            </a:r>
            <a:r>
              <a:rPr lang="it-IT" b="1" dirty="0" err="1" smtClean="0"/>
              <a:t>grafometrica</a:t>
            </a:r>
            <a:r>
              <a:rPr lang="it-IT" b="1" dirty="0" smtClean="0"/>
              <a:t> </a:t>
            </a:r>
            <a:br>
              <a:rPr lang="it-IT" b="1" dirty="0" smtClean="0"/>
            </a:br>
            <a:r>
              <a:rPr lang="it-IT" dirty="0" smtClean="0"/>
              <a:t>Un esempio di FEA </a:t>
            </a:r>
            <a:endParaRPr lang="it-IT" dirty="0"/>
          </a:p>
        </p:txBody>
      </p:sp>
      <p:sp>
        <p:nvSpPr>
          <p:cNvPr id="3" name="Segnaposto contenuto 2"/>
          <p:cNvSpPr>
            <a:spLocks noGrp="1"/>
          </p:cNvSpPr>
          <p:nvPr>
            <p:ph idx="1"/>
          </p:nvPr>
        </p:nvSpPr>
        <p:spPr/>
        <p:txBody>
          <a:bodyPr>
            <a:normAutofit fontScale="55000" lnSpcReduction="20000"/>
          </a:bodyPr>
          <a:lstStyle/>
          <a:p>
            <a:r>
              <a:rPr lang="it-IT" dirty="0" smtClean="0"/>
              <a:t>E' un processo di firma che prevede l'apposizione della firma autografa dell'utente, tramite un apposito </a:t>
            </a:r>
            <a:r>
              <a:rPr lang="it-IT" dirty="0" err="1" smtClean="0"/>
              <a:t>tablet</a:t>
            </a:r>
            <a:r>
              <a:rPr lang="it-IT" dirty="0" smtClean="0"/>
              <a:t>, mediante il quale è possibile rilevare una serie di informazioni ("</a:t>
            </a:r>
            <a:r>
              <a:rPr lang="it-IT" dirty="0" err="1" smtClean="0"/>
              <a:t>grafometriche</a:t>
            </a:r>
            <a:r>
              <a:rPr lang="it-IT" dirty="0" smtClean="0"/>
              <a:t>", pressione, inclinazione, velocità, accelerazione) e di collegarle al documento firmato costituendo una connessione univoca tra documento firmato e firmatario. Le informazioni sono cifrate per garantire che non possano essere recuperate e riutilizzate per altri documenti. </a:t>
            </a:r>
          </a:p>
          <a:p>
            <a:r>
              <a:rPr lang="it-IT" dirty="0" smtClean="0"/>
              <a:t>Essa può essere utilizzata per identificazione, in tal caso il dato </a:t>
            </a:r>
            <a:r>
              <a:rPr lang="it-IT" dirty="0" err="1" smtClean="0"/>
              <a:t>grafometrico</a:t>
            </a:r>
            <a:r>
              <a:rPr lang="it-IT" dirty="0" smtClean="0"/>
              <a:t> è confrontato con degli specimen di firma, ed è utilizzato per sbloccare delle funzionalità specifiche. </a:t>
            </a:r>
          </a:p>
          <a:p>
            <a:r>
              <a:rPr lang="it-IT" dirty="0" smtClean="0"/>
              <a:t>In alternativa può essere utilizzata per la </a:t>
            </a:r>
            <a:r>
              <a:rPr lang="it-IT" dirty="0" err="1" smtClean="0"/>
              <a:t>sottiscrizione</a:t>
            </a:r>
            <a:r>
              <a:rPr lang="it-IT" dirty="0" smtClean="0"/>
              <a:t> di un documento. </a:t>
            </a:r>
          </a:p>
          <a:p>
            <a:r>
              <a:rPr lang="it-IT" dirty="0" smtClean="0"/>
              <a:t>In tal caso si tratta di una modalità di firma che possiede i requisiti giuridici e informatici che ne consentono la qualificazione per legge come FEA. </a:t>
            </a:r>
          </a:p>
          <a:p>
            <a:r>
              <a:rPr lang="it-IT" dirty="0" smtClean="0"/>
              <a:t>Il processo di acquisizione del dato e di associazione univoca al documento deve rispettare i requisiti di sicurezza e in tema di privacy definiti dalla normativa in vigore e i requisiti indicati dalle regole tecniche, dall'art.55 all'art. 61. </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Sottoscrizione </a:t>
            </a:r>
            <a:br>
              <a:rPr lang="it-IT" b="1" dirty="0" smtClean="0"/>
            </a:br>
            <a:r>
              <a:rPr lang="it-IT" dirty="0" smtClean="0"/>
              <a:t> Marca Temporale </a:t>
            </a:r>
            <a:endParaRPr lang="it-IT" dirty="0"/>
          </a:p>
        </p:txBody>
      </p:sp>
      <p:sp>
        <p:nvSpPr>
          <p:cNvPr id="3" name="Segnaposto contenuto 2"/>
          <p:cNvSpPr>
            <a:spLocks noGrp="1"/>
          </p:cNvSpPr>
          <p:nvPr>
            <p:ph idx="1"/>
          </p:nvPr>
        </p:nvSpPr>
        <p:spPr/>
        <p:txBody>
          <a:bodyPr>
            <a:normAutofit fontScale="55000" lnSpcReduction="20000"/>
          </a:bodyPr>
          <a:lstStyle/>
          <a:p>
            <a:r>
              <a:rPr lang="it-IT" dirty="0" smtClean="0"/>
              <a:t>Le marche temporali sono generate da un apposito sistema di validazione temporale, in grado di: </a:t>
            </a:r>
          </a:p>
          <a:p>
            <a:pPr lvl="1"/>
            <a:r>
              <a:rPr lang="it-IT" dirty="0" smtClean="0"/>
              <a:t>garantire l’esattezza del riferimento temporale conformemente a quanto richiesto dalle regole tecniche in vigore; </a:t>
            </a:r>
          </a:p>
          <a:p>
            <a:pPr lvl="1"/>
            <a:r>
              <a:rPr lang="it-IT" dirty="0" smtClean="0"/>
              <a:t>generare la struttura dei dati temporali </a:t>
            </a:r>
          </a:p>
          <a:p>
            <a:pPr lvl="1"/>
            <a:r>
              <a:rPr lang="it-IT" dirty="0" smtClean="0"/>
              <a:t>sottoscrivere elettronicamente la struttura di dati </a:t>
            </a:r>
          </a:p>
          <a:p>
            <a:r>
              <a:rPr lang="it-IT" dirty="0" smtClean="0"/>
              <a:t>Una marca temporale contiene almeno le seguenti informazioni: </a:t>
            </a:r>
          </a:p>
          <a:p>
            <a:pPr marL="870966" lvl="1" indent="-514350">
              <a:buFont typeface="+mj-lt"/>
              <a:buAutoNum type="arabicPeriod"/>
            </a:pPr>
            <a:r>
              <a:rPr lang="it-IT" dirty="0" smtClean="0"/>
              <a:t>identificativo dell’emittente; </a:t>
            </a:r>
          </a:p>
          <a:p>
            <a:pPr marL="870966" lvl="1" indent="-514350">
              <a:buFont typeface="+mj-lt"/>
              <a:buAutoNum type="arabicPeriod"/>
            </a:pPr>
            <a:r>
              <a:rPr lang="it-IT" dirty="0" smtClean="0"/>
              <a:t>numero di serie della marca temporale; </a:t>
            </a:r>
          </a:p>
          <a:p>
            <a:pPr marL="870966" lvl="1" indent="-514350">
              <a:buFont typeface="+mj-lt"/>
              <a:buAutoNum type="arabicPeriod"/>
            </a:pPr>
            <a:r>
              <a:rPr lang="it-IT" dirty="0" smtClean="0"/>
              <a:t>algoritmo di sottoscrizione della marca temporale; </a:t>
            </a:r>
          </a:p>
          <a:p>
            <a:pPr marL="870966" lvl="1" indent="-514350">
              <a:buFont typeface="+mj-lt"/>
              <a:buAutoNum type="arabicPeriod"/>
            </a:pPr>
            <a:r>
              <a:rPr lang="it-IT" dirty="0" smtClean="0"/>
              <a:t>certificato relativo alla chiave utilizzata per la verifica della marca temporale; </a:t>
            </a:r>
          </a:p>
          <a:p>
            <a:pPr marL="870966" lvl="1" indent="-514350">
              <a:buFont typeface="+mj-lt"/>
              <a:buAutoNum type="arabicPeriod"/>
            </a:pPr>
            <a:r>
              <a:rPr lang="it-IT" dirty="0" smtClean="0"/>
              <a:t>riferimento temporale della generazione della marca temporale; </a:t>
            </a:r>
          </a:p>
          <a:p>
            <a:pPr marL="870966" lvl="1" indent="-514350">
              <a:buFont typeface="+mj-lt"/>
              <a:buAutoNum type="arabicPeriod"/>
            </a:pPr>
            <a:r>
              <a:rPr lang="it-IT" dirty="0" smtClean="0"/>
              <a:t>identificativo della funzione di </a:t>
            </a:r>
            <a:r>
              <a:rPr lang="it-IT" dirty="0" err="1" smtClean="0"/>
              <a:t>hash</a:t>
            </a:r>
            <a:r>
              <a:rPr lang="it-IT" dirty="0" smtClean="0"/>
              <a:t> utilizzata per generare l’impronta dell’evidenza informatica sottoposta a validazione temporale; </a:t>
            </a:r>
          </a:p>
          <a:p>
            <a:pPr marL="870966" lvl="1" indent="-514350">
              <a:buFont typeface="+mj-lt"/>
              <a:buAutoNum type="arabicPeriod"/>
            </a:pPr>
            <a:r>
              <a:rPr lang="it-IT" dirty="0" smtClean="0"/>
              <a:t>valore dell’impronta dell’evidenza informatica </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1903413" y="1354138"/>
            <a:ext cx="5276850" cy="5038725"/>
          </a:xfrm>
          <a:prstGeom prst="ellipse">
            <a:avLst/>
          </a:prstGeom>
          <a:solidFill>
            <a:srgbClr val="F8F8F8"/>
          </a:solidFill>
          <a:ln w="9525">
            <a:solidFill>
              <a:schemeClr val="tx1"/>
            </a:solidFill>
            <a:round/>
            <a:headEnd/>
            <a:tailEnd/>
          </a:ln>
        </p:spPr>
        <p:txBody>
          <a:bodyPr wrap="none" anchor="ctr"/>
          <a:lstStyle/>
          <a:p>
            <a:pPr algn="ctr">
              <a:lnSpc>
                <a:spcPct val="90000"/>
              </a:lnSpc>
              <a:spcBef>
                <a:spcPct val="50000"/>
              </a:spcBef>
              <a:buFont typeface="Wingdings" pitchFamily="2" charset="2"/>
              <a:buChar char="§"/>
            </a:pPr>
            <a:endParaRPr lang="it-IT" sz="2200">
              <a:solidFill>
                <a:srgbClr val="333399"/>
              </a:solidFill>
              <a:cs typeface="Times New Roman" pitchFamily="18" charset="0"/>
            </a:endParaRPr>
          </a:p>
        </p:txBody>
      </p:sp>
      <p:sp>
        <p:nvSpPr>
          <p:cNvPr id="18435" name="Text Box 3"/>
          <p:cNvSpPr txBox="1">
            <a:spLocks noChangeArrowheads="1"/>
          </p:cNvSpPr>
          <p:nvPr/>
        </p:nvSpPr>
        <p:spPr bwMode="auto">
          <a:xfrm>
            <a:off x="3632200" y="1344613"/>
            <a:ext cx="1766888" cy="581025"/>
          </a:xfrm>
          <a:prstGeom prst="rect">
            <a:avLst/>
          </a:prstGeom>
          <a:noFill/>
          <a:ln w="9525">
            <a:noFill/>
            <a:miter lim="800000"/>
            <a:headEnd/>
            <a:tailEnd/>
          </a:ln>
        </p:spPr>
        <p:txBody>
          <a:bodyPr wrap="none">
            <a:spAutoFit/>
          </a:bodyPr>
          <a:lstStyle/>
          <a:p>
            <a:pPr algn="ctr"/>
            <a:r>
              <a:rPr lang="it-IT" sz="1600">
                <a:solidFill>
                  <a:schemeClr val="tx1"/>
                </a:solidFill>
                <a:cs typeface="Times New Roman" pitchFamily="18" charset="0"/>
              </a:rPr>
              <a:t>Valore probante</a:t>
            </a:r>
            <a:br>
              <a:rPr lang="it-IT" sz="1600">
                <a:solidFill>
                  <a:schemeClr val="tx1"/>
                </a:solidFill>
                <a:cs typeface="Times New Roman" pitchFamily="18" charset="0"/>
              </a:rPr>
            </a:br>
            <a:r>
              <a:rPr lang="it-IT" sz="1600">
                <a:solidFill>
                  <a:schemeClr val="tx1"/>
                </a:solidFill>
                <a:cs typeface="Times New Roman" pitchFamily="18" charset="0"/>
              </a:rPr>
              <a:t>(firma elettronica)</a:t>
            </a:r>
          </a:p>
        </p:txBody>
      </p:sp>
      <p:grpSp>
        <p:nvGrpSpPr>
          <p:cNvPr id="2" name="Group 4"/>
          <p:cNvGrpSpPr>
            <a:grpSpLocks/>
          </p:cNvGrpSpPr>
          <p:nvPr/>
        </p:nvGrpSpPr>
        <p:grpSpPr bwMode="auto">
          <a:xfrm>
            <a:off x="2339975" y="1954213"/>
            <a:ext cx="4284663" cy="4211637"/>
            <a:chOff x="1495" y="1341"/>
            <a:chExt cx="2722" cy="2722"/>
          </a:xfrm>
        </p:grpSpPr>
        <p:sp>
          <p:nvSpPr>
            <p:cNvPr id="18445" name="Oval 5"/>
            <p:cNvSpPr>
              <a:spLocks noChangeArrowheads="1"/>
            </p:cNvSpPr>
            <p:nvPr/>
          </p:nvSpPr>
          <p:spPr bwMode="auto">
            <a:xfrm>
              <a:off x="1495" y="1341"/>
              <a:ext cx="2722" cy="2722"/>
            </a:xfrm>
            <a:prstGeom prst="ellipse">
              <a:avLst/>
            </a:prstGeom>
            <a:solidFill>
              <a:srgbClr val="EAEAEA"/>
            </a:solidFill>
            <a:ln w="9525">
              <a:solidFill>
                <a:schemeClr val="tx1"/>
              </a:solidFill>
              <a:round/>
              <a:headEnd/>
              <a:tailEnd/>
            </a:ln>
          </p:spPr>
          <p:txBody>
            <a:bodyPr wrap="none" anchor="ctr"/>
            <a:lstStyle/>
            <a:p>
              <a:pPr algn="ctr">
                <a:lnSpc>
                  <a:spcPct val="90000"/>
                </a:lnSpc>
                <a:spcBef>
                  <a:spcPct val="50000"/>
                </a:spcBef>
                <a:buFont typeface="Wingdings" pitchFamily="2" charset="2"/>
                <a:buChar char="§"/>
              </a:pPr>
              <a:endParaRPr lang="it-IT" sz="2200">
                <a:solidFill>
                  <a:srgbClr val="333399"/>
                </a:solidFill>
                <a:cs typeface="Times New Roman" pitchFamily="18" charset="0"/>
              </a:endParaRPr>
            </a:p>
          </p:txBody>
        </p:sp>
        <p:sp>
          <p:nvSpPr>
            <p:cNvPr id="18446" name="Text Box 6"/>
            <p:cNvSpPr txBox="1">
              <a:spLocks noChangeArrowheads="1"/>
            </p:cNvSpPr>
            <p:nvPr/>
          </p:nvSpPr>
          <p:spPr bwMode="auto">
            <a:xfrm>
              <a:off x="2272" y="1458"/>
              <a:ext cx="1188" cy="828"/>
            </a:xfrm>
            <a:prstGeom prst="rect">
              <a:avLst/>
            </a:prstGeom>
            <a:noFill/>
            <a:ln w="9525">
              <a:noFill/>
              <a:miter lim="800000"/>
              <a:headEnd/>
              <a:tailEnd/>
            </a:ln>
          </p:spPr>
          <p:txBody>
            <a:bodyPr wrap="none">
              <a:spAutoFit/>
            </a:bodyPr>
            <a:lstStyle/>
            <a:p>
              <a:pPr algn="ctr"/>
              <a:r>
                <a:rPr lang="it-IT" sz="1600">
                  <a:solidFill>
                    <a:schemeClr val="tx1"/>
                  </a:solidFill>
                  <a:cs typeface="Times New Roman" pitchFamily="18" charset="0"/>
                </a:rPr>
                <a:t>Valore probatorio</a:t>
              </a:r>
            </a:p>
            <a:p>
              <a:pPr algn="ctr"/>
              <a:r>
                <a:rPr lang="it-IT" sz="1600">
                  <a:solidFill>
                    <a:schemeClr val="tx1"/>
                  </a:solidFill>
                  <a:cs typeface="Times New Roman" pitchFamily="18" charset="0"/>
                </a:rPr>
                <a:t>Controllo esclusivo</a:t>
              </a:r>
            </a:p>
            <a:p>
              <a:pPr algn="ctr"/>
              <a:r>
                <a:rPr lang="it-IT" sz="1600">
                  <a:solidFill>
                    <a:schemeClr val="tx1"/>
                  </a:solidFill>
                  <a:cs typeface="Times New Roman" pitchFamily="18" charset="0"/>
                </a:rPr>
                <a:t>Autenticità</a:t>
              </a:r>
              <a:br>
                <a:rPr lang="it-IT" sz="1600">
                  <a:solidFill>
                    <a:schemeClr val="tx1"/>
                  </a:solidFill>
                  <a:cs typeface="Times New Roman" pitchFamily="18" charset="0"/>
                </a:rPr>
              </a:br>
              <a:r>
                <a:rPr lang="it-IT" sz="1600">
                  <a:solidFill>
                    <a:schemeClr val="tx1"/>
                  </a:solidFill>
                  <a:cs typeface="Times New Roman" pitchFamily="18" charset="0"/>
                </a:rPr>
                <a:t>Integrità del testo</a:t>
              </a:r>
              <a:br>
                <a:rPr lang="it-IT" sz="1600">
                  <a:solidFill>
                    <a:schemeClr val="tx1"/>
                  </a:solidFill>
                  <a:cs typeface="Times New Roman" pitchFamily="18" charset="0"/>
                </a:rPr>
              </a:br>
              <a:r>
                <a:rPr lang="it-IT" sz="1600">
                  <a:solidFill>
                    <a:schemeClr val="tx1"/>
                  </a:solidFill>
                  <a:cs typeface="Times New Roman" pitchFamily="18" charset="0"/>
                </a:rPr>
                <a:t>(firma avanzata)</a:t>
              </a:r>
            </a:p>
          </p:txBody>
        </p:sp>
      </p:grpSp>
      <p:grpSp>
        <p:nvGrpSpPr>
          <p:cNvPr id="3" name="Group 8"/>
          <p:cNvGrpSpPr>
            <a:grpSpLocks/>
          </p:cNvGrpSpPr>
          <p:nvPr/>
        </p:nvGrpSpPr>
        <p:grpSpPr bwMode="auto">
          <a:xfrm>
            <a:off x="2411413" y="3357563"/>
            <a:ext cx="4133850" cy="2232025"/>
            <a:chOff x="1540" y="2248"/>
            <a:chExt cx="2604" cy="1406"/>
          </a:xfrm>
        </p:grpSpPr>
        <p:sp>
          <p:nvSpPr>
            <p:cNvPr id="18440" name="Oval 9"/>
            <p:cNvSpPr>
              <a:spLocks noChangeArrowheads="1"/>
            </p:cNvSpPr>
            <p:nvPr/>
          </p:nvSpPr>
          <p:spPr bwMode="auto">
            <a:xfrm>
              <a:off x="1676" y="2248"/>
              <a:ext cx="1406" cy="1406"/>
            </a:xfrm>
            <a:prstGeom prst="ellipse">
              <a:avLst/>
            </a:prstGeom>
            <a:solidFill>
              <a:srgbClr val="808080">
                <a:alpha val="25098"/>
              </a:srgbClr>
            </a:solidFill>
            <a:ln w="9525">
              <a:solidFill>
                <a:srgbClr val="5F5F5F"/>
              </a:solidFill>
              <a:round/>
              <a:headEnd/>
              <a:tailEnd/>
            </a:ln>
          </p:spPr>
          <p:txBody>
            <a:bodyPr wrap="none" anchor="ctr"/>
            <a:lstStyle/>
            <a:p>
              <a:pPr algn="ctr">
                <a:lnSpc>
                  <a:spcPct val="90000"/>
                </a:lnSpc>
                <a:spcBef>
                  <a:spcPct val="50000"/>
                </a:spcBef>
                <a:buFont typeface="Wingdings" pitchFamily="2" charset="2"/>
                <a:buChar char="§"/>
              </a:pPr>
              <a:endParaRPr lang="it-IT" sz="2200">
                <a:solidFill>
                  <a:srgbClr val="333399"/>
                </a:solidFill>
                <a:cs typeface="Times New Roman" pitchFamily="18" charset="0"/>
              </a:endParaRPr>
            </a:p>
          </p:txBody>
        </p:sp>
        <p:sp>
          <p:nvSpPr>
            <p:cNvPr id="18441" name="Oval 10"/>
            <p:cNvSpPr>
              <a:spLocks noChangeArrowheads="1"/>
            </p:cNvSpPr>
            <p:nvPr/>
          </p:nvSpPr>
          <p:spPr bwMode="auto">
            <a:xfrm>
              <a:off x="2629" y="2248"/>
              <a:ext cx="1405" cy="1406"/>
            </a:xfrm>
            <a:prstGeom prst="ellipse">
              <a:avLst/>
            </a:prstGeom>
            <a:solidFill>
              <a:srgbClr val="808080">
                <a:alpha val="25098"/>
              </a:srgbClr>
            </a:solidFill>
            <a:ln w="9525">
              <a:solidFill>
                <a:srgbClr val="5F5F5F"/>
              </a:solidFill>
              <a:round/>
              <a:headEnd/>
              <a:tailEnd/>
            </a:ln>
          </p:spPr>
          <p:txBody>
            <a:bodyPr wrap="none" anchor="ctr"/>
            <a:lstStyle/>
            <a:p>
              <a:pPr algn="ctr">
                <a:lnSpc>
                  <a:spcPct val="90000"/>
                </a:lnSpc>
                <a:spcBef>
                  <a:spcPct val="50000"/>
                </a:spcBef>
                <a:buFont typeface="Wingdings" pitchFamily="2" charset="2"/>
                <a:buChar char="§"/>
              </a:pPr>
              <a:endParaRPr lang="it-IT" sz="2200">
                <a:solidFill>
                  <a:srgbClr val="333399"/>
                </a:solidFill>
                <a:cs typeface="Times New Roman" pitchFamily="18" charset="0"/>
              </a:endParaRPr>
            </a:p>
          </p:txBody>
        </p:sp>
        <p:sp>
          <p:nvSpPr>
            <p:cNvPr id="18442" name="Text Box 11"/>
            <p:cNvSpPr txBox="1">
              <a:spLocks noChangeArrowheads="1"/>
            </p:cNvSpPr>
            <p:nvPr/>
          </p:nvSpPr>
          <p:spPr bwMode="auto">
            <a:xfrm>
              <a:off x="1540" y="2843"/>
              <a:ext cx="1488" cy="520"/>
            </a:xfrm>
            <a:prstGeom prst="rect">
              <a:avLst/>
            </a:prstGeom>
            <a:noFill/>
            <a:ln w="9525">
              <a:noFill/>
              <a:miter lim="800000"/>
              <a:headEnd/>
              <a:tailEnd/>
            </a:ln>
          </p:spPr>
          <p:txBody>
            <a:bodyPr>
              <a:spAutoFit/>
            </a:bodyPr>
            <a:lstStyle/>
            <a:p>
              <a:pPr algn="ctr"/>
              <a:r>
                <a:rPr lang="it-IT" sz="1600">
                  <a:solidFill>
                    <a:schemeClr val="tx1"/>
                  </a:solidFill>
                  <a:cs typeface="Times New Roman" pitchFamily="18" charset="0"/>
                </a:rPr>
                <a:t>chiave</a:t>
              </a:r>
              <a:br>
                <a:rPr lang="it-IT" sz="1600">
                  <a:solidFill>
                    <a:schemeClr val="tx1"/>
                  </a:solidFill>
                  <a:cs typeface="Times New Roman" pitchFamily="18" charset="0"/>
                </a:rPr>
              </a:br>
              <a:r>
                <a:rPr lang="it-IT" sz="1600">
                  <a:solidFill>
                    <a:schemeClr val="tx1"/>
                  </a:solidFill>
                  <a:cs typeface="Times New Roman" pitchFamily="18" charset="0"/>
                </a:rPr>
                <a:t>pubblica/privata </a:t>
              </a:r>
              <a:br>
                <a:rPr lang="it-IT" sz="1600">
                  <a:solidFill>
                    <a:schemeClr val="tx1"/>
                  </a:solidFill>
                  <a:cs typeface="Times New Roman" pitchFamily="18" charset="0"/>
                </a:rPr>
              </a:br>
              <a:r>
                <a:rPr lang="it-IT" sz="1600">
                  <a:solidFill>
                    <a:schemeClr val="tx1"/>
                  </a:solidFill>
                  <a:cs typeface="Times New Roman" pitchFamily="18" charset="0"/>
                </a:rPr>
                <a:t>(firma digitale)</a:t>
              </a:r>
            </a:p>
          </p:txBody>
        </p:sp>
        <p:sp>
          <p:nvSpPr>
            <p:cNvPr id="18443" name="Text Box 12"/>
            <p:cNvSpPr txBox="1">
              <a:spLocks noChangeArrowheads="1"/>
            </p:cNvSpPr>
            <p:nvPr/>
          </p:nvSpPr>
          <p:spPr bwMode="auto">
            <a:xfrm>
              <a:off x="2737" y="2815"/>
              <a:ext cx="1407" cy="520"/>
            </a:xfrm>
            <a:prstGeom prst="rect">
              <a:avLst/>
            </a:prstGeom>
            <a:noFill/>
            <a:ln w="9525">
              <a:noFill/>
              <a:miter lim="800000"/>
              <a:headEnd/>
              <a:tailEnd/>
            </a:ln>
          </p:spPr>
          <p:txBody>
            <a:bodyPr>
              <a:spAutoFit/>
            </a:bodyPr>
            <a:lstStyle/>
            <a:p>
              <a:pPr algn="ctr"/>
              <a:r>
                <a:rPr lang="it-IT" sz="1600">
                  <a:solidFill>
                    <a:schemeClr val="tx1"/>
                  </a:solidFill>
                  <a:cs typeface="Times New Roman" pitchFamily="18" charset="0"/>
                </a:rPr>
                <a:t>dispositivo</a:t>
              </a:r>
              <a:br>
                <a:rPr lang="it-IT" sz="1600">
                  <a:solidFill>
                    <a:schemeClr val="tx1"/>
                  </a:solidFill>
                  <a:cs typeface="Times New Roman" pitchFamily="18" charset="0"/>
                </a:rPr>
              </a:br>
              <a:r>
                <a:rPr lang="it-IT" sz="1600">
                  <a:solidFill>
                    <a:schemeClr val="tx1"/>
                  </a:solidFill>
                  <a:cs typeface="Times New Roman" pitchFamily="18" charset="0"/>
                </a:rPr>
                <a:t>di firma sicuro</a:t>
              </a:r>
              <a:br>
                <a:rPr lang="it-IT" sz="1600">
                  <a:solidFill>
                    <a:schemeClr val="tx1"/>
                  </a:solidFill>
                  <a:cs typeface="Times New Roman" pitchFamily="18" charset="0"/>
                </a:rPr>
              </a:br>
              <a:r>
                <a:rPr lang="it-IT" sz="1600">
                  <a:solidFill>
                    <a:schemeClr val="tx1"/>
                  </a:solidFill>
                  <a:cs typeface="Times New Roman" pitchFamily="18" charset="0"/>
                </a:rPr>
                <a:t>(firma qualificata)</a:t>
              </a:r>
            </a:p>
          </p:txBody>
        </p:sp>
        <p:sp>
          <p:nvSpPr>
            <p:cNvPr id="18444" name="Text Box 13"/>
            <p:cNvSpPr txBox="1">
              <a:spLocks noChangeArrowheads="1"/>
            </p:cNvSpPr>
            <p:nvPr/>
          </p:nvSpPr>
          <p:spPr bwMode="auto">
            <a:xfrm>
              <a:off x="2039" y="2384"/>
              <a:ext cx="1671" cy="366"/>
            </a:xfrm>
            <a:prstGeom prst="rect">
              <a:avLst/>
            </a:prstGeom>
            <a:noFill/>
            <a:ln w="9525">
              <a:noFill/>
              <a:miter lim="800000"/>
              <a:headEnd/>
              <a:tailEnd/>
            </a:ln>
          </p:spPr>
          <p:txBody>
            <a:bodyPr>
              <a:spAutoFit/>
            </a:bodyPr>
            <a:lstStyle/>
            <a:p>
              <a:pPr algn="ctr"/>
              <a:r>
                <a:rPr lang="it-IT" sz="1600">
                  <a:solidFill>
                    <a:schemeClr val="tx1"/>
                  </a:solidFill>
                  <a:cs typeface="Times New Roman" pitchFamily="18" charset="0"/>
                </a:rPr>
                <a:t>Certificato qualificato</a:t>
              </a:r>
            </a:p>
            <a:p>
              <a:pPr algn="ctr"/>
              <a:r>
                <a:rPr lang="it-IT" sz="1600">
                  <a:solidFill>
                    <a:schemeClr val="tx1"/>
                  </a:solidFill>
                  <a:cs typeface="Times New Roman" pitchFamily="18" charset="0"/>
                </a:rPr>
                <a:t>Soddisfa la forma scritta</a:t>
              </a:r>
            </a:p>
          </p:txBody>
        </p:sp>
      </p:grpSp>
      <p:sp>
        <p:nvSpPr>
          <p:cNvPr id="18438" name="Rectangle 18"/>
          <p:cNvSpPr>
            <a:spLocks noGrp="1" noChangeArrowheads="1"/>
          </p:cNvSpPr>
          <p:nvPr>
            <p:ph type="title" idx="4294967295"/>
          </p:nvPr>
        </p:nvSpPr>
        <p:spPr>
          <a:xfrm>
            <a:off x="468313" y="0"/>
            <a:ext cx="8296275" cy="1143000"/>
          </a:xfrm>
        </p:spPr>
        <p:txBody>
          <a:bodyPr/>
          <a:lstStyle/>
          <a:p>
            <a:pPr eaLnBrk="1" hangingPunct="1"/>
            <a:r>
              <a:rPr lang="it-IT" sz="2200" smtClean="0">
                <a:solidFill>
                  <a:srgbClr val="2D2DB9"/>
                </a:solidFill>
              </a:rPr>
              <a:t>Tipologie di firme</a:t>
            </a:r>
          </a:p>
        </p:txBody>
      </p:sp>
      <p:sp>
        <p:nvSpPr>
          <p:cNvPr id="18439" name="Rectangle 3"/>
          <p:cNvSpPr>
            <a:spLocks noChangeArrowheads="1"/>
          </p:cNvSpPr>
          <p:nvPr/>
        </p:nvSpPr>
        <p:spPr bwMode="auto">
          <a:xfrm>
            <a:off x="6300788" y="5427663"/>
            <a:ext cx="2843212" cy="936625"/>
          </a:xfrm>
          <a:prstGeom prst="rect">
            <a:avLst/>
          </a:prstGeom>
          <a:noFill/>
          <a:ln w="9525">
            <a:noFill/>
            <a:miter lim="800000"/>
            <a:headEnd/>
            <a:tailEnd/>
          </a:ln>
        </p:spPr>
        <p:txBody>
          <a:bodyPr/>
          <a:lstStyle/>
          <a:p>
            <a:pPr marL="342900" indent="-342900" algn="ctr">
              <a:spcBef>
                <a:spcPct val="20000"/>
              </a:spcBef>
              <a:buClr>
                <a:schemeClr val="tx1"/>
              </a:buClr>
              <a:buSzPct val="75000"/>
            </a:pPr>
            <a:r>
              <a:rPr lang="it-IT" sz="1600" dirty="0" smtClean="0">
                <a:solidFill>
                  <a:srgbClr val="FF3300"/>
                </a:solidFill>
                <a:cs typeface="Times New Roman" pitchFamily="18" charset="0"/>
              </a:rPr>
              <a:t>REGOLE TECNICHE</a:t>
            </a:r>
          </a:p>
          <a:p>
            <a:pPr marL="342900" indent="-342900" algn="ctr">
              <a:spcBef>
                <a:spcPct val="20000"/>
              </a:spcBef>
              <a:buClr>
                <a:schemeClr val="tx1"/>
              </a:buClr>
              <a:buSzPct val="75000"/>
            </a:pPr>
            <a:r>
              <a:rPr lang="it-IT" sz="1600" dirty="0" smtClean="0"/>
              <a:t>Regolamento </a:t>
            </a:r>
            <a:r>
              <a:rPr lang="it-IT" sz="1600" dirty="0" err="1" smtClean="0"/>
              <a:t>eIDAS</a:t>
            </a:r>
            <a:r>
              <a:rPr lang="it-IT" sz="1600" dirty="0" smtClean="0"/>
              <a:t> pubblicato il 28 agosto 2014</a:t>
            </a:r>
            <a:endParaRPr lang="it-IT" sz="1600" dirty="0">
              <a:solidFill>
                <a:srgbClr val="FF3300"/>
              </a:solidFill>
              <a:cs typeface="Times New Roman" pitchFamily="18" charset="0"/>
            </a:endParaRPr>
          </a:p>
          <a:p>
            <a:pPr marL="342900" indent="-342900" algn="ctr">
              <a:spcBef>
                <a:spcPct val="20000"/>
              </a:spcBef>
              <a:buClr>
                <a:schemeClr val="tx1"/>
              </a:buClr>
              <a:buSzPct val="75000"/>
              <a:buFont typeface="Wingdings" pitchFamily="2" charset="2"/>
              <a:buChar char="l"/>
            </a:pPr>
            <a:endParaRPr lang="it-IT" sz="1600" dirty="0">
              <a:solidFill>
                <a:srgbClr val="3A6598"/>
              </a:solidFill>
              <a:cs typeface="Times New Roman" pitchFamily="18" charset="0"/>
            </a:endParaRPr>
          </a:p>
        </p:txBody>
      </p:sp>
      <p:sp>
        <p:nvSpPr>
          <p:cNvPr id="15" name="Segnaposto piè di pagina 14"/>
          <p:cNvSpPr>
            <a:spLocks noGrp="1"/>
          </p:cNvSpPr>
          <p:nvPr>
            <p:ph type="ftr" sz="quarter" idx="11"/>
          </p:nvPr>
        </p:nvSpPr>
        <p:spPr/>
        <p:txBody>
          <a:bodyPr/>
          <a:lstStyle/>
          <a:p>
            <a:r>
              <a:rPr lang="it-IT" smtClean="0"/>
              <a:t>a cura dott. Maria Rosaria Tosiani</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Firme elettroniche – 01/07/16 </a:t>
            </a:r>
            <a:br>
              <a:rPr lang="it-IT" b="1" dirty="0" smtClean="0"/>
            </a:br>
            <a:r>
              <a:rPr lang="it-IT" dirty="0" smtClean="0"/>
              <a:t>Le novità del regolamento </a:t>
            </a:r>
            <a:r>
              <a:rPr lang="it-IT" dirty="0" err="1" smtClean="0"/>
              <a:t>eIDAS</a:t>
            </a:r>
            <a:endParaRPr lang="it-IT" dirty="0"/>
          </a:p>
        </p:txBody>
      </p:sp>
      <p:sp>
        <p:nvSpPr>
          <p:cNvPr id="3" name="Segnaposto contenuto 2"/>
          <p:cNvSpPr>
            <a:spLocks noGrp="1"/>
          </p:cNvSpPr>
          <p:nvPr>
            <p:ph idx="1"/>
          </p:nvPr>
        </p:nvSpPr>
        <p:spPr/>
        <p:txBody>
          <a:bodyPr>
            <a:normAutofit fontScale="55000" lnSpcReduction="20000"/>
          </a:bodyPr>
          <a:lstStyle/>
          <a:p>
            <a:r>
              <a:rPr lang="it-IT" dirty="0" smtClean="0"/>
              <a:t>Il Regolamento </a:t>
            </a:r>
            <a:r>
              <a:rPr lang="it-IT" dirty="0" err="1" smtClean="0"/>
              <a:t>eIDAS</a:t>
            </a:r>
            <a:r>
              <a:rPr lang="it-IT" dirty="0" smtClean="0"/>
              <a:t> (Electronic </a:t>
            </a:r>
            <a:r>
              <a:rPr lang="it-IT" dirty="0" err="1" smtClean="0"/>
              <a:t>identification</a:t>
            </a:r>
            <a:r>
              <a:rPr lang="it-IT" dirty="0" smtClean="0"/>
              <a:t> and trust </a:t>
            </a:r>
            <a:r>
              <a:rPr lang="it-IT" dirty="0" err="1" smtClean="0"/>
              <a:t>services</a:t>
            </a:r>
            <a:r>
              <a:rPr lang="it-IT" dirty="0" smtClean="0"/>
              <a:t>), pubblicato il 28 agosto 2014 nella Gazzetta Ufficiale dell’Unione Europea (EU </a:t>
            </a:r>
            <a:r>
              <a:rPr lang="it-IT" dirty="0" err="1" smtClean="0"/>
              <a:t>Official</a:t>
            </a:r>
            <a:r>
              <a:rPr lang="it-IT" dirty="0" smtClean="0"/>
              <a:t> Journal L 257), stabilisce le condizioni per il riconoscimento reciproco in ambito di identificazione elettronica e le regole comuni per le firme elettroniche, l’autenticazione web ed i relativi servizi fiduciari per le transazioni elettroniche. </a:t>
            </a:r>
          </a:p>
          <a:p>
            <a:r>
              <a:rPr lang="it-IT" dirty="0" smtClean="0"/>
              <a:t>Il provvedimento permetterà, in modo progressivo, di adottare a livello europeo </a:t>
            </a:r>
            <a:r>
              <a:rPr lang="it-IT" b="1" dirty="0" smtClean="0"/>
              <a:t>un quadro tecnico-giuridico unico, omogeneo ed interoperabile in ambito di firme elettroniche, sigilli elettronici, validazioni temporali elettroniche, documenti elettronici, nonché per i servizi di raccomandata elettronica ed i servizi di certificazione per Autenticazione web. </a:t>
            </a:r>
          </a:p>
          <a:p>
            <a:r>
              <a:rPr lang="it-IT" dirty="0" smtClean="0"/>
              <a:t>Tra gli elementi di interesse regolamentati si ricordano: </a:t>
            </a:r>
          </a:p>
          <a:p>
            <a:pPr lvl="1"/>
            <a:r>
              <a:rPr lang="it-IT" b="1" dirty="0" smtClean="0"/>
              <a:t>strumento del sigillo elettronico qualificato o avanzato </a:t>
            </a:r>
          </a:p>
          <a:p>
            <a:pPr lvl="1"/>
            <a:r>
              <a:rPr lang="it-IT" b="1" dirty="0" smtClean="0"/>
              <a:t>principio di neutralità tecnologica rispetto alla forma elettronica di un documento </a:t>
            </a:r>
          </a:p>
          <a:p>
            <a:pPr lvl="1"/>
            <a:r>
              <a:rPr lang="it-IT" b="1" dirty="0" smtClean="0"/>
              <a:t>servizio elettronico di recapito certificato e recapito qualificato certificato </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Firme elettroniche – 01/07/16 </a:t>
            </a:r>
            <a:br>
              <a:rPr lang="it-IT" b="1" dirty="0" smtClean="0"/>
            </a:br>
            <a:r>
              <a:rPr lang="it-IT" dirty="0" smtClean="0"/>
              <a:t>Adempimenti</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A seguito dell'adozione del Regolamento </a:t>
            </a:r>
            <a:r>
              <a:rPr lang="it-IT" dirty="0" err="1" smtClean="0"/>
              <a:t>eIDAS</a:t>
            </a:r>
            <a:r>
              <a:rPr lang="it-IT" dirty="0" smtClean="0"/>
              <a:t>, a partire dal </a:t>
            </a:r>
            <a:r>
              <a:rPr lang="it-IT" b="1" dirty="0" smtClean="0"/>
              <a:t>18 settembre 2015, saranno emanati atti che imporranno il riconoscimento di specifici formati per la generazione di firme e sigilli. </a:t>
            </a:r>
          </a:p>
          <a:p>
            <a:r>
              <a:rPr lang="it-IT" dirty="0" smtClean="0"/>
              <a:t>Gli Stati membri dovranno riconoscerli tutti, ma resteranno liberi di utilizzarne anche uno solo nella generazione di firme e sigilli. </a:t>
            </a:r>
          </a:p>
          <a:p>
            <a:r>
              <a:rPr lang="it-IT" dirty="0" smtClean="0"/>
              <a:t>Si presenta pertanto l’</a:t>
            </a:r>
            <a:r>
              <a:rPr lang="it-IT" b="1" dirty="0" smtClean="0"/>
              <a:t>obbligo in capo ai soggetti pubblici, di riconoscere i formati definiti dai suddetti atti</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smtClean="0"/>
              <a:t>Documento informatico</a:t>
            </a:r>
            <a:endParaRPr lang="it-IT" dirty="0"/>
          </a:p>
        </p:txBody>
      </p:sp>
      <p:pic>
        <p:nvPicPr>
          <p:cNvPr id="4098" name="Picture 2" descr="C:\Users\tosiani\AppData\Local\Microsoft\Windows\Temporary Internet Files\Content.IE5\RPXDVVHY\cd-security1[1].png"/>
          <p:cNvPicPr>
            <a:picLocks noChangeAspect="1" noChangeArrowheads="1"/>
          </p:cNvPicPr>
          <p:nvPr/>
        </p:nvPicPr>
        <p:blipFill>
          <a:blip r:embed="rId2" cstate="print"/>
          <a:srcRect/>
          <a:stretch>
            <a:fillRect/>
          </a:stretch>
        </p:blipFill>
        <p:spPr bwMode="auto">
          <a:xfrm>
            <a:off x="2952750" y="3356991"/>
            <a:ext cx="1979290" cy="2153933"/>
          </a:xfrm>
          <a:prstGeom prst="rect">
            <a:avLst/>
          </a:prstGeom>
          <a:noFill/>
        </p:spPr>
      </p:pic>
      <p:sp>
        <p:nvSpPr>
          <p:cNvPr id="5" name="Segnaposto piè di pagina 4"/>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Documento informatico </a:t>
            </a:r>
            <a:br>
              <a:rPr lang="it-IT" b="1" dirty="0" smtClean="0"/>
            </a:br>
            <a:r>
              <a:rPr lang="it-IT" dirty="0" smtClean="0"/>
              <a:t>Formazione </a:t>
            </a:r>
            <a:endParaRPr lang="it-IT" dirty="0"/>
          </a:p>
        </p:txBody>
      </p:sp>
      <p:sp>
        <p:nvSpPr>
          <p:cNvPr id="3" name="Segnaposto contenuto 2"/>
          <p:cNvSpPr>
            <a:spLocks noGrp="1"/>
          </p:cNvSpPr>
          <p:nvPr>
            <p:ph idx="1"/>
          </p:nvPr>
        </p:nvSpPr>
        <p:spPr>
          <a:xfrm>
            <a:off x="1435608" y="1447800"/>
            <a:ext cx="7384864" cy="1117104"/>
          </a:xfrm>
          <a:solidFill>
            <a:schemeClr val="accent4">
              <a:lumMod val="20000"/>
              <a:lumOff val="80000"/>
            </a:schemeClr>
          </a:solidFill>
        </p:spPr>
        <p:txBody>
          <a:bodyPr>
            <a:normAutofit fontScale="85000" lnSpcReduction="20000"/>
          </a:bodyPr>
          <a:lstStyle/>
          <a:p>
            <a:r>
              <a:rPr lang="it-IT" dirty="0" smtClean="0"/>
              <a:t>E' la rappresentazione informatica di atti, fatti o dati giuridicamente rilevanti contrapposto al documento analogico. </a:t>
            </a:r>
            <a:endParaRPr lang="it-IT" dirty="0"/>
          </a:p>
        </p:txBody>
      </p:sp>
      <p:pic>
        <p:nvPicPr>
          <p:cNvPr id="5123" name="Picture 3" descr="C:\Users\tosiani\AppData\Local\Microsoft\Windows\Temporary Internet Files\Content.IE5\RPXDVVHY\Pergamino[1].gif"/>
          <p:cNvPicPr>
            <a:picLocks noChangeAspect="1" noChangeArrowheads="1"/>
          </p:cNvPicPr>
          <p:nvPr/>
        </p:nvPicPr>
        <p:blipFill>
          <a:blip r:embed="rId2" cstate="print"/>
          <a:srcRect/>
          <a:stretch>
            <a:fillRect/>
          </a:stretch>
        </p:blipFill>
        <p:spPr bwMode="auto">
          <a:xfrm>
            <a:off x="7380312" y="116632"/>
            <a:ext cx="1152128" cy="1229610"/>
          </a:xfrm>
          <a:prstGeom prst="rect">
            <a:avLst/>
          </a:prstGeom>
          <a:noFill/>
        </p:spPr>
      </p:pic>
      <p:sp>
        <p:nvSpPr>
          <p:cNvPr id="6" name="Rettangolo 5"/>
          <p:cNvSpPr/>
          <p:nvPr/>
        </p:nvSpPr>
        <p:spPr>
          <a:xfrm>
            <a:off x="1547664" y="2780926"/>
            <a:ext cx="7128792" cy="3139321"/>
          </a:xfrm>
          <a:prstGeom prst="rect">
            <a:avLst/>
          </a:prstGeom>
        </p:spPr>
        <p:txBody>
          <a:bodyPr wrap="square">
            <a:spAutoFit/>
          </a:bodyPr>
          <a:lstStyle/>
          <a:p>
            <a:r>
              <a:rPr lang="it-IT" dirty="0" smtClean="0"/>
              <a:t>Un documento informatico può essere </a:t>
            </a:r>
            <a:r>
              <a:rPr lang="it-IT" b="1" dirty="0" smtClean="0"/>
              <a:t>formato: </a:t>
            </a:r>
          </a:p>
          <a:p>
            <a:pPr lvl="1">
              <a:buFont typeface="Arial" pitchFamily="34" charset="0"/>
              <a:buChar char="•"/>
            </a:pPr>
            <a:r>
              <a:rPr lang="it-IT" dirty="0" smtClean="0"/>
              <a:t> utilizzando appositi </a:t>
            </a:r>
            <a:r>
              <a:rPr lang="it-IT" b="1" dirty="0" smtClean="0"/>
              <a:t>strumenti </a:t>
            </a:r>
            <a:r>
              <a:rPr lang="it-IT" b="1" dirty="0" err="1" smtClean="0"/>
              <a:t>sw</a:t>
            </a:r>
            <a:r>
              <a:rPr lang="it-IT" b="1" dirty="0" smtClean="0"/>
              <a:t> (</a:t>
            </a:r>
            <a:r>
              <a:rPr lang="it-IT" b="1" dirty="0" err="1" smtClean="0"/>
              <a:t>sw</a:t>
            </a:r>
            <a:r>
              <a:rPr lang="it-IT" b="1" dirty="0" smtClean="0"/>
              <a:t> </a:t>
            </a:r>
            <a:r>
              <a:rPr lang="it-IT" b="1" dirty="0" err="1" smtClean="0"/>
              <a:t>editor</a:t>
            </a:r>
            <a:r>
              <a:rPr lang="it-IT" b="1" dirty="0" smtClean="0"/>
              <a:t>) </a:t>
            </a:r>
          </a:p>
          <a:p>
            <a:pPr lvl="1">
              <a:buFont typeface="Arial" pitchFamily="34" charset="0"/>
              <a:buChar char="•"/>
            </a:pPr>
            <a:r>
              <a:rPr lang="it-IT" dirty="0" smtClean="0"/>
              <a:t> </a:t>
            </a:r>
            <a:r>
              <a:rPr lang="it-IT" b="1" dirty="0" smtClean="0"/>
              <a:t>acquisendolo per via telematica o da un supporto informatico o acquisendo una copia informatica o una copia per immagine di un documento analogico </a:t>
            </a:r>
          </a:p>
          <a:p>
            <a:pPr lvl="1">
              <a:buFont typeface="Arial" pitchFamily="34" charset="0"/>
              <a:buChar char="•"/>
            </a:pPr>
            <a:r>
              <a:rPr lang="it-IT" dirty="0" smtClean="0"/>
              <a:t> </a:t>
            </a:r>
            <a:r>
              <a:rPr lang="it-IT" b="1" dirty="0" smtClean="0"/>
              <a:t>registrando le informazioni risultanti da transazioni o processi informatici o dalla presentazione telematica di dati attraverso moduli o formulari e/o generando o raggruppando un insieme di dati o registrazioni provenienti da una o più basi dati secondo una struttura logica predeterminata e memorizzata in forma statica </a:t>
            </a:r>
          </a:p>
        </p:txBody>
      </p:sp>
      <p:sp>
        <p:nvSpPr>
          <p:cNvPr id="7" name="Segnaposto piè di pagina 6"/>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Documento informatico </a:t>
            </a:r>
            <a:br>
              <a:rPr lang="it-IT" b="1" dirty="0" smtClean="0"/>
            </a:br>
            <a:r>
              <a:rPr lang="it-IT" dirty="0" smtClean="0"/>
              <a:t>Integrità e </a:t>
            </a:r>
            <a:r>
              <a:rPr lang="it-IT" dirty="0" err="1" smtClean="0"/>
              <a:t>immodificabilità</a:t>
            </a:r>
            <a:r>
              <a:rPr lang="it-IT" dirty="0" smtClean="0"/>
              <a:t> 1/2 </a:t>
            </a:r>
            <a:endParaRPr lang="it-IT" dirty="0"/>
          </a:p>
        </p:txBody>
      </p:sp>
      <p:sp>
        <p:nvSpPr>
          <p:cNvPr id="3" name="Segnaposto contenuto 2"/>
          <p:cNvSpPr>
            <a:spLocks noGrp="1"/>
          </p:cNvSpPr>
          <p:nvPr>
            <p:ph idx="1"/>
          </p:nvPr>
        </p:nvSpPr>
        <p:spPr/>
        <p:txBody>
          <a:bodyPr>
            <a:normAutofit fontScale="62500" lnSpcReduction="20000"/>
          </a:bodyPr>
          <a:lstStyle/>
          <a:p>
            <a:pPr>
              <a:buNone/>
            </a:pPr>
            <a:r>
              <a:rPr lang="it-IT" dirty="0" smtClean="0"/>
              <a:t>Se formato con appositi strumenti </a:t>
            </a:r>
            <a:r>
              <a:rPr lang="it-IT" dirty="0" err="1" smtClean="0"/>
              <a:t>sw</a:t>
            </a:r>
            <a:r>
              <a:rPr lang="it-IT" dirty="0" smtClean="0"/>
              <a:t> tramite: </a:t>
            </a:r>
          </a:p>
          <a:p>
            <a:pPr marL="596646" indent="-514350">
              <a:buFont typeface="+mj-lt"/>
              <a:buAutoNum type="alphaLcParenR"/>
            </a:pPr>
            <a:r>
              <a:rPr lang="it-IT" i="1" dirty="0" smtClean="0"/>
              <a:t>la </a:t>
            </a:r>
            <a:r>
              <a:rPr lang="it-IT" b="1" i="1" dirty="0" smtClean="0"/>
              <a:t>sottoscrizione con firma digitale ovvero con firma elettronica qualificata; </a:t>
            </a:r>
          </a:p>
          <a:p>
            <a:pPr marL="596646" indent="-514350">
              <a:buFont typeface="+mj-lt"/>
              <a:buAutoNum type="alphaLcParenR"/>
            </a:pPr>
            <a:r>
              <a:rPr lang="it-IT" i="1" dirty="0" smtClean="0"/>
              <a:t>l’apposizione di una </a:t>
            </a:r>
            <a:r>
              <a:rPr lang="it-IT" b="1" i="1" dirty="0" smtClean="0"/>
              <a:t>validazione temporale; </a:t>
            </a:r>
          </a:p>
          <a:p>
            <a:pPr marL="596646" indent="-514350">
              <a:buFont typeface="+mj-lt"/>
              <a:buAutoNum type="alphaLcParenR"/>
            </a:pPr>
            <a:r>
              <a:rPr lang="it-IT" i="1" dirty="0" smtClean="0"/>
              <a:t>il </a:t>
            </a:r>
            <a:r>
              <a:rPr lang="it-IT" b="1" i="1" dirty="0" smtClean="0"/>
              <a:t>trasferimento a soggetti terzi con posta elettronica certificata con ricevuta completa; </a:t>
            </a:r>
          </a:p>
          <a:p>
            <a:pPr marL="596646" indent="-514350">
              <a:buFont typeface="+mj-lt"/>
              <a:buAutoNum type="alphaLcParenR"/>
            </a:pPr>
            <a:r>
              <a:rPr lang="it-IT" i="1" dirty="0" smtClean="0"/>
              <a:t>la </a:t>
            </a:r>
            <a:r>
              <a:rPr lang="it-IT" b="1" i="1" dirty="0" smtClean="0"/>
              <a:t>memorizzazione su sistemi di gestione documentale che adottino idonee politiche di sicurezza; </a:t>
            </a:r>
          </a:p>
          <a:p>
            <a:pPr marL="596646" indent="-514350">
              <a:buFont typeface="+mj-lt"/>
              <a:buAutoNum type="alphaLcParenR"/>
            </a:pPr>
            <a:r>
              <a:rPr lang="it-IT" i="1" dirty="0" smtClean="0"/>
              <a:t>il </a:t>
            </a:r>
            <a:r>
              <a:rPr lang="it-IT" b="1" i="1" dirty="0" smtClean="0"/>
              <a:t>versamento ad un sistema di conservazione. </a:t>
            </a:r>
          </a:p>
          <a:p>
            <a:pPr>
              <a:buNone/>
            </a:pPr>
            <a:r>
              <a:rPr lang="it-IT" dirty="0" smtClean="0"/>
              <a:t>Se acquisito per via telematica o su supporto informatico e nel caso di copie informatiche di documenti analogici: </a:t>
            </a:r>
          </a:p>
          <a:p>
            <a:pPr marL="596646" indent="-514350">
              <a:buFont typeface="+mj-lt"/>
              <a:buAutoNum type="alphaLcParenR"/>
            </a:pPr>
            <a:r>
              <a:rPr lang="it-IT" dirty="0" smtClean="0"/>
              <a:t>Tramite la </a:t>
            </a:r>
            <a:r>
              <a:rPr lang="it-IT" b="1" dirty="0" smtClean="0"/>
              <a:t>memorizzazione del documento in un sistema di gestione informatica dei documenti che garantisca l'inalterabilità del documento o dalla memorizzazione in un sistema di conservazione. </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Documento informatico </a:t>
            </a:r>
            <a:br>
              <a:rPr lang="it-IT" b="1" dirty="0" smtClean="0"/>
            </a:br>
            <a:r>
              <a:rPr lang="it-IT" dirty="0" smtClean="0"/>
              <a:t>Integrità e </a:t>
            </a:r>
            <a:r>
              <a:rPr lang="it-IT" dirty="0" err="1" smtClean="0"/>
              <a:t>immodificabilità</a:t>
            </a:r>
            <a:r>
              <a:rPr lang="it-IT" dirty="0" smtClean="0"/>
              <a:t> 2/</a:t>
            </a:r>
            <a:r>
              <a:rPr lang="it-IT" dirty="0" err="1" smtClean="0"/>
              <a:t>2</a:t>
            </a:r>
            <a:r>
              <a:rPr lang="it-IT" dirty="0" smtClean="0"/>
              <a:t> </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Nel caso di documenti ottenuti da registrazioni di informazioni risultanti da processi informatici, moduli, o raggruppamento di insiemi di dati </a:t>
            </a:r>
          </a:p>
          <a:p>
            <a:pPr marL="596646" indent="-514350">
              <a:buFont typeface="+mj-lt"/>
              <a:buAutoNum type="alphaLcParenR"/>
            </a:pPr>
            <a:r>
              <a:rPr lang="it-IT" dirty="0" smtClean="0"/>
              <a:t>Tramite l’operazione di </a:t>
            </a:r>
            <a:r>
              <a:rPr lang="it-IT" b="1" dirty="0" smtClean="0"/>
              <a:t>registrazione dell’esito delle operazioni e dall’applicazione di misure per la protezione dell’integrità delle basi di dati e per la produzione e conservazione dei log di sistema, ovvero con la produzione di una estrazione statica dei dati e il trasferimento della stessa nel sistema di conservazione. </a:t>
            </a:r>
          </a:p>
          <a:p>
            <a:r>
              <a:rPr lang="it-IT" dirty="0" smtClean="0"/>
              <a:t>Se è un documento amministrativo informatico in aggiunta alle modalità previste per il documento informatico, l'</a:t>
            </a:r>
            <a:r>
              <a:rPr lang="it-IT" dirty="0" err="1" smtClean="0"/>
              <a:t>immodificabilità</a:t>
            </a:r>
            <a:r>
              <a:rPr lang="it-IT" dirty="0" smtClean="0"/>
              <a:t> è data dalla </a:t>
            </a:r>
            <a:r>
              <a:rPr lang="it-IT" b="1" dirty="0" smtClean="0"/>
              <a:t>registrazione nel registro di protocollo </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609600" y="1066800"/>
            <a:ext cx="8001000" cy="533400"/>
          </a:xfrm>
          <a:prstGeom prst="rect">
            <a:avLst/>
          </a:prstGeom>
          <a:noFill/>
          <a:ln w="9525">
            <a:noFill/>
            <a:round/>
            <a:headEnd/>
            <a:tailEnd/>
          </a:ln>
        </p:spPr>
        <p:txBody>
          <a:bodyPr wrap="none" anchor="ctr"/>
          <a:lstStyle/>
          <a:p>
            <a:endParaRPr lang="it-IT"/>
          </a:p>
        </p:txBody>
      </p:sp>
      <p:sp>
        <p:nvSpPr>
          <p:cNvPr id="29699" name="Text Box 2"/>
          <p:cNvSpPr txBox="1">
            <a:spLocks noChangeArrowheads="1"/>
          </p:cNvSpPr>
          <p:nvPr/>
        </p:nvSpPr>
        <p:spPr bwMode="auto">
          <a:xfrm>
            <a:off x="720725" y="2339975"/>
            <a:ext cx="7739707" cy="3465289"/>
          </a:xfrm>
          <a:prstGeom prst="rect">
            <a:avLst/>
          </a:prstGeom>
          <a:noFill/>
          <a:ln w="9525">
            <a:noFill/>
            <a:round/>
            <a:headEnd/>
            <a:tailEnd/>
          </a:ln>
        </p:spPr>
        <p:txBody>
          <a:bodyPr/>
          <a:lstStyle/>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rPr>
              <a:t>C.A.D. Codice dell'amministrazione digitale</a:t>
            </a:r>
          </a:p>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smtClean="0">
                <a:solidFill>
                  <a:srgbClr val="000000"/>
                </a:solidFill>
              </a:rPr>
              <a:t>PEC </a:t>
            </a:r>
            <a:r>
              <a:rPr lang="it-IT" sz="2000" b="1" dirty="0">
                <a:solidFill>
                  <a:srgbClr val="000000"/>
                </a:solidFill>
              </a:rPr>
              <a:t>Posta elettronica </a:t>
            </a:r>
            <a:r>
              <a:rPr lang="it-IT" sz="2000" b="1" dirty="0" smtClean="0">
                <a:solidFill>
                  <a:schemeClr val="tx1"/>
                </a:solidFill>
              </a:rPr>
              <a:t>certificata </a:t>
            </a:r>
            <a:r>
              <a:rPr lang="it-IT" sz="2000" dirty="0" smtClean="0">
                <a:solidFill>
                  <a:schemeClr val="tx1"/>
                </a:solidFill>
              </a:rPr>
              <a:t>(artt. 6 e 65). </a:t>
            </a:r>
            <a:endParaRPr lang="it-IT" sz="2000" b="1" dirty="0">
              <a:solidFill>
                <a:schemeClr val="tx1"/>
              </a:solidFill>
            </a:endParaRPr>
          </a:p>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a:solidFill>
                  <a:srgbClr val="000000"/>
                </a:solidFill>
              </a:rPr>
              <a:t>Tutte le comunicazioni effettuate mediante la posta elettronica certificata (PEC) equivalgono alla notifica per mezzo della posta</a:t>
            </a:r>
            <a:r>
              <a:rPr lang="it-IT" sz="2000" dirty="0" smtClean="0">
                <a:solidFill>
                  <a:srgbClr val="000000"/>
                </a:solidFill>
              </a:rPr>
              <a:t>.</a:t>
            </a:r>
          </a:p>
          <a:p>
            <a:pPr eaLnBrk="1" hangingPunct="1">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smtClean="0">
                <a:solidFill>
                  <a:srgbClr val="000000"/>
                </a:solidFill>
              </a:rPr>
              <a:t>Le Pubbliche Amministrazioni pubblicheranno sui propri siti istituzionali un indirizzo di posta elettronica certificata a cui il cittadino possa rivolgersi per qualsiasi richiesta. (vedi multa alla Regione Basilicata per non aver pubblicato l'indirizzo della PEC sul sito della Regione)</a:t>
            </a:r>
            <a:endParaRPr lang="it-IT" sz="2000" dirty="0">
              <a:solidFill>
                <a:srgbClr val="000000"/>
              </a:solidFill>
            </a:endParaRPr>
          </a:p>
        </p:txBody>
      </p:sp>
      <p:sp>
        <p:nvSpPr>
          <p:cNvPr id="29700" name="Text Box 3"/>
          <p:cNvSpPr txBox="1">
            <a:spLocks noChangeArrowheads="1"/>
          </p:cNvSpPr>
          <p:nvPr/>
        </p:nvSpPr>
        <p:spPr bwMode="auto">
          <a:xfrm>
            <a:off x="539750" y="1079500"/>
            <a:ext cx="8280400" cy="1371600"/>
          </a:xfrm>
          <a:prstGeom prst="rect">
            <a:avLst/>
          </a:prstGeom>
          <a:noFill/>
          <a:ln w="9525">
            <a:noFill/>
            <a:round/>
            <a:headEnd/>
            <a:tailEnd/>
          </a:ln>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EF2E25"/>
                </a:solidFill>
              </a:rPr>
              <a:t>La dematerializzazione dei documenti a scuola</a:t>
            </a:r>
            <a:br>
              <a:rPr lang="it-IT" sz="2800" b="1" dirty="0">
                <a:solidFill>
                  <a:srgbClr val="EF2E25"/>
                </a:solidFill>
              </a:rPr>
            </a:br>
            <a:r>
              <a:rPr lang="it-IT" sz="2800" dirty="0">
                <a:solidFill>
                  <a:srgbClr val="EF2E25"/>
                </a:solidFill>
              </a:rPr>
              <a:t>La norma</a:t>
            </a:r>
          </a:p>
        </p:txBody>
      </p:sp>
      <p:sp>
        <p:nvSpPr>
          <p:cNvPr id="29701" name="Line 4"/>
          <p:cNvSpPr>
            <a:spLocks noChangeShapeType="1"/>
          </p:cNvSpPr>
          <p:nvPr/>
        </p:nvSpPr>
        <p:spPr bwMode="auto">
          <a:xfrm>
            <a:off x="647700" y="1800225"/>
            <a:ext cx="7813675" cy="1588"/>
          </a:xfrm>
          <a:prstGeom prst="line">
            <a:avLst/>
          </a:prstGeom>
          <a:noFill/>
          <a:ln w="12600">
            <a:solidFill>
              <a:srgbClr val="EF2E25"/>
            </a:solidFill>
            <a:miter lim="800000"/>
            <a:headEnd/>
            <a:tailEnd/>
          </a:ln>
        </p:spPr>
        <p:txBody>
          <a:bodyPr/>
          <a:lstStyle/>
          <a:p>
            <a:endParaRPr lang="it-IT"/>
          </a:p>
        </p:txBody>
      </p:sp>
      <p:sp>
        <p:nvSpPr>
          <p:cNvPr id="6" name="Segnaposto piè di pagina 5"/>
          <p:cNvSpPr>
            <a:spLocks noGrp="1"/>
          </p:cNvSpPr>
          <p:nvPr>
            <p:ph type="ftr" sz="quarter" idx="11"/>
          </p:nvPr>
        </p:nvSpPr>
        <p:spPr/>
        <p:txBody>
          <a:bodyPr/>
          <a:lstStyle/>
          <a:p>
            <a:r>
              <a:rPr lang="it-IT" smtClean="0"/>
              <a:t>a cura dott. Maria Rosaria Tosiani</a:t>
            </a:r>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Documento informatico </a:t>
            </a:r>
            <a:br>
              <a:rPr lang="it-IT" b="1" dirty="0" smtClean="0"/>
            </a:br>
            <a:r>
              <a:rPr lang="it-IT" dirty="0" smtClean="0"/>
              <a:t>Valore </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Il D.I., cui è apposta la </a:t>
            </a:r>
            <a:r>
              <a:rPr lang="it-IT" b="1" dirty="0" smtClean="0"/>
              <a:t>firma elettronica, sul piano probatorio è liberamente valutabile in giudizio, tenuto conto delle caratteristiche oggettive di sicurezza, qualità, integrità e </a:t>
            </a:r>
            <a:r>
              <a:rPr lang="it-IT" b="1" dirty="0" err="1" smtClean="0"/>
              <a:t>immodificabilità</a:t>
            </a:r>
            <a:r>
              <a:rPr lang="it-IT" b="1" dirty="0" smtClean="0"/>
              <a:t>. </a:t>
            </a:r>
          </a:p>
          <a:p>
            <a:r>
              <a:rPr lang="it-IT" b="1" dirty="0" smtClean="0"/>
              <a:t>Fa piena prova, fino a querela di falso se sottoscritto con firma elettronica avanzata, qualificata o digitale. </a:t>
            </a:r>
          </a:p>
          <a:p>
            <a:r>
              <a:rPr lang="it-IT" dirty="0" smtClean="0"/>
              <a:t>Se </a:t>
            </a:r>
            <a:r>
              <a:rPr lang="it-IT" b="1" dirty="0" smtClean="0"/>
              <a:t>contenente scritture private, di cui all'art 1350 c.c. è richiesta la firma elettronica qualificata o digitale a pena di nullità </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b="1" dirty="0" smtClean="0"/>
              <a:t>Documento informatico </a:t>
            </a:r>
            <a:br>
              <a:rPr lang="it-IT" sz="3200" b="1" dirty="0" smtClean="0"/>
            </a:br>
            <a:r>
              <a:rPr lang="it-IT" sz="3200" dirty="0" smtClean="0"/>
              <a:t>Copia informatica di documento analogico </a:t>
            </a:r>
            <a:endParaRPr lang="it-IT" sz="3200" dirty="0"/>
          </a:p>
        </p:txBody>
      </p:sp>
      <p:sp>
        <p:nvSpPr>
          <p:cNvPr id="3" name="Segnaposto contenuto 2"/>
          <p:cNvSpPr>
            <a:spLocks noGrp="1"/>
          </p:cNvSpPr>
          <p:nvPr>
            <p:ph idx="1"/>
          </p:nvPr>
        </p:nvSpPr>
        <p:spPr>
          <a:xfrm>
            <a:off x="1435608" y="1447800"/>
            <a:ext cx="7456872" cy="1117104"/>
          </a:xfrm>
        </p:spPr>
        <p:txBody>
          <a:bodyPr>
            <a:normAutofit fontScale="85000" lnSpcReduction="20000"/>
          </a:bodyPr>
          <a:lstStyle/>
          <a:p>
            <a:r>
              <a:rPr lang="it-IT" dirty="0" smtClean="0"/>
              <a:t>E' un documento informatico formato dal testo di un documento su carta (OCR su una scansione) </a:t>
            </a:r>
            <a:endParaRPr lang="it-IT" dirty="0"/>
          </a:p>
        </p:txBody>
      </p:sp>
      <p:sp>
        <p:nvSpPr>
          <p:cNvPr id="4" name="Rettangolo 3"/>
          <p:cNvSpPr/>
          <p:nvPr/>
        </p:nvSpPr>
        <p:spPr>
          <a:xfrm>
            <a:off x="1403648" y="2636912"/>
            <a:ext cx="7128792" cy="646331"/>
          </a:xfrm>
          <a:prstGeom prst="rect">
            <a:avLst/>
          </a:prstGeom>
          <a:solidFill>
            <a:schemeClr val="accent3">
              <a:lumMod val="40000"/>
              <a:lumOff val="60000"/>
            </a:schemeClr>
          </a:solidFill>
        </p:spPr>
        <p:txBody>
          <a:bodyPr wrap="square">
            <a:spAutoFit/>
          </a:bodyPr>
          <a:lstStyle/>
          <a:p>
            <a:r>
              <a:rPr lang="it-IT" dirty="0" smtClean="0"/>
              <a:t>E' il documento informatico avente </a:t>
            </a:r>
            <a:r>
              <a:rPr lang="it-IT" b="1" dirty="0" smtClean="0"/>
              <a:t>contenuto identico a quello del documento analogico da cui è tratto </a:t>
            </a:r>
            <a:endParaRPr lang="it-IT" dirty="0"/>
          </a:p>
        </p:txBody>
      </p:sp>
      <p:sp>
        <p:nvSpPr>
          <p:cNvPr id="5" name="Rettangolo 4"/>
          <p:cNvSpPr/>
          <p:nvPr/>
        </p:nvSpPr>
        <p:spPr>
          <a:xfrm>
            <a:off x="1835696" y="3501009"/>
            <a:ext cx="6696744" cy="2031325"/>
          </a:xfrm>
          <a:prstGeom prst="rect">
            <a:avLst/>
          </a:prstGeom>
          <a:solidFill>
            <a:schemeClr val="accent3">
              <a:lumMod val="20000"/>
              <a:lumOff val="80000"/>
            </a:schemeClr>
          </a:solidFill>
        </p:spPr>
        <p:txBody>
          <a:bodyPr wrap="square">
            <a:spAutoFit/>
          </a:bodyPr>
          <a:lstStyle/>
          <a:p>
            <a:r>
              <a:rPr lang="it-IT" b="1" dirty="0" smtClean="0"/>
              <a:t>VALIDITA’ </a:t>
            </a:r>
          </a:p>
          <a:p>
            <a:pPr lvl="1">
              <a:buFont typeface="Arial" pitchFamily="34" charset="0"/>
              <a:buChar char="•"/>
            </a:pPr>
            <a:r>
              <a:rPr lang="it-IT" dirty="0" smtClean="0"/>
              <a:t> Con attestazione di conformità da parte di notaio o pubblico ufficiale stessa efficacia probatoria degli originali </a:t>
            </a:r>
          </a:p>
          <a:p>
            <a:pPr lvl="1">
              <a:buFont typeface="Arial" pitchFamily="34" charset="0"/>
              <a:buChar char="•"/>
            </a:pPr>
            <a:r>
              <a:rPr lang="it-IT" dirty="0" smtClean="0"/>
              <a:t> Senza attestazione di conformità, stessa efficacia probatoria degli originali se non espressamente disconosciuta </a:t>
            </a:r>
          </a:p>
          <a:p>
            <a:pPr lvl="1">
              <a:buFont typeface="Arial" pitchFamily="34" charset="0"/>
              <a:buChar char="•"/>
            </a:pPr>
            <a:r>
              <a:rPr lang="it-IT" dirty="0" smtClean="0"/>
              <a:t> Nel caso di documenti della PA è sempre richiesta l’attestazione di conformità da parte del pubblico ufficiale </a:t>
            </a:r>
          </a:p>
        </p:txBody>
      </p:sp>
      <p:sp>
        <p:nvSpPr>
          <p:cNvPr id="6" name="Segnaposto piè di pagina 5"/>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700" b="1" dirty="0" smtClean="0"/>
              <a:t>Documento informatico </a:t>
            </a:r>
            <a:br>
              <a:rPr lang="it-IT" sz="2700" b="1" dirty="0" smtClean="0"/>
            </a:br>
            <a:r>
              <a:rPr lang="it-IT" sz="2700" dirty="0" smtClean="0"/>
              <a:t>Copia per immagine su supporto informatico di documento analogico </a:t>
            </a:r>
            <a:endParaRPr lang="it-IT" sz="2700" dirty="0"/>
          </a:p>
        </p:txBody>
      </p:sp>
      <p:sp>
        <p:nvSpPr>
          <p:cNvPr id="3" name="Segnaposto contenuto 2"/>
          <p:cNvSpPr>
            <a:spLocks noGrp="1"/>
          </p:cNvSpPr>
          <p:nvPr>
            <p:ph idx="1"/>
          </p:nvPr>
        </p:nvSpPr>
        <p:spPr>
          <a:xfrm>
            <a:off x="1435608" y="1447800"/>
            <a:ext cx="7456872" cy="1117104"/>
          </a:xfrm>
        </p:spPr>
        <p:txBody>
          <a:bodyPr>
            <a:normAutofit fontScale="85000" lnSpcReduction="20000"/>
          </a:bodyPr>
          <a:lstStyle/>
          <a:p>
            <a:r>
              <a:rPr lang="it-IT" dirty="0" smtClean="0"/>
              <a:t>E' un documento informatico formato dall'immagine di un documento su carta (una scansione) </a:t>
            </a:r>
            <a:endParaRPr lang="it-IT" dirty="0"/>
          </a:p>
        </p:txBody>
      </p:sp>
      <p:sp>
        <p:nvSpPr>
          <p:cNvPr id="4" name="Rettangolo 3"/>
          <p:cNvSpPr/>
          <p:nvPr/>
        </p:nvSpPr>
        <p:spPr>
          <a:xfrm>
            <a:off x="1403648" y="2636912"/>
            <a:ext cx="7128792" cy="646331"/>
          </a:xfrm>
          <a:prstGeom prst="rect">
            <a:avLst/>
          </a:prstGeom>
          <a:solidFill>
            <a:schemeClr val="accent3">
              <a:lumMod val="40000"/>
              <a:lumOff val="60000"/>
            </a:schemeClr>
          </a:solidFill>
        </p:spPr>
        <p:txBody>
          <a:bodyPr wrap="square">
            <a:spAutoFit/>
          </a:bodyPr>
          <a:lstStyle/>
          <a:p>
            <a:r>
              <a:rPr lang="it-IT" dirty="0" smtClean="0"/>
              <a:t>E' il documento informatico avente </a:t>
            </a:r>
            <a:r>
              <a:rPr lang="it-IT" b="1" dirty="0" smtClean="0"/>
              <a:t>contenuto identico a quello del documento analogico da cui è tratto </a:t>
            </a:r>
            <a:endParaRPr lang="it-IT" dirty="0"/>
          </a:p>
        </p:txBody>
      </p:sp>
      <p:sp>
        <p:nvSpPr>
          <p:cNvPr id="5" name="Rettangolo 4"/>
          <p:cNvSpPr/>
          <p:nvPr/>
        </p:nvSpPr>
        <p:spPr>
          <a:xfrm>
            <a:off x="1835696" y="3501009"/>
            <a:ext cx="6696744" cy="2031325"/>
          </a:xfrm>
          <a:prstGeom prst="rect">
            <a:avLst/>
          </a:prstGeom>
          <a:solidFill>
            <a:schemeClr val="accent3">
              <a:lumMod val="20000"/>
              <a:lumOff val="80000"/>
            </a:schemeClr>
          </a:solidFill>
        </p:spPr>
        <p:txBody>
          <a:bodyPr wrap="square">
            <a:spAutoFit/>
          </a:bodyPr>
          <a:lstStyle/>
          <a:p>
            <a:r>
              <a:rPr lang="it-IT" b="1" dirty="0" smtClean="0"/>
              <a:t>VALIDITA’ </a:t>
            </a:r>
          </a:p>
          <a:p>
            <a:pPr lvl="1"/>
            <a:r>
              <a:rPr lang="it-IT" dirty="0" smtClean="0"/>
              <a:t>• Con attestazione di conformità da parte di notaio o pubblico ufficiale stessa efficacia probatoria degli originali </a:t>
            </a:r>
          </a:p>
          <a:p>
            <a:pPr lvl="1"/>
            <a:r>
              <a:rPr lang="it-IT" dirty="0" smtClean="0"/>
              <a:t>• Senza attestazione di conformità, stessa efficacia probatoria degli originali se non espressamente disconosciuta </a:t>
            </a:r>
          </a:p>
          <a:p>
            <a:pPr lvl="1"/>
            <a:r>
              <a:rPr lang="it-IT" dirty="0" smtClean="0"/>
              <a:t>• Nel caso di documenti della PA è sempre richiesta l’attestazione di conformità da parte del pubblico ufficiale </a:t>
            </a:r>
          </a:p>
        </p:txBody>
      </p:sp>
      <p:sp>
        <p:nvSpPr>
          <p:cNvPr id="6" name="Segnaposto piè di pagina 5"/>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Documento informatico </a:t>
            </a:r>
            <a:br>
              <a:rPr lang="it-IT" b="1" dirty="0" smtClean="0"/>
            </a:br>
            <a:r>
              <a:rPr lang="it-IT" dirty="0" smtClean="0"/>
              <a:t>Copie </a:t>
            </a:r>
            <a:endParaRPr lang="it-IT" dirty="0"/>
          </a:p>
        </p:txBody>
      </p:sp>
      <p:sp>
        <p:nvSpPr>
          <p:cNvPr id="3" name="Segnaposto contenuto 2"/>
          <p:cNvSpPr>
            <a:spLocks noGrp="1"/>
          </p:cNvSpPr>
          <p:nvPr>
            <p:ph idx="1"/>
          </p:nvPr>
        </p:nvSpPr>
        <p:spPr>
          <a:xfrm>
            <a:off x="1435608" y="1447800"/>
            <a:ext cx="7456872" cy="1045096"/>
          </a:xfrm>
          <a:solidFill>
            <a:schemeClr val="accent3">
              <a:lumMod val="20000"/>
              <a:lumOff val="80000"/>
            </a:schemeClr>
          </a:solidFill>
        </p:spPr>
        <p:txBody>
          <a:bodyPr>
            <a:normAutofit fontScale="62500" lnSpcReduction="20000"/>
          </a:bodyPr>
          <a:lstStyle/>
          <a:p>
            <a:r>
              <a:rPr lang="it-IT" dirty="0" smtClean="0"/>
              <a:t>La copia informatica di documento analogico e la copia per immagine su supporto informatico di documento analogico sono idonee ad assolvere gli obblighi di conservazione </a:t>
            </a:r>
            <a:endParaRPr lang="it-IT" dirty="0"/>
          </a:p>
        </p:txBody>
      </p:sp>
      <p:sp>
        <p:nvSpPr>
          <p:cNvPr id="4" name="Rettangolo 3"/>
          <p:cNvSpPr/>
          <p:nvPr/>
        </p:nvSpPr>
        <p:spPr>
          <a:xfrm>
            <a:off x="2195736" y="3140968"/>
            <a:ext cx="5256584" cy="1754326"/>
          </a:xfrm>
          <a:prstGeom prst="rect">
            <a:avLst/>
          </a:prstGeom>
        </p:spPr>
        <p:txBody>
          <a:bodyPr wrap="square">
            <a:spAutoFit/>
          </a:bodyPr>
          <a:lstStyle/>
          <a:p>
            <a:r>
              <a:rPr lang="it-IT" dirty="0" smtClean="0"/>
              <a:t>Con il </a:t>
            </a:r>
            <a:r>
              <a:rPr lang="it-IT" b="1" dirty="0" smtClean="0"/>
              <a:t>DPCM del 21 marzo 2013 sono state individuate le tipologie di documenti originali unici che devono essere conservate in originale cartaceo. </a:t>
            </a:r>
          </a:p>
          <a:p>
            <a:r>
              <a:rPr lang="it-IT" dirty="0" smtClean="0"/>
              <a:t>A titolo di esempio citiamo gli atti giudiziari, processuali o di polizia giudiziaria e gli atti notarili </a:t>
            </a:r>
            <a:endParaRPr lang="it-IT" dirty="0"/>
          </a:p>
        </p:txBody>
      </p:sp>
      <p:sp>
        <p:nvSpPr>
          <p:cNvPr id="5" name="Segnaposto piè di pagina 4"/>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t>Documento Informatico </a:t>
            </a:r>
            <a:br>
              <a:rPr lang="it-IT" sz="2400" b="1" dirty="0" smtClean="0"/>
            </a:br>
            <a:r>
              <a:rPr lang="it-IT" sz="2400" dirty="0" smtClean="0"/>
              <a:t>Copia analogica di documento informatico</a:t>
            </a:r>
            <a:endParaRPr lang="it-IT" sz="2700" dirty="0"/>
          </a:p>
        </p:txBody>
      </p:sp>
      <p:sp>
        <p:nvSpPr>
          <p:cNvPr id="3" name="Segnaposto contenuto 2"/>
          <p:cNvSpPr>
            <a:spLocks noGrp="1"/>
          </p:cNvSpPr>
          <p:nvPr>
            <p:ph idx="1"/>
          </p:nvPr>
        </p:nvSpPr>
        <p:spPr>
          <a:xfrm>
            <a:off x="1435608" y="1447800"/>
            <a:ext cx="7456872" cy="901080"/>
          </a:xfrm>
        </p:spPr>
        <p:txBody>
          <a:bodyPr>
            <a:normAutofit fontScale="92500" lnSpcReduction="20000"/>
          </a:bodyPr>
          <a:lstStyle/>
          <a:p>
            <a:r>
              <a:rPr lang="it-IT" dirty="0" smtClean="0"/>
              <a:t>E' la stampa di un documento informatico</a:t>
            </a:r>
            <a:endParaRPr lang="it-IT" dirty="0"/>
          </a:p>
        </p:txBody>
      </p:sp>
      <p:sp>
        <p:nvSpPr>
          <p:cNvPr id="4" name="Rettangolo 3"/>
          <p:cNvSpPr/>
          <p:nvPr/>
        </p:nvSpPr>
        <p:spPr>
          <a:xfrm>
            <a:off x="1403648" y="2420888"/>
            <a:ext cx="7128792" cy="646331"/>
          </a:xfrm>
          <a:prstGeom prst="rect">
            <a:avLst/>
          </a:prstGeom>
          <a:solidFill>
            <a:schemeClr val="accent3">
              <a:lumMod val="40000"/>
              <a:lumOff val="60000"/>
            </a:schemeClr>
          </a:solidFill>
        </p:spPr>
        <p:txBody>
          <a:bodyPr wrap="square">
            <a:spAutoFit/>
          </a:bodyPr>
          <a:lstStyle/>
          <a:p>
            <a:r>
              <a:rPr lang="it-IT" dirty="0" smtClean="0"/>
              <a:t>E' il documento su carta avente contenuto identico a quello del documento informatico da cui è tratto.</a:t>
            </a:r>
            <a:endParaRPr lang="it-IT" dirty="0"/>
          </a:p>
        </p:txBody>
      </p:sp>
      <p:sp>
        <p:nvSpPr>
          <p:cNvPr id="5" name="Rettangolo 4"/>
          <p:cNvSpPr/>
          <p:nvPr/>
        </p:nvSpPr>
        <p:spPr>
          <a:xfrm>
            <a:off x="1835696" y="3501009"/>
            <a:ext cx="6696744" cy="2585323"/>
          </a:xfrm>
          <a:prstGeom prst="rect">
            <a:avLst/>
          </a:prstGeom>
          <a:solidFill>
            <a:schemeClr val="accent3">
              <a:lumMod val="20000"/>
              <a:lumOff val="80000"/>
            </a:schemeClr>
          </a:solidFill>
        </p:spPr>
        <p:txBody>
          <a:bodyPr wrap="square">
            <a:spAutoFit/>
          </a:bodyPr>
          <a:lstStyle/>
          <a:p>
            <a:r>
              <a:rPr lang="it-IT" b="1" dirty="0" smtClean="0"/>
              <a:t>VALIDITA' </a:t>
            </a:r>
          </a:p>
          <a:p>
            <a:pPr lvl="1">
              <a:buFont typeface="Arial" pitchFamily="34" charset="0"/>
              <a:buChar char="•"/>
            </a:pPr>
            <a:r>
              <a:rPr lang="it-IT" dirty="0" smtClean="0"/>
              <a:t> Le copie su supporto analogico di documento informatico, anche sottoscritto con firma elettronica avanzata, qualificata o digitale, hanno la stessa efficacia probatoria dell’originale da cui sono tratte se la loro conformità all’originale in tutte le sue componenti è attestata da un notaio o pubblico ufficiale a ciò autorizzato </a:t>
            </a:r>
          </a:p>
          <a:p>
            <a:pPr lvl="1">
              <a:buFont typeface="Arial" pitchFamily="34" charset="0"/>
              <a:buChar char="•"/>
            </a:pPr>
            <a:r>
              <a:rPr lang="it-IT" dirty="0" smtClean="0"/>
              <a:t> Senza attestazione di conformità, stessa efficacia probatoria degli originali se non espressamente disconosciuta </a:t>
            </a:r>
          </a:p>
        </p:txBody>
      </p:sp>
      <p:sp>
        <p:nvSpPr>
          <p:cNvPr id="6" name="Segnaposto piè di pagina 5"/>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Proroga tempi gestione informatica dei documenti</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L’art. 61 c.1 del D. </a:t>
            </a:r>
            <a:r>
              <a:rPr lang="it-IT" dirty="0" err="1" smtClean="0"/>
              <a:t>Lgs</a:t>
            </a:r>
            <a:r>
              <a:rPr lang="it-IT" dirty="0" smtClean="0"/>
              <a:t>. 179/2016 recita infatti: </a:t>
            </a:r>
            <a:r>
              <a:rPr lang="it-IT" i="1" dirty="0" smtClean="0"/>
              <a:t>Con decreto del Ministro delegato per la semplificazione e la pubblica amministrazione da adottare entro quattro mesi dalla data di entrata in vigore del presente decreto sono aggiornate e coordinate le regole tecniche previste dall’articolo 71 del decreto legislativo 7 marzo 2005, n. 82. Le regole tecniche vigenti nelle materie del</a:t>
            </a:r>
            <a:r>
              <a:rPr lang="it-IT" dirty="0" smtClean="0"/>
              <a:t> C</a:t>
            </a:r>
            <a:r>
              <a:rPr lang="it-IT" i="1" dirty="0" smtClean="0"/>
              <a:t>odice dell’amministrazione digitale restano efficaci fino all’adozione del decreto di cui al primo periodo. Fino all’adozione del suddetto decreto ministeriale, l’obbligo per le amministrazioni pubbliche di adeguare i propri sistemi di gestione informatica dei documenti, di cui all’articolo 17 del decreto del Presidente del Consiglio dei ministri 13 novembre 2014, è sospeso, salva la facoltà per le amministrazioni medesime di adeguarsi </a:t>
            </a:r>
            <a:r>
              <a:rPr lang="it-IT" i="1" dirty="0" err="1" smtClean="0"/>
              <a:t>anteriormente…</a:t>
            </a:r>
            <a:endParaRPr lang="it-IT" dirty="0" smtClean="0"/>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b="1" dirty="0" smtClean="0"/>
              <a:t>Documento Informatico – 12/08/16 </a:t>
            </a:r>
            <a:br>
              <a:rPr lang="it-IT" sz="3600" b="1" dirty="0" smtClean="0"/>
            </a:br>
            <a:r>
              <a:rPr lang="it-IT" sz="3100" dirty="0" smtClean="0"/>
              <a:t>Adempimenti Organizzativi</a:t>
            </a:r>
            <a:endParaRPr lang="it-IT" sz="3100" dirty="0"/>
          </a:p>
        </p:txBody>
      </p:sp>
      <p:sp>
        <p:nvSpPr>
          <p:cNvPr id="3" name="Segnaposto contenuto 2"/>
          <p:cNvSpPr>
            <a:spLocks noGrp="1"/>
          </p:cNvSpPr>
          <p:nvPr>
            <p:ph idx="1"/>
          </p:nvPr>
        </p:nvSpPr>
        <p:spPr>
          <a:xfrm>
            <a:off x="1259632" y="2492896"/>
            <a:ext cx="7456872" cy="1117104"/>
          </a:xfrm>
          <a:solidFill>
            <a:schemeClr val="accent4">
              <a:lumMod val="40000"/>
              <a:lumOff val="60000"/>
            </a:schemeClr>
          </a:solidFill>
        </p:spPr>
        <p:txBody>
          <a:bodyPr>
            <a:normAutofit fontScale="85000" lnSpcReduction="20000"/>
          </a:bodyPr>
          <a:lstStyle/>
          <a:p>
            <a:pPr>
              <a:buNone/>
            </a:pPr>
            <a:r>
              <a:rPr lang="it-IT" dirty="0" smtClean="0"/>
              <a:t>Revisione e </a:t>
            </a:r>
            <a:r>
              <a:rPr lang="it-IT" b="1" dirty="0" smtClean="0"/>
              <a:t>adeguamento del manuale della Gestione documentale al fine di renderlo conforme alle nuove regole tecniche</a:t>
            </a:r>
            <a:endParaRPr lang="it-IT" dirty="0"/>
          </a:p>
        </p:txBody>
      </p:sp>
      <p:sp>
        <p:nvSpPr>
          <p:cNvPr id="4" name="Rettangolo 3"/>
          <p:cNvSpPr/>
          <p:nvPr/>
        </p:nvSpPr>
        <p:spPr>
          <a:xfrm>
            <a:off x="1331640" y="3861048"/>
            <a:ext cx="7344816" cy="1477328"/>
          </a:xfrm>
          <a:prstGeom prst="rect">
            <a:avLst/>
          </a:prstGeom>
          <a:solidFill>
            <a:schemeClr val="accent4">
              <a:lumMod val="40000"/>
              <a:lumOff val="60000"/>
            </a:schemeClr>
          </a:solidFill>
        </p:spPr>
        <p:txBody>
          <a:bodyPr wrap="square">
            <a:spAutoFit/>
          </a:bodyPr>
          <a:lstStyle/>
          <a:p>
            <a:r>
              <a:rPr lang="it-IT" dirty="0" smtClean="0"/>
              <a:t>Predisposizione a cura del Responsabile della Gestione documentale, in accordo con il Responsabile della Sicurezza e con il Responsabile della Conservazione, del </a:t>
            </a:r>
            <a:r>
              <a:rPr lang="it-IT" b="1" dirty="0" smtClean="0"/>
              <a:t>piano della sicurezza del sistema di gestione informatica dei documenti, nell'ambito del piano generale della sicurezza </a:t>
            </a:r>
            <a:endParaRPr lang="it-IT" dirty="0"/>
          </a:p>
        </p:txBody>
      </p:sp>
      <p:sp>
        <p:nvSpPr>
          <p:cNvPr id="5" name="Rettangolo 4"/>
          <p:cNvSpPr/>
          <p:nvPr/>
        </p:nvSpPr>
        <p:spPr>
          <a:xfrm>
            <a:off x="1331640" y="5517232"/>
            <a:ext cx="7272808" cy="923330"/>
          </a:xfrm>
          <a:prstGeom prst="rect">
            <a:avLst/>
          </a:prstGeom>
          <a:solidFill>
            <a:schemeClr val="accent4">
              <a:lumMod val="40000"/>
              <a:lumOff val="60000"/>
            </a:schemeClr>
          </a:solidFill>
        </p:spPr>
        <p:txBody>
          <a:bodyPr wrap="square">
            <a:spAutoFit/>
          </a:bodyPr>
          <a:lstStyle/>
          <a:p>
            <a:r>
              <a:rPr lang="it-IT" dirty="0" smtClean="0"/>
              <a:t>Revisione dei processi </a:t>
            </a:r>
            <a:r>
              <a:rPr lang="it-IT" b="1" dirty="0" smtClean="0"/>
              <a:t>di formazione e gestione dei documenti informatici all'interno dell'Ente al fine di predisporre gli opportuni adeguamenti organizzativi eventualmente necessari </a:t>
            </a:r>
            <a:endParaRPr lang="it-IT" dirty="0"/>
          </a:p>
        </p:txBody>
      </p:sp>
      <p:sp>
        <p:nvSpPr>
          <p:cNvPr id="6" name="Segnaposto piè di pagina 5"/>
          <p:cNvSpPr>
            <a:spLocks noGrp="1"/>
          </p:cNvSpPr>
          <p:nvPr>
            <p:ph type="ftr" sz="quarter" idx="11"/>
          </p:nvPr>
        </p:nvSpPr>
        <p:spPr/>
        <p:txBody>
          <a:bodyPr/>
          <a:lstStyle/>
          <a:p>
            <a:r>
              <a:rPr lang="it-IT" smtClean="0"/>
              <a:t>a cura dott. Maria Rosaria Tosiani</a:t>
            </a:r>
            <a:endParaRPr lang="it-IT"/>
          </a:p>
        </p:txBody>
      </p:sp>
      <p:sp>
        <p:nvSpPr>
          <p:cNvPr id="114690" name="Rectangle 2"/>
          <p:cNvSpPr>
            <a:spLocks noChangeArrowheads="1"/>
          </p:cNvSpPr>
          <p:nvPr/>
        </p:nvSpPr>
        <p:spPr bwMode="auto">
          <a:xfrm>
            <a:off x="1259632" y="1484784"/>
            <a:ext cx="7704856" cy="660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Scadeva il 12 agosto 2016 il termine entro il quale le Pubbliche Amministrazioni dovranno adeguare i propri </a:t>
            </a:r>
            <a:r>
              <a:rPr kumimoji="0" lang="it-IT"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sistemi di gestione informatica dei documenti </a:t>
            </a: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secondo quanto stabilito dal Decreto del Presidente del Consiglio dei Ministri del 13 novembre 2014 (in seguito </a:t>
            </a:r>
            <a:r>
              <a:rPr kumimoji="0" lang="it-IT"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D.P.C.M.</a:t>
            </a: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2014), pubblicato in Gazzetta Ufficiale n. 8 del 12 gennaio 2015.</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t>Documento Informatico </a:t>
            </a:r>
            <a:r>
              <a:rPr lang="it-IT" b="1" dirty="0" smtClean="0"/>
              <a:t/>
            </a:r>
            <a:br>
              <a:rPr lang="it-IT" b="1" dirty="0" smtClean="0"/>
            </a:br>
            <a:r>
              <a:rPr lang="it-IT" sz="3100" dirty="0" smtClean="0"/>
              <a:t>Adempimenti Tecnici</a:t>
            </a:r>
            <a:endParaRPr lang="it-IT" sz="3100" dirty="0"/>
          </a:p>
        </p:txBody>
      </p:sp>
      <p:sp>
        <p:nvSpPr>
          <p:cNvPr id="3" name="Segnaposto contenuto 2"/>
          <p:cNvSpPr>
            <a:spLocks noGrp="1"/>
          </p:cNvSpPr>
          <p:nvPr>
            <p:ph idx="1"/>
          </p:nvPr>
        </p:nvSpPr>
        <p:spPr>
          <a:solidFill>
            <a:schemeClr val="accent2">
              <a:lumMod val="40000"/>
              <a:lumOff val="60000"/>
            </a:schemeClr>
          </a:solidFill>
        </p:spPr>
        <p:txBody>
          <a:bodyPr>
            <a:normAutofit fontScale="55000" lnSpcReduction="20000"/>
          </a:bodyPr>
          <a:lstStyle/>
          <a:p>
            <a:r>
              <a:rPr lang="it-IT" dirty="0" smtClean="0"/>
              <a:t>Verifica adeguamenti circa la </a:t>
            </a:r>
            <a:r>
              <a:rPr lang="it-IT" b="1" dirty="0" smtClean="0"/>
              <a:t>Modalità di formazione del documento informatico e del documento amministrativo informatico. </a:t>
            </a:r>
          </a:p>
          <a:p>
            <a:r>
              <a:rPr lang="it-IT" dirty="0" smtClean="0"/>
              <a:t>Verifica </a:t>
            </a:r>
            <a:r>
              <a:rPr lang="it-IT" dirty="0" err="1" smtClean="0"/>
              <a:t>compliance</a:t>
            </a:r>
            <a:r>
              <a:rPr lang="it-IT" dirty="0" smtClean="0"/>
              <a:t> caratteristiche di </a:t>
            </a:r>
            <a:r>
              <a:rPr lang="it-IT" b="1" dirty="0" err="1" smtClean="0"/>
              <a:t>immodificabilità</a:t>
            </a:r>
            <a:r>
              <a:rPr lang="it-IT" b="1" dirty="0" smtClean="0"/>
              <a:t> del documento informatico e del documento amministrativo informatico </a:t>
            </a:r>
          </a:p>
          <a:p>
            <a:r>
              <a:rPr lang="it-IT" dirty="0" smtClean="0"/>
              <a:t>Verifica </a:t>
            </a:r>
            <a:r>
              <a:rPr lang="it-IT" dirty="0" err="1" smtClean="0"/>
              <a:t>compliance</a:t>
            </a:r>
            <a:r>
              <a:rPr lang="it-IT" dirty="0" smtClean="0"/>
              <a:t> </a:t>
            </a:r>
            <a:r>
              <a:rPr lang="it-IT" b="1" dirty="0" smtClean="0"/>
              <a:t>metadati minimi documento informatico e documento amministrativo informatico </a:t>
            </a:r>
          </a:p>
          <a:p>
            <a:r>
              <a:rPr lang="it-IT" dirty="0" smtClean="0"/>
              <a:t>Verifica </a:t>
            </a:r>
            <a:r>
              <a:rPr lang="it-IT" dirty="0" err="1" smtClean="0"/>
              <a:t>compliance</a:t>
            </a:r>
            <a:r>
              <a:rPr lang="it-IT" dirty="0" smtClean="0"/>
              <a:t> </a:t>
            </a:r>
            <a:r>
              <a:rPr lang="it-IT" b="1" dirty="0" smtClean="0"/>
              <a:t>Fascicoli e Metadati minimi fascicolo </a:t>
            </a:r>
          </a:p>
          <a:p>
            <a:r>
              <a:rPr lang="it-IT" dirty="0" smtClean="0"/>
              <a:t>Verifica </a:t>
            </a:r>
            <a:r>
              <a:rPr lang="it-IT" dirty="0" err="1" smtClean="0"/>
              <a:t>compliance</a:t>
            </a:r>
            <a:r>
              <a:rPr lang="it-IT" dirty="0" smtClean="0"/>
              <a:t> dei </a:t>
            </a:r>
            <a:r>
              <a:rPr lang="it-IT" b="1" dirty="0" smtClean="0"/>
              <a:t>Formati gestiti </a:t>
            </a:r>
          </a:p>
          <a:p>
            <a:r>
              <a:rPr lang="it-IT" dirty="0" smtClean="0"/>
              <a:t>Verifica </a:t>
            </a:r>
            <a:r>
              <a:rPr lang="it-IT" dirty="0" err="1" smtClean="0"/>
              <a:t>compliance</a:t>
            </a:r>
            <a:r>
              <a:rPr lang="it-IT" dirty="0" smtClean="0"/>
              <a:t> ai requisiti sulla </a:t>
            </a:r>
            <a:r>
              <a:rPr lang="it-IT" b="1" dirty="0" smtClean="0"/>
              <a:t>sicurezza </a:t>
            </a:r>
          </a:p>
          <a:p>
            <a:r>
              <a:rPr lang="it-IT" dirty="0" smtClean="0"/>
              <a:t>Verifica modalità per la generazione di copie ed estratti di documenti informatici </a:t>
            </a:r>
          </a:p>
          <a:p>
            <a:r>
              <a:rPr lang="it-IT" dirty="0" smtClean="0"/>
              <a:t>Verifica modalità per la generazione di duplicati </a:t>
            </a:r>
          </a:p>
          <a:p>
            <a:r>
              <a:rPr lang="it-IT" dirty="0" smtClean="0"/>
              <a:t>Verifica modalità per l'invio in conservazione dei documenti informatici, amministrativi informatici, fascicoli e gestione </a:t>
            </a:r>
            <a:r>
              <a:rPr lang="it-IT" b="1" dirty="0" smtClean="0"/>
              <a:t>rapporto di versamento</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Documento Informatico –</a:t>
            </a:r>
            <a:br>
              <a:rPr lang="it-IT" dirty="0" smtClean="0"/>
            </a:br>
            <a:r>
              <a:rPr lang="it-IT" dirty="0" smtClean="0"/>
              <a:t>Cosa cambia per la PA</a:t>
            </a:r>
            <a:endParaRPr lang="it-IT" dirty="0"/>
          </a:p>
        </p:txBody>
      </p:sp>
      <p:sp>
        <p:nvSpPr>
          <p:cNvPr id="3" name="Segnaposto contenuto 2"/>
          <p:cNvSpPr>
            <a:spLocks noGrp="1"/>
          </p:cNvSpPr>
          <p:nvPr>
            <p:ph idx="1"/>
          </p:nvPr>
        </p:nvSpPr>
        <p:spPr/>
        <p:txBody>
          <a:bodyPr>
            <a:normAutofit fontScale="40000" lnSpcReduction="20000"/>
          </a:bodyPr>
          <a:lstStyle/>
          <a:p>
            <a:r>
              <a:rPr lang="it-IT" dirty="0" smtClean="0"/>
              <a:t>Per la singola amministrazione, il cambiamento più evidente si ha con </a:t>
            </a:r>
            <a:r>
              <a:rPr lang="it-IT" b="1" dirty="0" smtClean="0"/>
              <a:t>l’abolizione dei registri cartacei</a:t>
            </a:r>
            <a:r>
              <a:rPr lang="it-IT" dirty="0" smtClean="0"/>
              <a:t> a favore dell’introduzione di sistemi informatici per la gestione dei flussi documentali; ma il cambiamento profondo riguarda la </a:t>
            </a:r>
            <a:r>
              <a:rPr lang="it-IT" b="1" dirty="0" smtClean="0"/>
              <a:t>diversa metodologia di lavoro</a:t>
            </a:r>
            <a:r>
              <a:rPr lang="it-IT" dirty="0" smtClean="0"/>
              <a:t> che l’amministrazione dovrà adottare basata sulla classificazione dei documenti acquisiti o prodotti. Nell’attribuire un numero di protocollo al documento, sarà necessario classificarlo in modo da creare, sin da subito, un collegamento tra il documento, il fascicolo e il relativo procedimento, rendendo agevole il reperimento delle informazioni e dei file all’occorrenza e favorendo una efficiente organizzazione e indicizzazione dei documenti in ciascuna amministrazione. Inoltre, l’utilizzo di criteri uniformi di classificazione e di archiviazione dei documenti favorisce una </a:t>
            </a:r>
            <a:r>
              <a:rPr lang="it-IT" b="1" dirty="0" smtClean="0"/>
              <a:t>più efficiente comunicazione tra gli Uffici</a:t>
            </a:r>
            <a:r>
              <a:rPr lang="it-IT" dirty="0" smtClean="0"/>
              <a:t> della stessa amministrazione, soprattutto quando il procedimento interessa più unità. In questo caso, ciascun ufficio potrà visualizzare il documento e/o il fascicolo in questione e intervenire nella procedura a seconda dell’abilitazione (alla consultazione, all’inserimento, alla modifica) rilasciata dall’amministrazione; si garantisce, così, l’accesso alle informazioni del sistema da parte dei soli soggetti interessati, il tutto in condizioni di sicurezza e nel rispetto delle disposizioni in materia di protezione dei dati personali.</a:t>
            </a:r>
          </a:p>
          <a:p>
            <a:r>
              <a:rPr lang="it-IT" dirty="0" smtClean="0"/>
              <a:t>In presenza di procedimenti che coinvolgono più amministrazioni, i vantaggi derivanti dall’utilizzo del sistema per la gestione dei flussi documentali si traducono nella possibilità di condividere le informazioni in tempo reale. Ciascuna amministrazione coinvolta nel procedimento potrà accedere al fascicolo attraverso la rete unitaria delle Pubbliche Amministrazioni, e intervenire a seconda dell’abilitazione rilasciata dall’amministrazione responsabile del procedimento, così come avviene tra gli Uffici e/o le aree organizzative appartenenti alla stessa amministrazione.</a:t>
            </a:r>
          </a:p>
          <a:p>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Come il documento diventa digitale: requisiti e processi</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pic>
        <p:nvPicPr>
          <p:cNvPr id="5" name="Immagine 4" descr="http://d12dpcxavd7bzx.cloudfront.net/forumpa/lemmon/media/images/files/2c41/cce0/-389/3-4f/3c-9/8a9-/eae7/719e/aad6/original/santopietro.jpeg?1462871719033"/>
          <p:cNvPicPr/>
          <p:nvPr/>
        </p:nvPicPr>
        <p:blipFill>
          <a:blip r:embed="rId2" cstate="print"/>
          <a:srcRect/>
          <a:stretch>
            <a:fillRect/>
          </a:stretch>
        </p:blipFill>
        <p:spPr bwMode="auto">
          <a:xfrm>
            <a:off x="2286000" y="1715452"/>
            <a:ext cx="4572000" cy="342709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Posta Elettronica Certificata </a:t>
            </a:r>
            <a:br>
              <a:rPr lang="it-IT" b="1" dirty="0" smtClean="0"/>
            </a:br>
            <a:r>
              <a:rPr lang="it-IT" dirty="0" smtClean="0"/>
              <a:t>Definizioni </a:t>
            </a:r>
            <a:endParaRPr lang="it-IT" dirty="0"/>
          </a:p>
        </p:txBody>
      </p:sp>
      <p:sp>
        <p:nvSpPr>
          <p:cNvPr id="3" name="Segnaposto contenuto 2"/>
          <p:cNvSpPr>
            <a:spLocks noGrp="1"/>
          </p:cNvSpPr>
          <p:nvPr>
            <p:ph idx="1"/>
          </p:nvPr>
        </p:nvSpPr>
        <p:spPr>
          <a:xfrm>
            <a:off x="1435608" y="1447800"/>
            <a:ext cx="7384864" cy="1333128"/>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r>
              <a:rPr lang="it-IT" dirty="0" smtClean="0"/>
              <a:t>Sistema di comunicazione in grado di </a:t>
            </a:r>
            <a:r>
              <a:rPr lang="it-IT" b="1" dirty="0" smtClean="0"/>
              <a:t>attestare l’invio e l’avvenuta consegna di un messaggio di posta elettronica e di fornire ricevute opponibili a terzi. </a:t>
            </a:r>
            <a:endParaRPr lang="it-IT" dirty="0"/>
          </a:p>
        </p:txBody>
      </p:sp>
      <p:sp>
        <p:nvSpPr>
          <p:cNvPr id="4" name="Rettangolo 3"/>
          <p:cNvSpPr/>
          <p:nvPr/>
        </p:nvSpPr>
        <p:spPr>
          <a:xfrm>
            <a:off x="1763688" y="3501008"/>
            <a:ext cx="6768752" cy="1754326"/>
          </a:xfrm>
          <a:prstGeom prst="rect">
            <a:avLst/>
          </a:prstGeom>
        </p:spPr>
        <p:txBody>
          <a:bodyPr wrap="square">
            <a:spAutoFit/>
          </a:bodyPr>
          <a:lstStyle/>
          <a:p>
            <a:endParaRPr lang="it-IT" dirty="0" smtClean="0"/>
          </a:p>
          <a:p>
            <a:r>
              <a:rPr lang="it-IT" b="1" dirty="0" smtClean="0"/>
              <a:t>Gli indirizzi di PEC dei diversi enti sono reperibili all’indirizzo: www.indicepa.gov.it . </a:t>
            </a:r>
          </a:p>
          <a:p>
            <a:r>
              <a:rPr lang="it-IT" b="1" dirty="0" smtClean="0"/>
              <a:t>Gli indirizzi PEC delle imprese e dei professionisti presenti sul territorio italiano sono reperibili all’indirizzo www.inipec.gov.it </a:t>
            </a:r>
            <a:endParaRPr lang="it-IT" dirty="0"/>
          </a:p>
        </p:txBody>
      </p:sp>
      <p:sp>
        <p:nvSpPr>
          <p:cNvPr id="5" name="Segnaposto piè di pagina 4"/>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smtClean="0"/>
              <a:t>Conservazione sostitutiva</a:t>
            </a:r>
            <a:endParaRPr lang="it-IT" dirty="0"/>
          </a:p>
        </p:txBody>
      </p:sp>
      <p:pic>
        <p:nvPicPr>
          <p:cNvPr id="3077" name="Picture 5" descr="C:\Users\tosiani\AppData\Local\Microsoft\Windows\Temporary Internet Files\Content.IE5\RPXDVVHY\400px-AA_Documenti[1].jpg"/>
          <p:cNvPicPr>
            <a:picLocks noChangeAspect="1" noChangeArrowheads="1"/>
          </p:cNvPicPr>
          <p:nvPr/>
        </p:nvPicPr>
        <p:blipFill>
          <a:blip r:embed="rId2" cstate="print"/>
          <a:srcRect/>
          <a:stretch>
            <a:fillRect/>
          </a:stretch>
        </p:blipFill>
        <p:spPr bwMode="auto">
          <a:xfrm>
            <a:off x="2032000" y="3371394"/>
            <a:ext cx="2612008" cy="2089606"/>
          </a:xfrm>
          <a:prstGeom prst="rect">
            <a:avLst/>
          </a:prstGeom>
          <a:noFill/>
        </p:spPr>
      </p:pic>
      <p:sp>
        <p:nvSpPr>
          <p:cNvPr id="5" name="Segnaposto piè di pagina 4"/>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100" b="1" dirty="0" smtClean="0"/>
              <a:t>Conservazione a norma – 12/04/17 </a:t>
            </a:r>
            <a:br>
              <a:rPr lang="it-IT" sz="3100" b="1" dirty="0" smtClean="0"/>
            </a:br>
            <a:r>
              <a:rPr lang="it-IT" sz="3100" dirty="0" smtClean="0"/>
              <a:t>Adempimenti Organizzativi</a:t>
            </a:r>
            <a:endParaRPr lang="it-IT" sz="3100" dirty="0"/>
          </a:p>
        </p:txBody>
      </p:sp>
      <p:sp>
        <p:nvSpPr>
          <p:cNvPr id="3" name="Segnaposto contenuto 2"/>
          <p:cNvSpPr>
            <a:spLocks noGrp="1"/>
          </p:cNvSpPr>
          <p:nvPr>
            <p:ph idx="1"/>
          </p:nvPr>
        </p:nvSpPr>
        <p:spPr>
          <a:xfrm>
            <a:off x="1259632" y="1447800"/>
            <a:ext cx="7560840" cy="613048"/>
          </a:xfrm>
          <a:solidFill>
            <a:schemeClr val="accent4">
              <a:lumMod val="40000"/>
              <a:lumOff val="60000"/>
            </a:schemeClr>
          </a:solidFill>
        </p:spPr>
        <p:txBody>
          <a:bodyPr>
            <a:normAutofit fontScale="85000" lnSpcReduction="20000"/>
          </a:bodyPr>
          <a:lstStyle/>
          <a:p>
            <a:pPr>
              <a:buNone/>
            </a:pPr>
            <a:r>
              <a:rPr lang="it-IT" sz="1600" dirty="0" smtClean="0"/>
              <a:t>Verifica della conformità del Sistema di Conservazione dell'Ente rispetto alle nuove Regole Tecniche e definizione del </a:t>
            </a:r>
            <a:r>
              <a:rPr lang="it-IT" sz="1600" b="1" dirty="0" smtClean="0"/>
              <a:t>Piano di Adeguamento alle nuove Regole Tecniche se necessario</a:t>
            </a:r>
            <a:endParaRPr lang="it-IT" sz="1600" dirty="0"/>
          </a:p>
        </p:txBody>
      </p:sp>
      <p:sp>
        <p:nvSpPr>
          <p:cNvPr id="4" name="Rettangolo 3"/>
          <p:cNvSpPr/>
          <p:nvPr/>
        </p:nvSpPr>
        <p:spPr>
          <a:xfrm>
            <a:off x="1331640" y="2204864"/>
            <a:ext cx="7632848" cy="830997"/>
          </a:xfrm>
          <a:prstGeom prst="rect">
            <a:avLst/>
          </a:prstGeom>
          <a:solidFill>
            <a:schemeClr val="accent4">
              <a:lumMod val="40000"/>
              <a:lumOff val="60000"/>
            </a:schemeClr>
          </a:solidFill>
        </p:spPr>
        <p:txBody>
          <a:bodyPr wrap="square">
            <a:spAutoFit/>
          </a:bodyPr>
          <a:lstStyle/>
          <a:p>
            <a:r>
              <a:rPr lang="it-IT" sz="1600" dirty="0" smtClean="0"/>
              <a:t>Identificazione del modello organizzativo adottato e conseguente adeguamento del Manuale della Conservazione. Identificazione delle figure previste (Produttore, Utente, Responsabile della Conservazione). </a:t>
            </a:r>
            <a:endParaRPr lang="it-IT" sz="1600" dirty="0"/>
          </a:p>
        </p:txBody>
      </p:sp>
      <p:sp>
        <p:nvSpPr>
          <p:cNvPr id="5" name="Rettangolo 4"/>
          <p:cNvSpPr/>
          <p:nvPr/>
        </p:nvSpPr>
        <p:spPr>
          <a:xfrm>
            <a:off x="1187624" y="3140969"/>
            <a:ext cx="7776864" cy="1169551"/>
          </a:xfrm>
          <a:prstGeom prst="rect">
            <a:avLst/>
          </a:prstGeom>
          <a:solidFill>
            <a:schemeClr val="accent4">
              <a:lumMod val="40000"/>
              <a:lumOff val="60000"/>
            </a:schemeClr>
          </a:solidFill>
        </p:spPr>
        <p:txBody>
          <a:bodyPr wrap="square">
            <a:spAutoFit/>
          </a:bodyPr>
          <a:lstStyle/>
          <a:p>
            <a:r>
              <a:rPr lang="it-IT" sz="1400" dirty="0" smtClean="0"/>
              <a:t>Nel caso delle PA il terzo comma dell'art. 5 delle Regole tecniche dispone che le pubbliche amministrazioni realizzino i processi di conservazione all'interno della propria struttura organizzativa oppure li affidino a conservatori accreditati, pubblici o privati, di cui all'articolo 44-bis, comma 1, del CAD. Nel caso di Conservazione affidata a soggetto esterno, nomina del soggetto esterno a cui viene affidata la conservazione, quale Responsabile del Trattamento dei dati personali (ex </a:t>
            </a:r>
            <a:r>
              <a:rPr lang="it-IT" sz="1400" dirty="0" err="1" smtClean="0"/>
              <a:t>D.Lgs</a:t>
            </a:r>
            <a:r>
              <a:rPr lang="it-IT" sz="1400" dirty="0" smtClean="0"/>
              <a:t> 196/2003). </a:t>
            </a:r>
            <a:endParaRPr lang="it-IT" sz="1400" dirty="0"/>
          </a:p>
        </p:txBody>
      </p:sp>
      <p:sp>
        <p:nvSpPr>
          <p:cNvPr id="6" name="Rettangolo 5"/>
          <p:cNvSpPr/>
          <p:nvPr/>
        </p:nvSpPr>
        <p:spPr>
          <a:xfrm>
            <a:off x="1187624" y="4509121"/>
            <a:ext cx="7704856" cy="646331"/>
          </a:xfrm>
          <a:prstGeom prst="rect">
            <a:avLst/>
          </a:prstGeom>
          <a:solidFill>
            <a:schemeClr val="accent4">
              <a:lumMod val="40000"/>
              <a:lumOff val="60000"/>
            </a:schemeClr>
          </a:solidFill>
        </p:spPr>
        <p:txBody>
          <a:bodyPr wrap="square">
            <a:spAutoFit/>
          </a:bodyPr>
          <a:lstStyle/>
          <a:p>
            <a:r>
              <a:rPr lang="it-IT" b="1" dirty="0" smtClean="0"/>
              <a:t>Adozione del manuale della Conservazione, contenente le informazioni minime definite </a:t>
            </a:r>
            <a:endParaRPr lang="it-IT" dirty="0"/>
          </a:p>
        </p:txBody>
      </p:sp>
      <p:sp>
        <p:nvSpPr>
          <p:cNvPr id="7" name="Rettangolo 6"/>
          <p:cNvSpPr/>
          <p:nvPr/>
        </p:nvSpPr>
        <p:spPr>
          <a:xfrm>
            <a:off x="1259632" y="5373217"/>
            <a:ext cx="7632848" cy="954107"/>
          </a:xfrm>
          <a:prstGeom prst="rect">
            <a:avLst/>
          </a:prstGeom>
          <a:solidFill>
            <a:schemeClr val="accent4">
              <a:lumMod val="40000"/>
              <a:lumOff val="60000"/>
            </a:schemeClr>
          </a:solidFill>
        </p:spPr>
        <p:txBody>
          <a:bodyPr wrap="square">
            <a:spAutoFit/>
          </a:bodyPr>
          <a:lstStyle/>
          <a:p>
            <a:r>
              <a:rPr lang="it-IT" sz="1400" dirty="0" smtClean="0"/>
              <a:t>Predisposizione (sia per i privati che per le PA) del </a:t>
            </a:r>
            <a:r>
              <a:rPr lang="it-IT" sz="1400" b="1" dirty="0" smtClean="0"/>
              <a:t>Piano per la sicurezza del sistema di conservazione, che deve essere redatto dal Responsabile della Conservazione, di concerto con il Responsabile della Sicurezza nel rispetto delle misure di sicurezza previste dal </a:t>
            </a:r>
            <a:r>
              <a:rPr lang="it-IT" sz="1400" b="1" dirty="0" err="1" smtClean="0"/>
              <a:t>D.Lgs</a:t>
            </a:r>
            <a:r>
              <a:rPr lang="it-IT" sz="1400" b="1" dirty="0" smtClean="0"/>
              <a:t> 196/2003 nonché, coerentemente a quanto previsto dagli artt. 50-</a:t>
            </a:r>
            <a:r>
              <a:rPr lang="it-IT" sz="1400" b="1" i="1" dirty="0" smtClean="0"/>
              <a:t>bis e 51 del CAD </a:t>
            </a:r>
            <a:endParaRPr lang="it-IT" sz="1400" dirty="0"/>
          </a:p>
        </p:txBody>
      </p:sp>
      <p:sp>
        <p:nvSpPr>
          <p:cNvPr id="8" name="Segnaposto piè di pagina 7"/>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Conservazione a norma – 12/04/17 </a:t>
            </a:r>
            <a:br>
              <a:rPr lang="it-IT" sz="3200" b="1" dirty="0" smtClean="0"/>
            </a:br>
            <a:r>
              <a:rPr lang="it-IT" sz="3200" dirty="0" smtClean="0"/>
              <a:t>Adempimenti Tecnici</a:t>
            </a:r>
            <a:endParaRPr lang="it-IT" sz="3200" dirty="0"/>
          </a:p>
        </p:txBody>
      </p:sp>
      <p:sp>
        <p:nvSpPr>
          <p:cNvPr id="3" name="Segnaposto contenuto 2"/>
          <p:cNvSpPr>
            <a:spLocks noGrp="1"/>
          </p:cNvSpPr>
          <p:nvPr>
            <p:ph idx="1"/>
          </p:nvPr>
        </p:nvSpPr>
        <p:spPr>
          <a:solidFill>
            <a:schemeClr val="accent2">
              <a:lumMod val="40000"/>
              <a:lumOff val="60000"/>
            </a:schemeClr>
          </a:solidFill>
        </p:spPr>
        <p:txBody>
          <a:bodyPr>
            <a:normAutofit/>
          </a:bodyPr>
          <a:lstStyle/>
          <a:p>
            <a:r>
              <a:rPr lang="it-IT" dirty="0" smtClean="0"/>
              <a:t>Adeguamento dei sistemi coinvolti al fine di gestire correttamente gli oggetti del sistema di conservazione, definiti pacchetti informativi: </a:t>
            </a:r>
          </a:p>
          <a:p>
            <a:pPr lvl="1"/>
            <a:r>
              <a:rPr lang="it-IT" dirty="0" smtClean="0"/>
              <a:t>Pacchetti informativi di versamento </a:t>
            </a:r>
          </a:p>
          <a:p>
            <a:pPr lvl="1"/>
            <a:r>
              <a:rPr lang="it-IT" dirty="0" smtClean="0"/>
              <a:t>Pacchetti informativi di archiviazione </a:t>
            </a:r>
          </a:p>
          <a:p>
            <a:pPr lvl="1"/>
            <a:r>
              <a:rPr lang="it-IT" dirty="0" smtClean="0"/>
              <a:t>Pacchetti informativi di distribuzione </a:t>
            </a:r>
          </a:p>
          <a:p>
            <a:r>
              <a:rPr lang="it-IT" dirty="0" smtClean="0"/>
              <a:t>Verifica correttezza formati utilizzati</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Conservazione a lungo termine </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Per </a:t>
            </a:r>
            <a:r>
              <a:rPr lang="it-IT" b="1" dirty="0" smtClean="0"/>
              <a:t>conservazione a lungo termine si intende quel processo che permette di conservare documenti elettronici in maniera che non si deteriorino e che, di conseguenza, risultino disponibili nel tempo nella loro integrità e autenticità. </a:t>
            </a:r>
          </a:p>
          <a:p>
            <a:r>
              <a:rPr lang="it-IT" dirty="0" smtClean="0"/>
              <a:t>Il processo mantiene la </a:t>
            </a:r>
            <a:r>
              <a:rPr lang="it-IT" b="1" dirty="0" smtClean="0"/>
              <a:t>validità legale e fiscale dei documenti ed è in generale successivo all'eventuale archiviazione elettronica</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Conservazione a lungo termine </a:t>
            </a:r>
            <a:br>
              <a:rPr lang="it-IT" sz="3200" b="1" dirty="0" smtClean="0"/>
            </a:br>
            <a:r>
              <a:rPr lang="it-IT" sz="3200" dirty="0" smtClean="0"/>
              <a:t>Punti di attenzione e principali novità</a:t>
            </a:r>
            <a:endParaRPr lang="it-IT" sz="3200" dirty="0"/>
          </a:p>
        </p:txBody>
      </p:sp>
      <p:sp>
        <p:nvSpPr>
          <p:cNvPr id="3" name="Segnaposto contenuto 2"/>
          <p:cNvSpPr>
            <a:spLocks noGrp="1"/>
          </p:cNvSpPr>
          <p:nvPr>
            <p:ph idx="1"/>
          </p:nvPr>
        </p:nvSpPr>
        <p:spPr/>
        <p:txBody>
          <a:bodyPr>
            <a:normAutofit fontScale="47500" lnSpcReduction="20000"/>
          </a:bodyPr>
          <a:lstStyle/>
          <a:p>
            <a:r>
              <a:rPr lang="it-IT" b="1" dirty="0" smtClean="0"/>
              <a:t>Superamento della distinzione fra conservazione di documenti informatici e conservazione sostitutiva di documenti analogici. </a:t>
            </a:r>
          </a:p>
          <a:p>
            <a:r>
              <a:rPr lang="it-IT" dirty="0" smtClean="0"/>
              <a:t>Non vi è dunque, più alcun riferimento alla conservazione sostitutiva di documenti analogici, in linea con quanto previsto dalle nuove Regole tecniche sulla formazione del documento informatico, sulla base delle quali per documento informatico deve intendersi sia quello prodotto mediante l'utilizzo di appositi strumenti, sia quello prodotto mediante acquisizione informatica (ad esempio tramite scansione). </a:t>
            </a:r>
          </a:p>
          <a:p>
            <a:r>
              <a:rPr lang="it-IT" dirty="0" smtClean="0"/>
              <a:t>Concetto di "</a:t>
            </a:r>
            <a:r>
              <a:rPr lang="it-IT" b="1" dirty="0" smtClean="0"/>
              <a:t>sistema di conservazione", che viene definito come un sistema che - dalla presa in carico fino all'eventuale scarto - assicura la conservazione dei documenti e dei fascicoli informatici con i metadati a essi associati, tramite l'adozione di regole, procedure e tecnologie idonee a garantirne le caratteristiche di autenticità, integrità, affidabilità, leggibilità e reperibilità Le novità dal punto di vista terminologico - gli oggetti del sistema di conservazione individuati all'art. 4 sono i pacchetti informativi di versamento, di archiviazione e di distribuzione </a:t>
            </a:r>
          </a:p>
          <a:p>
            <a:r>
              <a:rPr lang="it-IT" dirty="0" smtClean="0"/>
              <a:t>L’art 5 del DPCM, al terzo comma, stabilisce che le pubbliche amministrazioni possono realizzare i processi di conservazione all'interno della propria struttura organizzativa oppure affidarli a </a:t>
            </a:r>
            <a:r>
              <a:rPr lang="it-IT" b="1" dirty="0" smtClean="0"/>
              <a:t>conservatori accreditati, pubblici o privati, di cui all'articolo 44-bis, comma 1, del CAD. </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Iter procedimentale</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35100" y="1989257"/>
            <a:ext cx="7499350" cy="3717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Sanzioni in caso di mancato adempimento</a:t>
            </a:r>
            <a:endParaRPr lang="it-IT" dirty="0"/>
          </a:p>
        </p:txBody>
      </p:sp>
      <p:sp>
        <p:nvSpPr>
          <p:cNvPr id="3" name="Segnaposto contenuto 2"/>
          <p:cNvSpPr>
            <a:spLocks noGrp="1"/>
          </p:cNvSpPr>
          <p:nvPr>
            <p:ph idx="1"/>
          </p:nvPr>
        </p:nvSpPr>
        <p:spPr/>
        <p:txBody>
          <a:bodyPr>
            <a:normAutofit fontScale="32500" lnSpcReduction="20000"/>
          </a:bodyPr>
          <a:lstStyle/>
          <a:p>
            <a:r>
              <a:rPr lang="it-IT" dirty="0" smtClean="0"/>
              <a:t>Le scadenze di cui la PA deve tener conto sono quindi numerose e importanti, ma avrebbero poco senso se non fosse prevista anche una relativa sanzione in caso di mancato adempimento. Per tale motivo è importante sottolineare che con l'art. 19, comma 5, lett. b) del decreto-legge 24 giugno 2014, n. 90, è stata introdotta, salvo che il fatto costituisca reato, una specifica sanzione amministrativa non inferiore a euro 1.000 e non superiore a euro 10.000, da applicarsi “</a:t>
            </a:r>
            <a:r>
              <a:rPr lang="it-IT" i="1" dirty="0" smtClean="0"/>
              <a:t>nel caso in cui il soggetto obbligato ometta l’adozione dei piani triennali di prevenzione della corruzione, dei programmi triennali di trasparenza o dei codici di comportamento</a:t>
            </a:r>
            <a:r>
              <a:rPr lang="it-IT" dirty="0" smtClean="0"/>
              <a:t>” nonché, come abbiamo visto, di quanto previsto dagli artt. 63 e 52 del CAD oltre all'adozione dei piani di informatizzazione di cui all'art. 24 comma 3-bis del </a:t>
            </a:r>
            <a:r>
              <a:rPr lang="it-IT" dirty="0" err="1" smtClean="0"/>
              <a:t>DL</a:t>
            </a:r>
            <a:r>
              <a:rPr lang="it-IT" dirty="0" smtClean="0"/>
              <a:t> 90/2014.</a:t>
            </a:r>
          </a:p>
          <a:p>
            <a:r>
              <a:rPr lang="it-IT" dirty="0" smtClean="0"/>
              <a:t>In tema di sanzioni, a ben vedere, ancor prima del 18 febbraio 2015, già l'art. 12 del CAD introduceva al comma 1-ter (a sua volta inserito dal d.lgs. n. 235/2010) una responsabilità per i dirigenti in relazione all'osservanza e attuazione delle disposizioni del D. </a:t>
            </a:r>
            <a:r>
              <a:rPr lang="it-IT" dirty="0" err="1" smtClean="0"/>
              <a:t>Lgs</a:t>
            </a:r>
            <a:r>
              <a:rPr lang="it-IT" dirty="0" smtClean="0"/>
              <a:t>. 82/2005, ai sensi degli artt. 21 e 55 del decreto legislativo 30 marzo 2001, n. 165, aggiungendo che </a:t>
            </a:r>
            <a:r>
              <a:rPr lang="it-IT" b="1" dirty="0" smtClean="0"/>
              <a:t>l'attuazione delle norme del CAD rileva</a:t>
            </a:r>
            <a:r>
              <a:rPr lang="it-IT" dirty="0" smtClean="0"/>
              <a:t> </a:t>
            </a:r>
            <a:r>
              <a:rPr lang="it-IT" b="1" dirty="0" smtClean="0"/>
              <a:t>ai fini della misurazione e valutazione della performance organizzativa e individuale dei dirigenti</a:t>
            </a:r>
            <a:r>
              <a:rPr lang="it-IT" dirty="0" smtClean="0"/>
              <a:t>.</a:t>
            </a:r>
          </a:p>
          <a:p>
            <a:r>
              <a:rPr lang="it-IT" dirty="0" smtClean="0"/>
              <a:t>Ancora, l'art. 6, comma 1, lett. a) del </a:t>
            </a:r>
            <a:r>
              <a:rPr lang="it-IT" u="sng" dirty="0" smtClean="0">
                <a:hlinkClick r:id="rId2"/>
              </a:rPr>
              <a:t>D.L. n. 179 del 18 ottobre 2012</a:t>
            </a:r>
            <a:r>
              <a:rPr lang="it-IT" dirty="0" smtClean="0"/>
              <a:t> (convertito, con modificazioni, dalla L. 17 dicembre 2012, n. 221) modifica l’art. 47 del CAD prevedendo in capo alle Pubbliche Amministrazioni, al di là dell'eventuale responsabilità per danno erariale, l'ipotesi di </a:t>
            </a:r>
            <a:r>
              <a:rPr lang="it-IT" b="1" dirty="0" smtClean="0"/>
              <a:t>responsabilità dirigenziale e disciplinare nel caso in cui le stesse mancassero di comunicare fra loro i documenti, mediante posta elettronica o in cooperazione applicativa</a:t>
            </a:r>
            <a:r>
              <a:rPr lang="it-IT" dirty="0" smtClean="0"/>
              <a:t>.</a:t>
            </a:r>
          </a:p>
          <a:p>
            <a:r>
              <a:rPr lang="it-IT" dirty="0" smtClean="0"/>
              <a:t>Infine, grava in capo al titolare dell'ufficio competente la responsabilità dirigenziale e disciplinare nel momento in cui egli non avvii il procedimento in seguito a istanza o dichiarazione inviata per via telematica alla PA con le modalità di cui al comma 1 dell'art. 65 del CAD.</a:t>
            </a:r>
          </a:p>
          <a:p>
            <a:r>
              <a:rPr lang="it-IT" dirty="0" smtClean="0"/>
              <a:t>Si spera che la previsione della sanzione amministrativa (di cui all'art. 19, comma 5, lett. b) del decreto-legge 24 giugno 2014, n. 90) crei un ulteriore deterrente per le Pubbliche Amministrazioni “ritardatarie” e che incida sulla loro puntualità nel rispettare gli obblighi di informatizzazione della </a:t>
            </a:r>
            <a:r>
              <a:rPr lang="it-IT" dirty="0" err="1" smtClean="0"/>
              <a:t>PA</a:t>
            </a:r>
            <a:r>
              <a:rPr lang="it-IT" dirty="0" smtClean="0"/>
              <a:t>.</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smtClean="0"/>
              <a:t>Figure di riferimento</a:t>
            </a:r>
            <a:endParaRPr lang="it-IT" dirty="0"/>
          </a:p>
        </p:txBody>
      </p:sp>
      <p:pic>
        <p:nvPicPr>
          <p:cNvPr id="2051" name="Picture 3" descr="C:\Users\tosiani\AppData\Local\Microsoft\Windows\Temporary Internet Files\Content.IE5\TT4352T2\question-mark-2-300x300[1].png"/>
          <p:cNvPicPr>
            <a:picLocks noChangeAspect="1" noChangeArrowheads="1"/>
          </p:cNvPicPr>
          <p:nvPr/>
        </p:nvPicPr>
        <p:blipFill>
          <a:blip r:embed="rId2" cstate="print"/>
          <a:srcRect/>
          <a:stretch>
            <a:fillRect/>
          </a:stretch>
        </p:blipFill>
        <p:spPr bwMode="auto">
          <a:xfrm>
            <a:off x="3143250" y="2000250"/>
            <a:ext cx="2857500" cy="2857500"/>
          </a:xfrm>
          <a:prstGeom prst="rect">
            <a:avLst/>
          </a:prstGeom>
          <a:noFill/>
        </p:spPr>
      </p:pic>
      <p:sp>
        <p:nvSpPr>
          <p:cNvPr id="5" name="Segnaposto piè di pagina 4"/>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Responsabilità </a:t>
            </a:r>
            <a:br>
              <a:rPr lang="it-IT" b="1" dirty="0" smtClean="0"/>
            </a:br>
            <a:r>
              <a:rPr lang="it-IT" dirty="0" smtClean="0"/>
              <a:t>Figure previste PA</a:t>
            </a:r>
            <a:endParaRPr lang="it-IT" dirty="0"/>
          </a:p>
        </p:txBody>
      </p:sp>
      <p:sp>
        <p:nvSpPr>
          <p:cNvPr id="3" name="Segnaposto contenuto 2"/>
          <p:cNvSpPr>
            <a:spLocks noGrp="1"/>
          </p:cNvSpPr>
          <p:nvPr>
            <p:ph idx="1"/>
          </p:nvPr>
        </p:nvSpPr>
        <p:spPr>
          <a:xfrm>
            <a:off x="1435608" y="1447800"/>
            <a:ext cx="7312856" cy="1405136"/>
          </a:xfrm>
        </p:spPr>
        <p:txBody>
          <a:bodyPr>
            <a:normAutofit fontScale="62500" lnSpcReduction="20000"/>
          </a:bodyPr>
          <a:lstStyle/>
          <a:p>
            <a:r>
              <a:rPr lang="it-IT" dirty="0" smtClean="0"/>
              <a:t>Il CAD e le nuove Regole tecniche, per la </a:t>
            </a:r>
            <a:r>
              <a:rPr lang="it-IT" b="1" dirty="0" smtClean="0"/>
              <a:t>corretta gestione e la tutela di un archivio elettronico prevedono obbligatoriamente la presenza di un team composto dalle seguenti Responsabilità che devono operare d'intesa tra loro</a:t>
            </a:r>
            <a:endParaRPr lang="it-IT" dirty="0"/>
          </a:p>
        </p:txBody>
      </p:sp>
      <p:sp>
        <p:nvSpPr>
          <p:cNvPr id="4" name="Rettangolo 3"/>
          <p:cNvSpPr/>
          <p:nvPr/>
        </p:nvSpPr>
        <p:spPr>
          <a:xfrm>
            <a:off x="1475656" y="2924943"/>
            <a:ext cx="6840760" cy="923330"/>
          </a:xfrm>
          <a:prstGeom prst="rect">
            <a:avLst/>
          </a:prstGeom>
          <a:solidFill>
            <a:schemeClr val="accent4">
              <a:lumMod val="40000"/>
              <a:lumOff val="60000"/>
            </a:schemeClr>
          </a:solidFill>
        </p:spPr>
        <p:txBody>
          <a:bodyPr wrap="square">
            <a:spAutoFit/>
          </a:bodyPr>
          <a:lstStyle/>
          <a:p>
            <a:r>
              <a:rPr lang="it-IT" dirty="0" smtClean="0"/>
              <a:t>il </a:t>
            </a:r>
            <a:r>
              <a:rPr lang="it-IT" b="1" dirty="0" smtClean="0"/>
              <a:t>Responsabile del protocollo, dei flussi documentali e degli archivi deve presidiare la componente archivistica di qualsiasi sistema di conservazione dei documenti informatici. </a:t>
            </a:r>
            <a:endParaRPr lang="it-IT" dirty="0"/>
          </a:p>
        </p:txBody>
      </p:sp>
      <p:sp>
        <p:nvSpPr>
          <p:cNvPr id="5" name="Rettangolo 4"/>
          <p:cNvSpPr/>
          <p:nvPr/>
        </p:nvSpPr>
        <p:spPr>
          <a:xfrm>
            <a:off x="1475656" y="4005063"/>
            <a:ext cx="6696744" cy="923330"/>
          </a:xfrm>
          <a:prstGeom prst="rect">
            <a:avLst/>
          </a:prstGeom>
          <a:solidFill>
            <a:schemeClr val="accent4">
              <a:lumMod val="40000"/>
              <a:lumOff val="60000"/>
            </a:schemeClr>
          </a:solidFill>
        </p:spPr>
        <p:txBody>
          <a:bodyPr wrap="square">
            <a:spAutoFit/>
          </a:bodyPr>
          <a:lstStyle/>
          <a:p>
            <a:r>
              <a:rPr lang="it-IT" dirty="0" smtClean="0"/>
              <a:t>il </a:t>
            </a:r>
            <a:r>
              <a:rPr lang="it-IT" b="1" dirty="0" smtClean="0"/>
              <a:t>Responsabile della conservazione deve coordinare e presidiare i sistemi informatici informativi e documentali garantendone una durata nel tempo. </a:t>
            </a:r>
            <a:endParaRPr lang="it-IT" dirty="0"/>
          </a:p>
        </p:txBody>
      </p:sp>
      <p:sp>
        <p:nvSpPr>
          <p:cNvPr id="6" name="Rettangolo 5"/>
          <p:cNvSpPr/>
          <p:nvPr/>
        </p:nvSpPr>
        <p:spPr>
          <a:xfrm>
            <a:off x="1475656" y="5157192"/>
            <a:ext cx="6984776" cy="936104"/>
          </a:xfrm>
          <a:prstGeom prst="rect">
            <a:avLst/>
          </a:prstGeom>
          <a:solidFill>
            <a:schemeClr val="accent4">
              <a:lumMod val="40000"/>
              <a:lumOff val="60000"/>
            </a:schemeClr>
          </a:solidFill>
        </p:spPr>
        <p:txBody>
          <a:bodyPr wrap="square">
            <a:spAutoFit/>
          </a:bodyPr>
          <a:lstStyle/>
          <a:p>
            <a:r>
              <a:rPr lang="it-IT" dirty="0" smtClean="0"/>
              <a:t>il </a:t>
            </a:r>
            <a:r>
              <a:rPr lang="it-IT" b="1" dirty="0" smtClean="0"/>
              <a:t>Responsabile per il trattamento dei dati personali deve occuparsi della protezione del dato nei database e negli archivi digitali. </a:t>
            </a:r>
            <a:endParaRPr lang="it-IT" dirty="0"/>
          </a:p>
        </p:txBody>
      </p:sp>
      <p:sp>
        <p:nvSpPr>
          <p:cNvPr id="7" name="Segnaposto piè di pagina 6"/>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Responsabile del Protocollo e degli archivi</a:t>
            </a:r>
            <a:endParaRPr lang="it-IT" dirty="0"/>
          </a:p>
        </p:txBody>
      </p:sp>
      <p:sp>
        <p:nvSpPr>
          <p:cNvPr id="3" name="Segnaposto contenuto 2"/>
          <p:cNvSpPr>
            <a:spLocks noGrp="1"/>
          </p:cNvSpPr>
          <p:nvPr>
            <p:ph idx="1"/>
          </p:nvPr>
        </p:nvSpPr>
        <p:spPr/>
        <p:txBody>
          <a:bodyPr>
            <a:normAutofit fontScale="70000" lnSpcReduction="20000"/>
          </a:bodyPr>
          <a:lstStyle/>
          <a:p>
            <a:endParaRPr lang="it-IT" dirty="0" smtClean="0"/>
          </a:p>
          <a:p>
            <a:r>
              <a:rPr lang="it-IT" dirty="0" smtClean="0"/>
              <a:t>Al servizio deve essere preposto un soggetto (Responsabile del Protocollo) in possesso di idonei titoli e requisiti professionali o di professionalità tecnico-archivistica acquisita a seguito di processi di formazione definiti secondo le procedure prescritte dalla disciplina vigente. </a:t>
            </a:r>
          </a:p>
          <a:p>
            <a:r>
              <a:rPr lang="it-IT" dirty="0" smtClean="0"/>
              <a:t>Il </a:t>
            </a:r>
            <a:r>
              <a:rPr lang="it-IT" dirty="0" err="1" smtClean="0"/>
              <a:t>RdP</a:t>
            </a:r>
            <a:r>
              <a:rPr lang="it-IT" dirty="0" smtClean="0"/>
              <a:t> può essere un </a:t>
            </a:r>
            <a:r>
              <a:rPr lang="it-IT" b="1" dirty="0" smtClean="0"/>
              <a:t>dirigente o un funzionario, comunque in possesso di idonei requisiti professionali o di professionalità tecnico archivistica, preposto al servizio per la tenuta del protocollo informatico, della gestione dei flussi documentali e degli archivi, ai sensi dell’articolo 61 del D.P.R. 28 dicembre 2000, n. 445</a:t>
            </a:r>
            <a:endParaRPr lang="it-IT" dirty="0"/>
          </a:p>
        </p:txBody>
      </p:sp>
      <p:sp>
        <p:nvSpPr>
          <p:cNvPr id="4" name="Segnaposto piè di pagina 3"/>
          <p:cNvSpPr>
            <a:spLocks noGrp="1"/>
          </p:cNvSpPr>
          <p:nvPr>
            <p:ph type="ftr" sz="quarter" idx="11"/>
          </p:nvPr>
        </p:nvSpPr>
        <p:spPr/>
        <p:txBody>
          <a:bodyPr/>
          <a:lstStyle/>
          <a:p>
            <a:r>
              <a:rPr lang="it-IT" smtClean="0"/>
              <a:t>a cura dott. Maria Rosaria Tosiani</a:t>
            </a:r>
            <a:endParaRPr lang="it-IT"/>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TotalTime>
  <Words>22063</Words>
  <Application>Microsoft Office PowerPoint</Application>
  <PresentationFormat>Presentazione su schermo (4:3)</PresentationFormat>
  <Paragraphs>1518</Paragraphs>
  <Slides>167</Slides>
  <Notes>33</Notes>
  <HiddenSlides>0</HiddenSlides>
  <MMClips>0</MMClips>
  <ScaleCrop>false</ScaleCrop>
  <HeadingPairs>
    <vt:vector size="4" baseType="variant">
      <vt:variant>
        <vt:lpstr>Tema</vt:lpstr>
      </vt:variant>
      <vt:variant>
        <vt:i4>1</vt:i4>
      </vt:variant>
      <vt:variant>
        <vt:lpstr>Titoli diapositive</vt:lpstr>
      </vt:variant>
      <vt:variant>
        <vt:i4>167</vt:i4>
      </vt:variant>
    </vt:vector>
  </HeadingPairs>
  <TitlesOfParts>
    <vt:vector size="168" baseType="lpstr">
      <vt:lpstr>Solstizio</vt:lpstr>
      <vt:lpstr>Segreteria digitalizzata e dematerializzata</vt:lpstr>
      <vt:lpstr>premessa</vt:lpstr>
      <vt:lpstr> La dematerializzazione  </vt:lpstr>
      <vt:lpstr> La dematerializzazione  </vt:lpstr>
      <vt:lpstr>Diapositiva 5</vt:lpstr>
      <vt:lpstr>Diapositiva 6</vt:lpstr>
      <vt:lpstr>Diapositiva 7</vt:lpstr>
      <vt:lpstr>Diapositiva 8</vt:lpstr>
      <vt:lpstr>Posta Elettronica Certificata  Definizioni </vt:lpstr>
      <vt:lpstr>Posta Elettronica Certificata  Diffusione </vt:lpstr>
      <vt:lpstr>Diapositiva 11</vt:lpstr>
      <vt:lpstr>Diapositiva 12</vt:lpstr>
      <vt:lpstr>Diapositiva 13</vt:lpstr>
      <vt:lpstr>Diapositiva 14</vt:lpstr>
      <vt:lpstr>Diapositiva 15</vt:lpstr>
      <vt:lpstr>Gestione documentale nella PA  Gli strumenti </vt:lpstr>
      <vt:lpstr> Adempimenti normativi  Le principali novità con relative scadenze</vt:lpstr>
      <vt:lpstr>CONTRATTO DIGITALE</vt:lpstr>
      <vt:lpstr>I contratti in formato digitale</vt:lpstr>
      <vt:lpstr>Chiarimenti sulla "modalità elettronica"</vt:lpstr>
      <vt:lpstr>Decorrenza </vt:lpstr>
      <vt:lpstr>L’atto pubblico notarile</vt:lpstr>
      <vt:lpstr>Contratti in forma pubblica amministrativa </vt:lpstr>
      <vt:lpstr>Contratti in forma pubblica amministrativa </vt:lpstr>
      <vt:lpstr>Modalità di conclusione contratto con scrittura privata</vt:lpstr>
      <vt:lpstr>Sottoscrizione contratti</vt:lpstr>
      <vt:lpstr>Contratti in forma digitalizzata e nuovo codice contratti art. 32 comma 14 d.lgs 50/2016</vt:lpstr>
      <vt:lpstr>La digitalizzazione delle procedure di aggiudicazione </vt:lpstr>
      <vt:lpstr>La digitalizzazione delle procedure di aggiudicazione </vt:lpstr>
      <vt:lpstr>Protocollo informatico</vt:lpstr>
      <vt:lpstr>PRINCIPALI FONTI DEGLI OBBLIGHI NORMATIVI</vt:lpstr>
      <vt:lpstr>DESTINATARI DEGLI OBBLIGHI </vt:lpstr>
      <vt:lpstr>PROTOCOLLO INFORMATICO E CONSERVAZIONE DEI DOCUMENTI INFORMATICI</vt:lpstr>
      <vt:lpstr>PROTOCOLLO INFORMATICO E CONSERVAZIONE DEI DOCUMENTI INFORMATICI</vt:lpstr>
      <vt:lpstr>FLUSSI DOCUMENTALI E PROTOCOLLO</vt:lpstr>
      <vt:lpstr>FLUSSI DOCUMENTALI E PROTOCOLLO</vt:lpstr>
      <vt:lpstr>Piano di archiviazione e classificazione  Obblighi</vt:lpstr>
      <vt:lpstr>Piano di archiviazione  Classificazione e Fascicolazione</vt:lpstr>
      <vt:lpstr>Piano di archiviazione e classificazione  Titolario di Classificazione</vt:lpstr>
      <vt:lpstr>Piano di archiviazione e classificazione  Fascicolazione</vt:lpstr>
      <vt:lpstr>Piano di archiviazione  Criteri</vt:lpstr>
      <vt:lpstr>Fascicolo elettronico  CAD Art. 41 comma 2 e comma 2-bis</vt:lpstr>
      <vt:lpstr>Fascicolo Elettronico  CAD Art 41 comma 2-ter </vt:lpstr>
      <vt:lpstr>Il Protocollo Informatico  Definizione</vt:lpstr>
      <vt:lpstr>Protocollo Informatico  CAD</vt:lpstr>
      <vt:lpstr>Servizio di protocollo Informatico  Organizzazione </vt:lpstr>
      <vt:lpstr>Registrazione di protocollo  Informazioni 1/2 </vt:lpstr>
      <vt:lpstr>Registrazione di protocollo  Informazioni 2/2 </vt:lpstr>
      <vt:lpstr>Protocollo Interoperabile </vt:lpstr>
      <vt:lpstr>Checklist per la PA </vt:lpstr>
      <vt:lpstr>PROTOCOLLO INFORMATICO: ATTUAZIONE OBBLIGATORIA ENTRO IL 12 OTTOBRE 2015</vt:lpstr>
      <vt:lpstr>PROTOCOLLO INFORMATICO: ATTUAZIONE OBBLIGATORIA ENTRO IL 12 OTTOBRE 2015</vt:lpstr>
      <vt:lpstr>SANZIONI IN CASO DI INADEMPIMENTO</vt:lpstr>
      <vt:lpstr>LE LINEE GUIDA MINISTERIALI E ALTRI DOCUMENTI DI RIFERIMENTO</vt:lpstr>
      <vt:lpstr>LE LINEE GUIDA MINISTERIALI E ALTRI DOCUMENTI DI RIFERIMENTO</vt:lpstr>
      <vt:lpstr>Protocollo Informatico - 12/10/15  Adempimenti Organizzativi - riepilogo</vt:lpstr>
      <vt:lpstr>Protocollo Informatico - 12/10/15  Adempimenti Tecnici - riepilogo</vt:lpstr>
      <vt:lpstr>Protocollo informatico – regole tecniche</vt:lpstr>
      <vt:lpstr>Protocollo informatico – regole tecniche</vt:lpstr>
      <vt:lpstr>Protocollo informatico – regole tecniche</vt:lpstr>
      <vt:lpstr>I falsi in atto pubblico</vt:lpstr>
      <vt:lpstr>Atto pubblico – Codice penale, art. 476</vt:lpstr>
      <vt:lpstr>Atto pubblico – Codice penale, art. 479</vt:lpstr>
      <vt:lpstr>Alcune sentenze utili</vt:lpstr>
      <vt:lpstr>Firme elettroniche</vt:lpstr>
      <vt:lpstr>Firme elettroniche</vt:lpstr>
      <vt:lpstr>Firme elettroniche </vt:lpstr>
      <vt:lpstr>Firme elettroniche </vt:lpstr>
      <vt:lpstr>Procedure di firma </vt:lpstr>
      <vt:lpstr>Firme  Firma elettronica avanzata e Pubblica Amministrazione </vt:lpstr>
      <vt:lpstr>Firma grafometrica  Un esempio di FEA </vt:lpstr>
      <vt:lpstr>Sottoscrizione   Marca Temporale </vt:lpstr>
      <vt:lpstr>Tipologie di firme</vt:lpstr>
      <vt:lpstr>Firme elettroniche – 01/07/16  Le novità del regolamento eIDAS</vt:lpstr>
      <vt:lpstr>Firme elettroniche – 01/07/16  Adempimenti</vt:lpstr>
      <vt:lpstr>Documento informatico</vt:lpstr>
      <vt:lpstr>Documento informatico  Formazione </vt:lpstr>
      <vt:lpstr>Documento informatico  Integrità e immodificabilità 1/2 </vt:lpstr>
      <vt:lpstr>Documento informatico  Integrità e immodificabilità 2/2 </vt:lpstr>
      <vt:lpstr>Documento informatico  Valore </vt:lpstr>
      <vt:lpstr>Documento informatico  Copia informatica di documento analogico </vt:lpstr>
      <vt:lpstr>Documento informatico  Copia per immagine su supporto informatico di documento analogico </vt:lpstr>
      <vt:lpstr>Documento informatico  Copie </vt:lpstr>
      <vt:lpstr>Documento Informatico  Copia analogica di documento informatico</vt:lpstr>
      <vt:lpstr>Proroga tempi gestione informatica dei documenti</vt:lpstr>
      <vt:lpstr>Documento Informatico – 12/08/16  Adempimenti Organizzativi</vt:lpstr>
      <vt:lpstr>Documento Informatico  Adempimenti Tecnici</vt:lpstr>
      <vt:lpstr>Documento Informatico – Cosa cambia per la PA</vt:lpstr>
      <vt:lpstr>Come il documento diventa digitale: requisiti e processi</vt:lpstr>
      <vt:lpstr>Conservazione sostitutiva</vt:lpstr>
      <vt:lpstr>Conservazione a norma – 12/04/17  Adempimenti Organizzativi</vt:lpstr>
      <vt:lpstr>Conservazione a norma – 12/04/17  Adempimenti Tecnici</vt:lpstr>
      <vt:lpstr>Conservazione a lungo termine </vt:lpstr>
      <vt:lpstr>Conservazione a lungo termine  Punti di attenzione e principali novità</vt:lpstr>
      <vt:lpstr>Iter procedimentale</vt:lpstr>
      <vt:lpstr>Sanzioni in caso di mancato adempimento</vt:lpstr>
      <vt:lpstr>Figure di riferimento</vt:lpstr>
      <vt:lpstr>Responsabilità  Figure previste PA</vt:lpstr>
      <vt:lpstr>Responsabile del Protocollo e degli archivi</vt:lpstr>
      <vt:lpstr>Responsabile del Protocollo e degli archivi</vt:lpstr>
      <vt:lpstr>Responsabile della Conservazione</vt:lpstr>
      <vt:lpstr>Responsabile per il trattamento dei dati personali</vt:lpstr>
      <vt:lpstr>Responsabile per il trattamento dei dati personali</vt:lpstr>
      <vt:lpstr>Chi è nella scuola il responsabile per il trattamento dei dati ed il responsabile del Protocollo e degli archivi?</vt:lpstr>
      <vt:lpstr>Chi è nella scuola il responsabile per il trattamento dei dati ed il responsabile del Protocollo e degli archivi?</vt:lpstr>
      <vt:lpstr>Manuali 1/2  Manuale di gestione del protocollo informatico, dei documenti e dell'archivio </vt:lpstr>
      <vt:lpstr>Manuali 2/2  Manuale della conservazione </vt:lpstr>
      <vt:lpstr>Scadenze PA  Elenco scadenze adempimenti 1/2 </vt:lpstr>
      <vt:lpstr>Scadenze PA  Elenco scadenze adempimenti 2/2 </vt:lpstr>
      <vt:lpstr>Ulteriori novità 1/2  Il futuro del CAD </vt:lpstr>
      <vt:lpstr>Ulteriori novità 2/2  Il futuro del CAD </vt:lpstr>
      <vt:lpstr>SPID: il Sistema Pubblico per l’Identità Digitale</vt:lpstr>
      <vt:lpstr>L’Identità Digitale secondo SPID</vt:lpstr>
      <vt:lpstr>Cosa dicono le norme di SPID?</vt:lpstr>
      <vt:lpstr>I soggetti previsti da SPID</vt:lpstr>
      <vt:lpstr>Ruoli degli attori coinvolti</vt:lpstr>
      <vt:lpstr>I livelli delle ID SPID</vt:lpstr>
      <vt:lpstr>Come ottenere un’Identità SPID</vt:lpstr>
      <vt:lpstr>La verifica dell’ID SPID per l’accesso ai servizi on line</vt:lpstr>
      <vt:lpstr>Identità Digitale tra SPID e Servizi della PA</vt:lpstr>
      <vt:lpstr>Trend e opportunità</vt:lpstr>
      <vt:lpstr>Qualche domanda su SPID</vt:lpstr>
      <vt:lpstr>Come gestire la dematerializzazione nella scuola</vt:lpstr>
      <vt:lpstr> Come gestire e organizzare la dematerializzazione nella scuola  </vt:lpstr>
      <vt:lpstr>Come gestire e organizzare la dematerializzazione nella scuola</vt:lpstr>
      <vt:lpstr> LEGGE  13 luglio 2015, n.107  (commi 136-144)</vt:lpstr>
      <vt:lpstr>Il Portale unico dei dati della scuola nella legge 107/2015</vt:lpstr>
      <vt:lpstr>Come gestire e organizzare la dematerializzazione nella scuola</vt:lpstr>
      <vt:lpstr>Come gestire e organizzare la dematerializzazione nella scuola</vt:lpstr>
      <vt:lpstr>Come gestire e organizzare la dematerializzazione nella scuola</vt:lpstr>
      <vt:lpstr>Come gestire e organizzare la dematerializzazione nella scuola</vt:lpstr>
      <vt:lpstr>Come gestire e organizzare la dematerializzazione nella scuola</vt:lpstr>
      <vt:lpstr>Diapositiva 133</vt:lpstr>
      <vt:lpstr>Come gestire e organizzare la dematerializzazione nella scuola</vt:lpstr>
      <vt:lpstr>Come gestire e organizzare la dematerializzazione nella scuola</vt:lpstr>
      <vt:lpstr>Come gestire e organizzare la dematerializzazione nella scuola</vt:lpstr>
      <vt:lpstr>Come gestire e organizzare la dematerializzazione nella scuola</vt:lpstr>
      <vt:lpstr>Come gestire e organizzare la dematerializzazione nella scuola</vt:lpstr>
      <vt:lpstr>Come gestire e organizzare la dematerializzazione nella scuola</vt:lpstr>
      <vt:lpstr>Come gestire e organizzare la dematerializzazione nella scuola</vt:lpstr>
      <vt:lpstr>Come gestire e organizzare la dematerializzazione nella scuola</vt:lpstr>
      <vt:lpstr>Come gestire e organizzare la dematerializzazione nella scuola</vt:lpstr>
      <vt:lpstr>Diapositiva 143</vt:lpstr>
      <vt:lpstr>Diapositiva 144</vt:lpstr>
      <vt:lpstr>Diapositiva 145</vt:lpstr>
      <vt:lpstr>Diapositiva 146</vt:lpstr>
      <vt:lpstr>Diapositiva 147</vt:lpstr>
      <vt:lpstr>Diapositiva 148</vt:lpstr>
      <vt:lpstr>Diapositiva 149</vt:lpstr>
      <vt:lpstr>Diapositiva 150</vt:lpstr>
      <vt:lpstr>Diapositiva 151</vt:lpstr>
      <vt:lpstr>Diapositiva 152</vt:lpstr>
      <vt:lpstr>Diapositiva 153</vt:lpstr>
      <vt:lpstr>Diapositiva 154</vt:lpstr>
      <vt:lpstr>Diapositiva 155</vt:lpstr>
      <vt:lpstr>Diapositiva 156</vt:lpstr>
      <vt:lpstr>Diapositiva 157</vt:lpstr>
      <vt:lpstr>  Sez. 1° Liv                  Sotto sez. 2° Liv</vt:lpstr>
      <vt:lpstr>Diapositiva 159</vt:lpstr>
      <vt:lpstr>Diapositiva 160</vt:lpstr>
      <vt:lpstr>Diapositiva 161</vt:lpstr>
      <vt:lpstr>Diapositiva 162</vt:lpstr>
      <vt:lpstr>Diapositiva 163</vt:lpstr>
      <vt:lpstr>Diapositiva 164</vt:lpstr>
      <vt:lpstr>LINEE GUIDA ANAC PER LE II.SS.</vt:lpstr>
      <vt:lpstr>Aree a rischio corruzione di competenza della scuola.</vt:lpstr>
      <vt:lpstr>Diapositiva 167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Gestione Documentale nella PA</dc:title>
  <dc:creator>tosiani</dc:creator>
  <cp:lastModifiedBy>standard</cp:lastModifiedBy>
  <cp:revision>129</cp:revision>
  <dcterms:created xsi:type="dcterms:W3CDTF">2015-11-13T14:53:25Z</dcterms:created>
  <dcterms:modified xsi:type="dcterms:W3CDTF">2016-10-03T06:22:13Z</dcterms:modified>
</cp:coreProperties>
</file>